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Action1.xml" ContentType="application/vnd.ms-office.inkAction+xml"/>
  <Override PartName="/ppt/ink/inkAction2.xml" ContentType="application/vnd.ms-office.inkAction+xml"/>
  <Override PartName="/ppt/ink/inkAction3.xml" ContentType="application/vnd.ms-office.inkAction+xml"/>
  <Override PartName="/ppt/ink/inkAction4.xml" ContentType="application/vnd.ms-office.inkAction+xml"/>
  <Override PartName="/ppt/ink/inkAction5.xml" ContentType="application/vnd.ms-office.inkAction+xml"/>
  <Override PartName="/ppt/ink/inkAction6.xml" ContentType="application/vnd.ms-office.inkAction+xml"/>
  <Override PartName="/ppt/ink/inkAction7.xml" ContentType="application/vnd.ms-office.inkAction+xml"/>
  <Override PartName="/ppt/ink/inkAction8.xml" ContentType="application/vnd.ms-office.inkAction+xml"/>
  <Override PartName="/ppt/ink/inkAction9.xml" ContentType="application/vnd.ms-office.inkAction+xml"/>
  <Override PartName="/ppt/ink/inkAction10.xml" ContentType="application/vnd.ms-office.inkAction+xml"/>
  <Override PartName="/ppt/ink/inkAction11.xml" ContentType="application/vnd.ms-office.inkAction+xml"/>
  <Override PartName="/ppt/ink/inkAction12.xml" ContentType="application/vnd.ms-office.inkAction+xml"/>
  <Override PartName="/ppt/ink/inkAction13.xml" ContentType="application/vnd.ms-office.inkAction+xml"/>
  <Override PartName="/ppt/ink/inkAction14.xml" ContentType="application/vnd.ms-office.inkAction+xml"/>
  <Override PartName="/ppt/tags/tag1.xml" ContentType="application/vnd.openxmlformats-officedocument.presentationml.tags+xml"/>
  <Override PartName="/ppt/ink/inkAction15.xml" ContentType="application/vnd.ms-office.inkAction+xml"/>
  <Override PartName="/ppt/ink/inkAction16.xml" ContentType="application/vnd.ms-office.inkAction+xml"/>
  <Override PartName="/ppt/ink/inkAction17.xml" ContentType="application/vnd.ms-office.inkAction+xml"/>
  <Override PartName="/ppt/ink/inkAction18.xml" ContentType="application/vnd.ms-office.inkAction+xml"/>
  <Override PartName="/ppt/ink/inkAction19.xml" ContentType="application/vnd.ms-office.inkAction+xml"/>
  <Override PartName="/ppt/ink/inkAction20.xml" ContentType="application/vnd.ms-office.inkAction+xml"/>
  <Override PartName="/ppt/ink/inkAction21.xml" ContentType="application/vnd.ms-office.inkAction+xml"/>
  <Override PartName="/ppt/ink/inkAction22.xml" ContentType="application/vnd.ms-office.inkAction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72" r:id="rId1"/>
  </p:sldMasterIdLst>
  <p:notesMasterIdLst>
    <p:notesMasterId r:id="rId55"/>
  </p:notesMasterIdLst>
  <p:sldIdLst>
    <p:sldId id="426" r:id="rId2"/>
    <p:sldId id="477" r:id="rId3"/>
    <p:sldId id="430" r:id="rId4"/>
    <p:sldId id="431" r:id="rId5"/>
    <p:sldId id="432" r:id="rId6"/>
    <p:sldId id="433" r:id="rId7"/>
    <p:sldId id="434" r:id="rId8"/>
    <p:sldId id="435" r:id="rId9"/>
    <p:sldId id="436" r:id="rId10"/>
    <p:sldId id="437" r:id="rId11"/>
    <p:sldId id="439" r:id="rId12"/>
    <p:sldId id="440" r:id="rId13"/>
    <p:sldId id="441" r:id="rId14"/>
    <p:sldId id="442" r:id="rId15"/>
    <p:sldId id="443" r:id="rId16"/>
    <p:sldId id="478" r:id="rId17"/>
    <p:sldId id="444" r:id="rId18"/>
    <p:sldId id="446" r:id="rId19"/>
    <p:sldId id="447" r:id="rId20"/>
    <p:sldId id="448" r:id="rId21"/>
    <p:sldId id="449" r:id="rId22"/>
    <p:sldId id="450" r:id="rId23"/>
    <p:sldId id="451" r:id="rId24"/>
    <p:sldId id="453" r:id="rId25"/>
    <p:sldId id="452" r:id="rId26"/>
    <p:sldId id="454" r:id="rId27"/>
    <p:sldId id="455" r:id="rId28"/>
    <p:sldId id="479" r:id="rId29"/>
    <p:sldId id="456" r:id="rId30"/>
    <p:sldId id="458" r:id="rId31"/>
    <p:sldId id="457" r:id="rId32"/>
    <p:sldId id="460" r:id="rId33"/>
    <p:sldId id="459" r:id="rId34"/>
    <p:sldId id="461" r:id="rId35"/>
    <p:sldId id="462" r:id="rId36"/>
    <p:sldId id="463" r:id="rId37"/>
    <p:sldId id="464" r:id="rId38"/>
    <p:sldId id="467" r:id="rId39"/>
    <p:sldId id="466" r:id="rId40"/>
    <p:sldId id="468" r:id="rId41"/>
    <p:sldId id="469" r:id="rId42"/>
    <p:sldId id="470" r:id="rId43"/>
    <p:sldId id="480" r:id="rId44"/>
    <p:sldId id="471" r:id="rId45"/>
    <p:sldId id="474" r:id="rId46"/>
    <p:sldId id="473" r:id="rId47"/>
    <p:sldId id="475" r:id="rId48"/>
    <p:sldId id="476" r:id="rId49"/>
    <p:sldId id="481" r:id="rId50"/>
    <p:sldId id="482" r:id="rId51"/>
    <p:sldId id="483" r:id="rId52"/>
    <p:sldId id="484" r:id="rId53"/>
    <p:sldId id="428" r:id="rId54"/>
  </p:sldIdLst>
  <p:sldSz cx="12192000" cy="6858000"/>
  <p:notesSz cx="6792913" cy="992505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735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vier_PC" initials="J" lastIdx="1" clrIdx="0">
    <p:extLst>
      <p:ext uri="{19B8F6BF-5375-455C-9EA6-DF929625EA0E}">
        <p15:presenceInfo xmlns:p15="http://schemas.microsoft.com/office/powerpoint/2012/main" userId="18377ef94eba0bd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045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6" autoAdjust="0"/>
    <p:restoredTop sz="94660"/>
  </p:normalViewPr>
  <p:slideViewPr>
    <p:cSldViewPr snapToGrid="0" showGuides="1">
      <p:cViewPr>
        <p:scale>
          <a:sx n="73" d="100"/>
          <a:sy n="73" d="100"/>
        </p:scale>
        <p:origin x="67" y="106"/>
      </p:cViewPr>
      <p:guideLst>
        <p:guide orient="horz" pos="2160"/>
        <p:guide pos="735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image" Target="../media/image48.wmf"/><Relationship Id="rId1" Type="http://schemas.openxmlformats.org/officeDocument/2006/relationships/image" Target="../media/image47.wmf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1-12-13T15:14:27.08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32364">
    <iact:property name="dataType"/>
    <iact:actionData xml:id="d0">
      <inkml:trace xmlns:inkml="http://www.w3.org/2003/InkML" xml:id="stk0" contextRef="#ctx0" brushRef="#br0">23034 5854 0,'24'0'272,"0"0"-266,-1 0 2,1 0 1,-1 0 7,25 24-9,-25-24 72,1 0-71,-1 0 8,1 0 122,0 0-122,-1 0 14,1 0 27,-1 0-25,1 0 32,0 0-48,-1 0-9,1 0 26,-1 0-26,1-24 17,0 24 24,-1 0-31,1 0-1,-1 0-9,1 0 49,0 0-40,-1 0-7,1 0 22,-1 0-23,1 0 17,0 0-17,-1 0 0,1 0 24,-1-24-9,1 24-5,0 0-11,-1 0 2,1 0-2,-1 0 17,1 0-1,0 0-7,-1-23-8,1 23 40,-1 0-40,1-24 16,0 24-14,-1 0 14,1 0-9,-1 0 48,25-23-3</inkml:trace>
    </iact:actionData>
  </iact:action>
  <iact:action type="add" startTime="42347">
    <iact:property name="dataType"/>
    <iact:actionData xml:id="d1">
      <inkml:trace xmlns:inkml="http://www.w3.org/2003/InkML" xml:id="stk1" contextRef="#ctx0" brushRef="#br0">2903 13479 0,'24'0'155,"-1"0"-151,25 0 12,22 0-9,25 0 2,-24 0-2,-1 0 3,-22 0-3,-25 0 1,48 0-1,-47 0 2,-1 0-2,24 0 1,-23 0-1,0 0 11,-1 0-2,1 0 24,-1 0-31,1 0-4,0 0 4,-1 0-1,1 0 9,-1 0 7,1 0-15,0 0 5,-1 0 10,1 0-16,-1 0 24,1 0 56</inkml:trace>
    </iact:actionData>
  </iact:action>
  <iact:action type="add" startTime="48914">
    <iact:property name="dataType"/>
    <iact:actionData xml:id="d2">
      <inkml:trace xmlns:inkml="http://www.w3.org/2003/InkML" xml:id="stk2" contextRef="#ctx0" brushRef="#br0">3045 14588 0,'23'0'98,"25"0"-84,-1 0-7,-24 0 2,25 0-2,-25 0 1,24 24 0,1-24 2,-25 0-3,24 0 2,-23 0-3,0 0 2,-1 0 1,1 0 7,23 0-1,-23 0 2,-1 0-8,1 0-2,-1 0 1,1 0 7,0 0 1,-1 0 24,1 0-8,-1 0 137</inkml:trace>
    </iact:actionData>
  </iact:action>
  <iact:action type="add" startTime="75321">
    <iact:property name="dataType"/>
    <iact:actionData xml:id="d3">
      <inkml:trace xmlns:inkml="http://www.w3.org/2003/InkML" xml:id="stk3" contextRef="#ctx0" brushRef="#br0">3163 18412 0,'23'0'128,"1"0"-120,23 0 0,-23 0 0,-1 0 0,1 0 0,23 0 1,-23 0-2,23 0 2,0 0-2,71 0 14,-47 0-18,0 0 6,0 0-1,-24 0 0,24 0-1,-1 0 0,-46 0 2,23 0 0,0 0-3,-23 0 6,23 0-7,-23 0 4,23 0-2,24 0 19,-48 0-20,1 0 10,0 0 0</inkml:trace>
    </iact:actionData>
  </iact:action>
  <iact:action type="add" startTime="83553">
    <iact:property name="dataType"/>
    <iact:actionData xml:id="d4">
      <inkml:trace xmlns:inkml="http://www.w3.org/2003/InkML" xml:id="stk4" contextRef="#ctx0" brushRef="#br0">7081 18672 0,'0'-47'73,"23"47"-51,24 0-14,1 0 8,-25 0-5,24 0-6,1 0 6,-25 0-4,24 0 3,1 0-4,164 0 17,-141 24-16,-48-24 1,25 0 0,-25 0 0,24 0 1,-23 0 7,0 0 24</inkml:trace>
    </iact:actionData>
  </iact:action>
  <iact:action type="add" startTime="85778">
    <iact:property name="dataType"/>
    <iact:actionData xml:id="d5">
      <inkml:trace xmlns:inkml="http://www.w3.org/2003/InkML" xml:id="stk5" contextRef="#ctx0" brushRef="#br0">9747 18554 0,'24'0'56,"23"0"-40,0-24-9,-23 24 2,47 0-1,-24 0 1,0 0-2,0 0 1,1 0 0,22 0-1,1 0 2,-24 0 0,1 0-2,-25 0 11,1 0-12,-1 0 1,1 0 3,23 0 5,-23 0 0,-1 0 2,1 0-9,0 0 9,-1 0-10,1 0 48,-1 0-14,1 0-8,0 0-10,23 0-14,-24 0-3,1 0 10,0 0 8,-1 0 8</inkml:trace>
    </iact:actionData>
  </iact:action>
  <iact:action type="add" startTime="88141">
    <iact:property name="dataType"/>
    <iact:actionData xml:id="d6">
      <inkml:trace xmlns:inkml="http://www.w3.org/2003/InkML" xml:id="stk6" contextRef="#ctx0" brushRef="#br0">12320 18507 0,'0'-24'96,"47"24"-90,-23 0 1,23 0 0,0 0 2,24 0-3,0 0 4,-24 0-3,71 0 3,-24 0-2,24 0-1,0 0 1,-23 0 0,-1 0 0,-47 0 1,0 0-3,-23 0 2,0 0 1,23 0-2,-24 0 2,25 24 0,-1-24-1,-24 0-2,1 0 3,0 0-2,-1 0 26,1 0 1,-1 0-2,1-24-24,0 24 5,-1 0 4</inkml:trace>
    </iact:actionData>
  </iact:action>
</iact:actions>
</file>

<file path=ppt/ink/inkAction10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1-12-13T16:39:13.07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1402">
    <iact:property name="dataType"/>
    <iact:actionData xml:id="d0">
      <inkml:trace xmlns:inkml="http://www.w3.org/2003/InkML" xml:id="stk0" contextRef="#ctx0" brushRef="#br0">15671 11732 0,'-24'0'52,"24"24"-35,48-1-1,-1-23-7,0 0-2,24 0 0,23 0 2,-23 0-2,0 0 2,23 0-2,-47 0 2,24 0-2,24 0 2,-1 0 0,-23 0-3,23 0 2,-23 0 0,-24 0 2,24 0-3,0 0 2,-47 0-3,46 0 3,1 0-2,-24 0 1,24 0 1,-24 0-2,1 0 2,-1 0 0,0 0-1,0 0-1,0 0 2,-23 0 0,0 0-2,-1 0 1,1 0 22,-1 0-22,1 0 0,0 0 1</inkml:trace>
    </iact:actionData>
  </iact:action>
  <iact:action type="add" startTime="26825">
    <iact:property name="dataType"/>
    <iact:actionData xml:id="d1">
      <inkml:trace xmlns:inkml="http://www.w3.org/2003/InkML" xml:id="stk1" contextRef="#ctx0" brushRef="#br0">15718 10339 0,'24'0'78,"-1"47"-71,-23-23 2,0 23 7,0-23 9,0-1 14,0 1-31,24 0 0,23 23 1,-47-24-3,24 1 2,-24 0 9,0-1-1</inkml:trace>
    </iact:actionData>
  </iact:action>
  <iact:action type="add" startTime="27522">
    <iact:property name="dataType"/>
    <iact:actionData xml:id="d2">
      <inkml:trace xmlns:inkml="http://www.w3.org/2003/InkML" xml:id="stk2" contextRef="#ctx0" brushRef="#br0">15718 10693 0,'24'0'79,"-1"0"-40,1 0-16,0 0 9,-1 0-16,1 0-7,-1 0 9,1 0-14,0 0 5,-1-23-2,1-25 4,-24 25-5,23-24 1</inkml:trace>
    </iact:actionData>
  </iact:action>
  <iact:action type="add" startTime="28554">
    <iact:property name="dataType"/>
    <iact:actionData xml:id="d3">
      <inkml:trace xmlns:inkml="http://www.w3.org/2003/InkML" xml:id="stk3" contextRef="#ctx0" brushRef="#br0">16993 10080 0,'47'0'53,"-47"23"-45,0 1 0,0 23-1,0 0 1,0-23 0,0 23 1,0 24-1,0-24 0,0 24-1,0 23 1,0-47 2,-24 48-3,1-24 1,23-48 0,0 1 81,-24-24-50,1 0-30</inkml:trace>
    </iact:actionData>
  </iact:action>
  <iact:action type="add" startTime="29129">
    <iact:property name="dataType"/>
    <iact:actionData xml:id="d4">
      <inkml:trace xmlns:inkml="http://www.w3.org/2003/InkML" xml:id="stk4" contextRef="#ctx0" brushRef="#br0">16851 10693 0,'24'0'46,"-1"0"-37,-23 24-1,0 0-2,24-24 2,-24 23 8,0 1-7,0-1-1,0 1 96,0 0-96,24-24 96,-1 0-79,1 0-11,-1 0-4,1 0-4,0 0 11,-1 0-2</inkml:trace>
    </iact:actionData>
  </iact:action>
  <iact:action type="add" startTime="36642">
    <iact:property name="dataType"/>
    <iact:actionData xml:id="d5">
      <inkml:trace xmlns:inkml="http://www.w3.org/2003/InkML" xml:id="stk5" contextRef="#ctx0" brushRef="#br0">15718 12771 0,'0'23'103,"24"-23"-89,23 0-6,0 0 8,-23 0-10,23 0 6,0 0-6,-23 0 1,23 0 15,-23 0-20,23 0 7,-24 0-1,1 0-1,0 0 2,-1 0 0,1 0-2,-1 0 2,25 0 5,-25 0-5,48 0-1,-24 0 0,0 0-1,1 0 2,-1 0-1,-24 0 0,1 0-2,0 0 5,-1 0-6,1 0 5,0 0-2,-1 0 24,1 0-25,-1 0 9,1 0 2,0 0-3,23 0 1,-24 0-7,25 0-3,-1 0 3,-24 0-1,25 0 0,-25 0 15,1 0-12,-1 0-4,1 0 8,0 0-7,-1-23 30,1 23-21,-1 0-1</inkml:trace>
    </iact:actionData>
  </iact:action>
  <iact:action type="add" startTime="47079">
    <iact:property name="dataType"/>
    <iact:actionData xml:id="d6">
      <inkml:trace xmlns:inkml="http://www.w3.org/2003/InkML" xml:id="stk6" contextRef="#ctx0" brushRef="#br0">5924 15249 0,'24'0'71,"-1"0"-63,1 0 1,-1 0 15,1 0-16,23 0 15,-23 0-15,23 0 0,-23 0 1,-1 0 0,48 0-3,-24 0 2,-23 0 8,-1 0 16,1 0-15,0 0-9,-1 0 0,24 0-1,-23 0 2,0 0 14</inkml:trace>
    </iact:actionData>
  </iact:action>
  <iact:action type="add" startTime="54120">
    <iact:property name="dataType"/>
    <iact:actionData xml:id="d7">
      <inkml:trace xmlns:inkml="http://www.w3.org/2003/InkML" xml:id="stk7" contextRef="#ctx0" brushRef="#br0">25111 15226 0,'24'0'175,"-1"0"-168,1 0 2,0 0 16,-1 0-18,1 0 8,-1 0 59,25-24-68,-25 24 82,1 0-71,-1 0 14,25 0-14,-25 0 25,1 0-37,-1 0 12,1 0 0,0 0 5,-1 0 27,1 0-34,-1 0 18</inkml:trace>
    </iact:actionData>
  </iact:action>
  <iact:action type="add" startTime="56802">
    <iact:property name="dataType"/>
    <iact:actionData xml:id="d8">
      <inkml:trace xmlns:inkml="http://www.w3.org/2003/InkML" xml:id="stk8" contextRef="#ctx0" brushRef="#br0">22090 15296 0,'24'0'173,"0"0"-149,23 0-8,-24 0 0,1 0-9,0 0 10,23 0-10,-24 0 9,1 0-8,0 0 0,23 0 0,0 0 0,-23 0 1,23 0-1,-24 0 8,1 0-9,0 0 3,-1 0-4,24 0 2,-23 0 2,23 0-3,0 0 1,1 0 0,22 0 0,-46 0 0,23 0 0,-23 0 0,-1 0 0,25 0 0,-1 0 8,-24 0-9,25 0 8,-25 0-5,1 0-3,23 0 2,-23 0-1,-1 0 1,1 0 7,-1 0-9,1 0 1,0 0 0,23 0 0,0 0 1,-23 0-2,23 0 0,-24 0 3,1 0-4,23 0 17,-23 0-12,-1 0-5,1 0 26,0 0-24,-1 0 1,1 0-2,-1 0 2,1 0-1,0 0 9,-1 0-9,1 0 7,-1 0-7,1 0 1,0 0-2,-1 0 0,1 0 10,-1 0 0,1 0-10,0 0 16,-1 0-7,1 0 1,-1 0-2,1 0-7,0 0 10,-1 0-9,1 0 5,-1 0 2,1 0-9,0 0 18,-1 0 22,1 0-23,-1 0-16,1 0 8,0 0 17,-1 0 72</inkml:trace>
    </iact:actionData>
  </iact:action>
  <iact:action type="add" startTime="60050">
    <iact:property name="dataType"/>
    <iact:actionData xml:id="d9">
      <inkml:trace xmlns:inkml="http://www.w3.org/2003/InkML" xml:id="stk9" contextRef="#ctx0" brushRef="#br0">25984 15296 0,'48'0'149,"-25"0"-141,48 0 0,47 0 1,-24-23-2,1 23 0,-24 0 2,47 0-2,-24 0 2,24 0-1,-47 0 1,-24 0-3,24 0 2,23 0 1,-23 0 0,-47 0-2,23 0 0,-23 0 1,23 0 1,-24 0-1,1 0 9,0 0-11,-1 0 3,24 0 14,-23 0 170,0 0-105,-1-24-63,1 24-9,23 0-8,-23 0-2,23 0 2,0 0 0,-23 0-1,23 0 2,0 0 0,24 0-1,-24 0 0,-23 0 0,-1 0 0,1 0-1</inkml:trace>
    </iact:actionData>
  </iact:action>
</iact:actions>
</file>

<file path=ppt/ink/inkAction1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1-12-13T16:45:01.96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604">
    <iact:property name="dataType"/>
    <iact:actionData xml:id="d0">
      <inkml:trace xmlns:inkml="http://www.w3.org/2003/InkML" xml:id="stk0" contextRef="#ctx0" brushRef="#br0">8426 10622 0,'23'-23'116,"1"23"-91,0 0-17,-1 0 9,1 0-2,-1 0-7,1 0 9,0 0-10,-1 23 8,1-23-7,-1 0 1,1 0 7,0 0-7,-1 0-3,1 0 3,-1 0 6,1 0 8,0 0-14,-1 0 9,1 0 4,-1 0-6,-23 24 88,24-24 9,0 0-97</inkml:trace>
    </iact:actionData>
  </iact:action>
  <iact:action type="add" startTime="7978">
    <iact:property name="dataType"/>
    <iact:actionData xml:id="d1">
      <inkml:trace xmlns:inkml="http://www.w3.org/2003/InkML" xml:id="stk1" contextRef="#ctx0" brushRef="#br0">9559 10504 0,'23'0'83,"1"0"-78,-1 0 9,25 0 3,-25 0-2,24 0-7,-23 0 0,47 0 1,-48 0-2,1 0 3,0 0-3,-1 0 0,1 0 66,-1 0-67,1 0 27</inkml:trace>
    </iact:actionData>
  </iact:action>
  <iact:action type="add" startTime="9820">
    <iact:property name="dataType"/>
    <iact:actionData xml:id="d2">
      <inkml:trace xmlns:inkml="http://www.w3.org/2003/InkML" xml:id="stk2" contextRef="#ctx0" brushRef="#br0">10927 10575 0,'24'0'109,"0"0"-101,23 0 0,-24 0 0,1 0-1,23 0 2,-23 0-1,-1 0 0,25 0 0,-25 0 4,1 0-8,-1 0 4,1 0 8,0 0-9,-1 0 26,1 0-26,-1 0 2,1 0 16,0 0-11,-1-23 228,1 23-179</inkml:trace>
    </iact:actionData>
  </iact:action>
  <iact:action type="add" startTime="11907">
    <iact:property name="dataType"/>
    <iact:actionData xml:id="d3">
      <inkml:trace xmlns:inkml="http://www.w3.org/2003/InkML" xml:id="stk3" contextRef="#ctx0" brushRef="#br0">11683 10575 0,'23'0'62,"1"0"-29,-1-23-18,1 23-8,0 0 4,-1 0-6,1 0 4,-1 0-1,1 0-1,23 0 2,-23 0 6,-1 0-5,1 0 3,0 0-3,-1 0-2,1 0-1,-1 0 2,25 0 7,-25 0 1,1 0 7,-1 0 22</inkml:trace>
    </iact:actionData>
  </iact:action>
  <iact:action type="add" startTime="24812">
    <iact:property name="dataType"/>
    <iact:actionData xml:id="d4">
      <inkml:trace xmlns:inkml="http://www.w3.org/2003/InkML" xml:id="stk4" contextRef="#ctx0" brushRef="#br0">22869 14376 0,'-23'-24'114,"23"1"-95,47 23-11,-24 0-1,25 0 1,-1 0 1,-24-24-1,72 24-1,-24-24 1,-24 24 1,24-23 0,-1-1-3,-22 24 4,46 0 7,-70 0-12,23 0 4,47 0-1,-70 0 0,70-23 0,-23 23-1,23 0 1,-70 0-1,47 0 3,-24 0 10,0-24-17,-23 24 13,23 0-7,0 0 7,-23 0 8,-1 0-16,1 0 0,0 0 0,-1 0-1,1 0 2,-1 0-2,25 0 2,-25 0-2,1 0 2,23 0-1,-23 0-1,23 0 1,0-24-1,-23 24 3,-1 0-3,1-23 1,-1-1 8,1 24-7,0 0 0,46 0-2,-46 0 3,0 0-5,23 0 3,-24 0 1,1 0 87</inkml:trace>
    </iact:actionData>
  </iact:action>
  <iact:action type="add" startTime="34676">
    <iact:property name="dataType"/>
    <iact:actionData xml:id="d5">
      <inkml:trace xmlns:inkml="http://www.w3.org/2003/InkML" xml:id="stk5" contextRef="#ctx0" brushRef="#br0">7671 14281 0,'0'24'148,"0"23"-139,0-23 15,0-1-8,0 1-1,0 0 1,-24 23-7,24-24 6,0 1 0,0 0 2,0-1-1,0 1 0,-24 0 17,24-1-18,0 1 42</inkml:trace>
    </iact:actionData>
  </iact:action>
  <iact:action type="add" startTime="35844">
    <iact:property name="dataType"/>
    <iact:actionData xml:id="d6">
      <inkml:trace xmlns:inkml="http://www.w3.org/2003/InkML" xml:id="stk6" contextRef="#ctx0" brushRef="#br0">7387 14352 0,'24'0'125,"0"0"-118,-1 0 1,1 0 0,-1 0 1,1 0-2,0 0 2,-1 0-1,24 0-1,-23 0 1,0 0 2,46 0-3,-46 0 1,0 0 0,-1 0 2,1 0-5,-1 0 12,1 0 7,0 0-1,-1 0 89,1 0-94,-1 0-11,1 0 9,0 0-6,-1 0 12,1 0 2,-1 0 1</inkml:trace>
    </iact:actionData>
  </iact:action>
</iact:actions>
</file>

<file path=ppt/ink/inkAction1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1-12-13T16:51:15.29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36975">
    <iact:property name="dataType"/>
    <iact:actionData xml:id="d0">
      <inkml:trace xmlns:inkml="http://www.w3.org/2003/InkML" xml:id="stk0" contextRef="#ctx0" brushRef="#br0">24639 9867 0,'24'0'178,"-1"0"-165,1 0 3,0 0 16,-1 0 96,1 0-71,-1 0-18,1 0-31,0 0 8,-1 0-8,24 0 16,-23 0-8,0 0 24,-1 0 32,1 0-7,-1 0 54,1 0-6,0 0-27,-1 0-5</inkml:trace>
    </iact:actionData>
  </iact:action>
  <iact:action type="add" startTime="40649">
    <iact:property name="dataType"/>
    <iact:actionData xml:id="d1">
      <inkml:trace xmlns:inkml="http://www.w3.org/2003/InkML" xml:id="stk1" contextRef="#ctx0" brushRef="#br0">25819 9820 0,'24'23'656,"-1"-23"-643,1 0 6,0 0-5,-1 0 1,1 0 8,-1 0 18,1 24 7,0-24 64,-1 0-62,1 24-36,-1-24 82,1 0-88,0 0 3,-1 0-7,1 0 4,-1 0 8,1 0-8,0 0 10,-1 0-3,1 0 2,-1 0-1,1 0-9,0 0 2,-1 0-2,1 0 9,-1 0 24,1 0-32,0 0 8,23 0-9,-24 0 10,1 0 0,0 0 14,-1 0-14,1 0-1,-1 0 14,1 0-20,0 0 6,-1 0 55,1 0-56,-1 0 18,25 0-16,-25 0 38,1 0-38,-1 0-10,-23 23 0,24-23 2,0 0 23,-1 0-16,25 0-7,-25 0 30,1 0-15,-1 0-15,25 0-2,-25 0 1,24 0 2,-23 0 38,0 0 7,-1 0-32,1 0 3,-1 0 4,1 0-13,0 0 15,-1 0 40,1 0 57,-1 0-107</inkml:trace>
    </iact:actionData>
  </iact:action>
</iact:actions>
</file>

<file path=ppt/ink/inkAction1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1-12-13T16:51:15.297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act:action type="add" startTime="17156">
    <iact:property name="dataType"/>
    <iact:actionData xml:id="d0">
      <inkml:trace xmlns:inkml="http://www.w3.org/2003/InkML" xml:id="stk0" contextRef="#ctx0" brushRef="#br0">29997 8120 0,'-24'0'98,"0"0"-92,1 0 11,-1 0-11,1 24 3,-25-1-1,-22 25 2,22-48-5,48 23 3,-23-23 2,-24 24-4,23 0 10,0-24-6,1 0-4,-24 23 2,23-23 0,0 24 2,-70 23-3,70-23 2,1-24-1,-1 0-1,1 0 1,-1 0 17,24 23-10,-24-23 1</inkml:trace>
    </iact:actionData>
  </iact:action>
  <iact:action type="add" startTime="17942">
    <iact:property name="dataType"/>
    <iact:actionData xml:id="d1">
      <inkml:trace xmlns:inkml="http://www.w3.org/2003/InkML" xml:id="stk1" contextRef="#ctx0" brushRef="#br0">29147 8333 0,'-24'0'136,"1"47"-129,-1 47 0,1-23 1,-1 24-1,24-72 1,0 1 0,0 23 1,0-23 7,0-1-8,0 1 160,24-24-160,-1 0 7,1 0-7,-1 0 0,25 0 1,-25 0-1,1 0-1,23 0 1,-23 0 1,-1 0 0,1 0-2,-1 0 1,1 0 24,0 0-24</inkml:trace>
    </iact:actionData>
  </iact:action>
  <iact:action type="add" startTime="20951">
    <iact:property name="dataType"/>
    <iact:actionData xml:id="d2">
      <inkml:trace xmlns:inkml="http://www.w3.org/2003/InkML" xml:id="stk2" contextRef="#ctx0" brushRef="#br0">18999 9041 0,'23'0'146,"1"0"-126,0 0-12,-1 0 6,24 0-5,1 23 8,-1-23-10,-24 0 2,25 24-3,-25-24 2,1 0 9,-1 0-9,1 0 1,0 0-3,-1 0 11,24 0 7,-23 0-16,0 0 1,-1 0-2,24 0 1,-23 0 1,0 0-2,-1 0 0,1 0 1,-1 0 1,1 0 7,0 24-7,-1-24 6,24 0-6,1 0-3,-1 0 3,24 0-2,-48 0 2,48 0-3,-24 0 4,-23 0-2,-1 0 1,1 0-2,0 0 1,23 0-1,-24 0 9,1 0-7,0 0-1,23 0 2,-24 0-4,1 0 1,23 0 2,-23 0-2,23 0 2,-23 0 0,23 0-2,-24 0 2,1 0 7,0 0-8,-1 0-2,1 0 3,23 0-2,-23 0 3,46 0-4,-46 0 3,23 0-3,0 0 4,-23 0-2,0 0 0,-1 0 0,48 0 0,0 0 0,23 0-1,-23 0 3,23 0-4,24 0 2,-47 0 0,-47 0 0,23 0 1,-23 0 0,-1 0 5,24 0-7,1 0 3,22 0-3,25 0 2,-72 0-2,72 0 2,-72 0-2,1 0 10,0 0-9,-1 0 0,1 0 0,-1 0-1,1 0 2,23 0-1,24 0 0,-47 0-1,-1 0 1,24 0 0,1 0 0,-25 0 1,48 0-2,-24 0 2,-23 0-1,47 0 0,-24 0 0,-24 0 1,25 0-3,-25 0 3,1 0-2,-1 0 11,1 0-3,0 0 72,-1 0-62</inkml:trace>
    </iact:actionData>
  </iact:action>
  <iact:action type="add" startTime="23548">
    <iact:property name="dataType"/>
    <iact:actionData xml:id="d3">
      <inkml:trace xmlns:inkml="http://www.w3.org/2003/InkML" xml:id="stk3" contextRef="#ctx0" brushRef="#br0">25418 8687 0,'24'0'123,"-1"0"-110,1 0-5,-1 0 8,1 0-9,0 0 1,-1 0 8,1 0 0,-1 0 0,1 0 9,0 0 7</inkml:trace>
    </iact:actionData>
  </iact:action>
  <iact:action type="add" startTime="30134">
    <iact:property name="dataType"/>
    <iact:actionData xml:id="d4">
      <inkml:trace xmlns:inkml="http://www.w3.org/2003/InkML" xml:id="stk4" contextRef="#ctx0" brushRef="#br0">21264 10528 0,'24'0'88,"23"0"-82,-23 0 2,23 0 1,-23 0-2,23 0 2,24 0-3,-24 0 3,24 0-2,23 0 2,-47 0-1,24 0 1,-24 0-2,-23 0 2,23 0-2,0 0 9,0 0-9,1 0 9,-25 0-6,1 0-4,-1 0 3,1 0-2,0 0 3,-1 0-4,1 0 3,-1 0-1,1 0 1,0 0-2,23 0 2,-24 0 6,1 0-7,0 0 4,-1 0 1,24 0-6,-23 0 2,0 0-3,-1 0 2,1 0 17,-1 0 22,1 0-30,0 0 6,-1 0-13,1 0 36,-1 0-21,1 0 462</inkml:trace>
    </iact:actionData>
  </iact:action>
  <iact:action type="add" startTime="36159">
    <iact:property name="dataType"/>
    <iact:actionData xml:id="d5">
      <inkml:trace xmlns:inkml="http://www.w3.org/2003/InkML" xml:id="stk5" contextRef="#ctx0" brushRef="#br0">24002 11449 0,'0'23'167,"0"1"-129,0 0-22,47-1 7,-47 1 10,24-24 47,-1 0-25,-23 23-46,24 1 46,0 0-7,-1-24-31,-23 23-1,24 1-7,-1-1 77,-23 1-45,0 0-32,24-1 30,0 1-15,-1-1 33,-23 1 14,24 0-16,-24-1-30,0 1 9,23-24 3,-23 23-28,0 1 7,0 0 16,0-1-24,24 1 1,0-1 14,-1 1-7,-23 0 17,0-1-26,0 1 0,24-1 25,-24 1-15,23 0 6,-23-1-6,24 1-9,0 0 7,-1-1 20,-23 1-12,0-1 9,24 1-24,-24 0 0,23-24-2,1 23 10,-24 1 0,24-1 32,-1 25-23,1-25 15,-1 1-25,1-1 10,-24 1 7,0 0-7,24-24-9,-24 23-9,23 24 1,1-47-1,-24 48 11,23-25-3,1-23 25,-24 24-21,24 23 2,-1-23 28,1-1-26,-24 1 18,23-1-18,1 1 17,-24 0-17,24-24-12,-24 23 12,23 1 31,1 0-22,-1-1 52,-23 1-52,24-24-2</inkml:trace>
    </iact:actionData>
  </iact:action>
  <iact:action type="add" startTime="39046">
    <iact:property name="dataType"/>
    <iact:actionData xml:id="d6">
      <inkml:trace xmlns:inkml="http://www.w3.org/2003/InkML" xml:id="stk6" contextRef="#ctx0" brushRef="#br0">24852 13219 0,'0'24'128,"0"-1"-121,47-23 8,-24 24 8,1-24-7,0 0 17,23 0-16,0 24-9,-23-24 8,-1 0 31,1-48 49,-24-22-87,0 46-2,0-47 1,0 24-1,0 0 11,0 23-11,0 0 17,0 1 96</inkml:trace>
    </iact:actionData>
  </iact:action>
  <iact:action type="add" startTime="40608">
    <iact:property name="dataType"/>
    <iact:actionData xml:id="d7">
      <inkml:trace xmlns:inkml="http://www.w3.org/2003/InkML" xml:id="stk7" contextRef="#ctx0" brushRef="#br0">24120 11661 0,'24'-23'133,"-1"23"-126,24 0 9,-23 0-9,23 0 2,0 0-3,-23 0 3,23 0-1,-23 0 1,-1 0-2,1 0 3,0 0 0,-1 0-4,24 0 9,-23 0 1,0 0-8,-1 0 20,1 0-22,-1 0 1,1 0-2,23 0 7,0 0-7,-23 0 6,0 0-6,-1 0 4,1 0-2,-1 0 0,25 0 10,-1 0-8,-24 0 7,25 0-9,-25 0 2,1 0-1,-1 0 0,25 0 0,-1 0 0,24 23-1,-24-23 9,-24 0-7,25 0 7,-25 0-8,1 0 8,-1 0 0,1 0-1,0 0 10,23 24-17,-24-24 9,1 0-11,0 23 4,-1-23-4,1 0 3,-1 0 16,1 0-15,0 0 3,-1 0 3,1 0 1,-1 0-2,1 0 0,0 0 10,-1 0-17,1 0 1,-1 0 6,1 0-8,0 0 9,23 0 2,-24 0-12,1 0 2,0 0 1,23 0 8,-24 0-9,25 0 7,-25 0-7,1 0 0,23 0 0,0 0 8,-23 0-9,-1 0 10,1 0-10,0 0 9,-1 0-7,1 0-2,-1 0 1,1 0 1,0 0-1,-1 0 0,24 0 8,-23 0 16,0 0-24,-1 0 0,24 0 2,-23 0 11,0 0-12,-1 0-2,48 0 10,-47 0-11,47 0 4,-1 0-3,-22 0 1,22 0 0,-22 0 2,-25 0 5,1 0 2</inkml:trace>
    </iact:actionData>
  </iact:action>
  <iact:action type="add" startTime="72350">
    <iact:property name="dataType"/>
    <iact:actionData xml:id="d8">
      <inkml:trace xmlns:inkml="http://www.w3.org/2003/InkML" xml:id="stk8" contextRef="#ctx0" brushRef="#br0">25324 14140 0,'23'0'33,"1"0"-10,23 0-17,-23 0 9,-1-24-5,1 24-3,23 0 9,0 0 7,0-23-14,1 23 7,22 0-9,-22 0 2,-1 0-1,0-24 0,24 24 8,-24-24 0,-23 24-7,23 0-2,0 0 1,-23 0 0,46 0-1,-46 0 2,0 0-2,46 0 2,-46 0-1,23 0 0,0 0-1,-23 0 2,23 0-2,-23 0 1,-1 0 0,25 0 0,-25 0 8,1 0-7,-1 0-1,25 0-1,-25 0 2,48 0-2,-24 0 1,0 0 8,-23 0-8,23 0 0,1 0 2,-25 0-3,24 0 0,-23 0 0,23 0 2,0 0-1,1 0 9,-25 0-6,1 0-6,23 0 3,-23 0 7,23 0-7,-24 0 48,1 0-39</inkml:trace>
    </iact:actionData>
  </iact:action>
  <iact:action type="add" startTime="92015">
    <iact:property name="dataType"/>
    <iact:actionData xml:id="d9">
      <inkml:trace xmlns:inkml="http://www.w3.org/2003/InkML" xml:id="stk9" contextRef="#ctx0" brushRef="#br0">25890 14919 0,'24'0'215,"-1"0"-200,1 0-8,-1 0 2,1 0-3,0 0 2,-1 0 1,1 0-1,23 0 0,0 0 0,0 0 0,1 0-1,-25 0 9,1 0 0,-1 0 49,1 0-57,0 0 16,-1 0-15,1 0 6,-1 0-4,1 0-7,0 0 5,-1 0 7,1 0 32,-1 0-32,25 0-7,-25 0 7,1 0-10,-1 0 26,1 0-22,0 0 6,-1 0 50,1 0-60,-1 0 8,1 0-6,0 0 8,-1 0 25,1 0-33,-1 23 263,-23 1-245,0 0-11,0-1-7,0 1-1,0-1 1,0 1 1,0 23 6,0 0-6,0-23 6,0 0-7,0-1 9,0 1-10,0-1 3,0 1 30,0 0-33,0-1 17,0 1-16,0-1 9,0 1-10,0 0 1,0-1 15,0 1-14,0 0 16,0-1-18,0 1 10,0-1 8,0 1-19,0 0 10,0-1-8,0 1 8,0-1-9,0 1 2,0 0-2,24-1 10,-24 1-10,24-1 9,-24 1 49,0 0-49,0-1-8,0 1-1,0-1 35,0 1 6,0 0-32,0-1-7,-24 1-3,24-1 2,0 1-1,0 0 1,0-1 8,-24 1 17,24-1 14,0 25-39,0-1 17,0-23-10,-23 23 9,23-24 0,0 1 8,0 0-23,0 23 7,0-24-9,0 1 11,0 0 4</inkml:trace>
    </iact:actionData>
  </iact:action>
  <iact:action type="add" startTime="94896">
    <iact:property name="dataType"/>
    <iact:actionData xml:id="d10">
      <inkml:trace xmlns:inkml="http://www.w3.org/2003/InkML" xml:id="stk10" contextRef="#ctx0" brushRef="#br0">26008 14966 0,'0'24'132,"0"23"-125,0-24 2,0 25-1,0-1-1,0-24 2,0 1-1,0 0 0,0 23 1,0-24-1,24 1-1,-24 0 3,0-1-5,0 1 4,0-1-1,23 25-1,-23-1 9,0-23-7,0-1-2,0 1 1,0-1 0,0 1 1,0 0-1,0-1 0,0 1 0,0-1 1,0 25-3,0-25 3,0 1-2,0-1 2,0 1-2,0 0 10,0 23-9,0-24 16,0 1-16,0 0 1,0-1-2,0 1 1,0 23 8,0-23-7,-23-24-2,-1 23 1,24 1 9,0-1-10,-24-23 0,24 48 20,0-25 3,0 1-22,0 0 9,0-1-2,0 1 25,0-1-26,0 1 5,0 0 133,24-24-120,0 0-17,-1 0 9,1 0-17,-1 0 2,25 0-1,-25 23-1,24 1 2,-23-24-1,0 23-1,23-23 10,0 24-9,-23-24-1,46 24 2,1-1-2,0-23 2,-24 24 0,-23-24-3,-1 0 2,1 0 88,0 0 49,-1 0-103,1 0-14,-1 0-2</inkml:trace>
    </iact:actionData>
  </iact:action>
  <iact:action type="add" startTime="97575">
    <iact:property name="dataType"/>
    <iact:actionData xml:id="d11">
      <inkml:trace xmlns:inkml="http://www.w3.org/2003/InkML" xml:id="stk11" contextRef="#ctx0" brushRef="#br0">27471 16949 0,'0'-24'120,"0"-70"-115,0 47 2,-23-1 2,23-22-1,0 46 8,0 0-8,-24 1 0</inkml:trace>
    </iact:actionData>
  </iact:action>
  <iact:action type="add" startTime="98208">
    <iact:property name="dataType"/>
    <iact:actionData xml:id="d12">
      <inkml:trace xmlns:inkml="http://www.w3.org/2003/InkML" xml:id="stk12" contextRef="#ctx0" brushRef="#br0">27330 16689 0,'0'-23'151,"23"-25"-146,1 25 3,0-24-1,-1-1 1,-23 25 9,24 23 103,-1 0-87,1 0-27,23 23 18,0 25-7,-23-1 10,0-24 3</inkml:trace>
    </iact:actionData>
  </iact:action>
  <iact:action type="add" startTime="99848">
    <iact:property name="dataType"/>
    <iact:actionData xml:id="d13">
      <inkml:trace xmlns:inkml="http://www.w3.org/2003/InkML" xml:id="stk13" contextRef="#ctx0" brushRef="#br0">28675 16972 0,'24'-23'119,"-24"-1"-114,0 1 3,-24-72-1,24 24 2,-24 1 2,1 46-4,23 0 1,0 1-3,0-1 12</inkml:trace>
    </iact:actionData>
  </iact:action>
  <iact:action type="add" startTime="100454">
    <iact:property name="dataType"/>
    <iact:actionData xml:id="d14">
      <inkml:trace xmlns:inkml="http://www.w3.org/2003/InkML" xml:id="stk14" contextRef="#ctx0" brushRef="#br0">28486 16548 0,'24'-24'136,"-1"0"-121,1 24 64,0-23-71,-1 23 32,24 0-32,-23 0-1,0 0 1,-1 0 1,1 0-2,-1 0 1,1 23 1,0-23 6,-1 24 35,1 0-17</inkml:trace>
    </iact:actionData>
  </iact:action>
  <iact:action type="add" startTime="109216">
    <iact:property name="dataType"/>
    <iact:actionData xml:id="d15">
      <inkml:trace xmlns:inkml="http://www.w3.org/2003/InkML" xml:id="stk15" contextRef="#ctx0" brushRef="#br0">21264 18200 0,'24'0'118,"0"0"-108,-1 0-2,1 0-1,-1 0 1,1 0-4,23 0 14,0 0-12,1 0 9,-25 0-5,1 0 5,23 0-6,-23 0 24,-1 0-25,24 0 7,1 24-8,-25-24 9,1 0-7</inkml:trace>
    </iact:actionData>
  </iact:action>
  <iact:action type="add" startTime="110341">
    <iact:property name="dataType"/>
    <iact:actionData xml:id="d16">
      <inkml:trace xmlns:inkml="http://www.w3.org/2003/InkML" xml:id="stk16" contextRef="#ctx0" brushRef="#br0">19353 18176 0,'71'0'33,"-48"0"-28,48 0 3,-47 0 0,46 0 1,1 0-2,-47 0 2,23 0-2,0 0 0,-23 0 2,23 0-1,24 0 8,-48 0-8,25 0 1,22 0-1,-46 0 7</inkml:trace>
    </iact:actionData>
  </iact:action>
  <iact:action type="add" startTime="111184">
    <iact:property name="dataType"/>
    <iact:actionData xml:id="d17">
      <inkml:trace xmlns:inkml="http://www.w3.org/2003/InkML" xml:id="stk17" contextRef="#ctx0" brushRef="#br0">18409 18082 0,'0'24'6,"23"-24"2,1 0-1,47 0-1,-48 0 3,48 0 0,0 23-1,-24-23-2,-23 0 2,23 0 1,-23 24-2,-1-24 1,1 23 0,-1-23 0,25 24 2,-25-24-4,24 0 5,1 0-4,-25 24 0,24-24 0,1 0 4,-25 0 11,24 0-14</inkml:trace>
    </iact:actionData>
  </iact:action>
  <iact:action type="add" startTime="114341">
    <iact:property name="dataType"/>
    <iact:actionData xml:id="d18">
      <inkml:trace xmlns:inkml="http://www.w3.org/2003/InkML" xml:id="stk18" contextRef="#ctx0" brushRef="#br0">18362 18342 0,'23'0'115,"1"0"-111,70 0 4,-47 0 0,24 0 0,-24 0 0,1 0-1,-25 0 1,24 0 2,-23 0-3,47 0 1,0 0-1,-24-24 3,47 24-4,-47-24 3,24 24-1,-24 0 1,1 0-2,-25 0 1,1 0 7,-1 0-7,1 0 0,23 0 1,-23 0-1,23 0 2,-23 0-4,23 0 1,0 0 1,-23 0 0,46 0 0,-46 0 0,0 0 9,23 0-8,-24 0-2,48 0 2,0 0-1,-24 0-1,0 0 2,24 0-2,-24 0 2,24 0-2,-47 0 1,23 0 1,0 0-2,-23 0 1,23 0-1,-23 0 1,23 0 0,0 0 0,-23 0 1,-1 0-2,1 0 1,-1 0 1,25 0-1,-25 0 1,1 0-2,-1 0 1,1 0 0,0 0 8,23 0-8,-24 24 0,1-24 0,0 0 0,-1 0 0,1 0-1,-1 0 10,1 0-1,0 0-10,-1 0 2,1 0 1,-1 0 23,1 0 9,0 0-9,-1 0-24,1 0 2,23 0-5,0 0 3,-23 0 1,23 0-1,-23 0 47,-1 0-23,1 0-24,-1 0 9,1 0-9,0 0 9,-1 0-11,1 0 19,23-24-17,0 24 0,0 0 0,1 0 1,-1 0 4,-24-23 238,-23-1-236,0-23-7,0 23-1,0-23 2,0 24-1,0-1 17,0 0-19,0 1 10,0-1 1,0 1-8,0-1-2,-23 0 1,23 1 16,0-1 23,0 1-31,0-1-7,-24-23 7,24-1 1,0 25-11,-23-24 2,23 23 1,0 0 8,0 1-11,0-1 11,0-23-10,-24-24 9,0-23-1,24 70-6,0-23 0,-23 23-1,23 1 7,0-1-7,0 1 1,0-1 23,0 0-8,-24 24 32,1 0-25,-1 0-23,0 0 0,1 0 1,-1 0-1,1 0 2,-25 0-3,25 0 2,-24 0-4,-1-23 13,1 23-9,24 0-4,-25 0 4,1 0 7,0 0-9,0 0 2,0 0-1,23 0 0,-47 0-1,24 0 2,23 0-2,-23 0 2,-24 0-2,48 0 1,-48 0 1,-23 0-1,46 0 1,-22 0-3,-1 0 2,24 0 0,-24 0 0,24 0 0,-1 0 0,1 0 0,24 0 1,-1 0 0,-47 0-3,48 0 3,-48 0-1,24 0 0,-1 0 0,1 23 0,-24-23 0,24 24 0,0-24 0,0 0-1,0 0 4,23 0-5,-23 0 3,0 0 5,23 0 2,0 0-8,1 0 1,-24 0-2,-24 24 1,-24-24 0,25 0 1,-48 0-2,0 0 2,47 0-1,24 0 1,-1 0 5,1 0-5,24 23-2,-25-23 3,25 0-4,-1 0 17,1 0-14,-25 0-1,-22 0 0,46 0 0,-23 0 0,23 0 1,1 0 2,-1 0-5,0 0 1,1 0 1,-1 0 0,1 0 40,-1 0-23,0 0-2,1 47 16,23 24-22,0-24-10,0 24 1,0 0 1,0-47-1,0 23 0,0 0 1,0-23-3,0 23 3,0-24-2,0 25 2,0-1-2,0 0 2,0 48-1,0-25 0,0 1-1,0 0 2,0 0-1,0-24 0,0-23 0,0 23-2,0-24 11</inkml:trace>
    </iact:actionData>
  </iact:action>
  <iact:action type="add" startTime="118253">
    <iact:property name="dataType"/>
    <iact:actionData xml:id="d19">
      <inkml:trace xmlns:inkml="http://www.w3.org/2003/InkML" xml:id="stk19" contextRef="#ctx0" brushRef="#br0">21949 18011 0,'0'24'79,"47"-24"-55,0 23-15,-23-23-2,23 0 3,-23 24-4,23-24 9,-24 0-6,1 24 14,0-24-16,-1 0 10,1 0-1,-1 0-8,1 0 58,0 0-51</inkml:trace>
    </iact:actionData>
  </iact:action>
  <iact:action type="add" startTime="122965">
    <iact:property name="dataType"/>
    <iact:actionData xml:id="d20">
      <inkml:trace xmlns:inkml="http://www.w3.org/2003/InkML" xml:id="stk20" contextRef="#ctx0" brushRef="#br0">23223 17988 0,'-23'-24'79,"46"0"-54,24 24-18,24 0 0,-47 0 1,23 0 2,0 0-3,-23 0 0,-1 0 1,1 0 1,0 0 118</inkml:trace>
    </iact:actionData>
  </iact:action>
</iact:actions>
</file>

<file path=ppt/ink/inkAction1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1-12-13T16:51:15.297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act:action type="add" startTime="35479">
    <iact:property name="dataType"/>
    <iact:actionData xml:id="d0">
      <inkml:trace xmlns:inkml="http://www.w3.org/2003/InkML" xml:id="stk0" contextRef="#ctx0" brushRef="#br0">21028 12157 0,'0'23'95,"48"-23"-79,-25 0-10,48 0 3,-24 0-2,0 0 3,24 24-3,0-24 1,0 24-1,-24-24 2,24 0-1,23 0 7,-23 0-6,-47 0-2,46 0 3,-22 23-3,22-23 2,-46 0-3,47 24 6,-48-24-7,25 0 2,22 24 2,-22-24-3,-1 23 3,24-23-1,-48 0 0,1 0 0,-1 0 0,1 0 2,0 0-4,23 24 3,0-1 0,-23-23-2,-1 0 1,1 0 1,-1 0-2</inkml:trace>
    </iact:actionData>
  </iact:action>
  <iact:action type="add" startTime="36903">
    <iact:property name="dataType"/>
    <iact:actionData xml:id="d1">
      <inkml:trace xmlns:inkml="http://www.w3.org/2003/InkML" xml:id="stk1" contextRef="#ctx0" brushRef="#br0">23554 10575 0,'23'0'62,"1"47"-30,-1 24-24,1-47-1,0 23 2,-24 24-2,0 0 2,23-24-2,1 24 1,-24 0 1,0-24-1,23 24 0,-23-24 0,0-24 0,24 25 0,-24-25-1,0 24 10,0 1-9,0-25-1,24 25 0,-24-25 2,23 1 0,-23 23 0,0 0-3,0 0 2,24-23 0,-24 0 0,0-1 0,0 24 0,0-23 0,0 23 1,0 0-1,0 1-1,0 22 11,-24 1 8,24-47-22,0-1 20,0 1 0,0 0-9,0-1-6,0 1 9,0 0-3,0-1 0,0 24 41,0-23-47,24-24 134,-1 0-135,25 0 10,-25 0-11,1 0 8,23 0-6,-23 0-1,23 0 0,-24 0-1,48 0 2,0 0-2,-47 0 2,46 0 0,1 0-3,-24 0 1,1 0 2,-1 0 0,0 0-2,0 0 3,24 0-4,-47 0 2,-1 0 1,1 0-1,23 0-1,-23 0 9,-1 0-8,24 0 10,1 0-11,22 0 1,1 0 0,0 0 0,-24 0-1,48 0 2,-48 0 0,47 0-3,1 0 2,23 0 0,0 0 0,-24 0-1,-23 0 2,-48 0 0,25 0-1,-25 0-2,1 0 3,23 0-1,-23 0 1,-1 0-1,1 0-1,23 0 2,-23 0 0,-1 0-2,1 0 0,-1 0 1,1 0 1,0 0-2,-1 0 9,1 0 8,-1 0-16,1 0 24,0 0-16,-1 0-8,24 0 8,1-24 0,-1 24-8,-24 0 9,25 0-9,-25 0 0,1 0 1,-1 0-2,25 0 9,-25 0-10,1 0 3,23 0-1,-23 0 2,23 0-5,-23 0 5,-1 0 16,1 0-20,-1 0 2,25 0-1,-1 0 1,47 0 0,-47 0 0,-23 0 0,23-23 0,-23 23 1,-1 0 22,-23-24-22,24 24-2,0 0 4,23 0-6,-24 0 11,1 0 40,0 0-47,-1 0-1,24 0 1,-23 0-2,0 0 64,-1 0-52,1-23 198,-24-25-197,0 1-4,0 23-8,-24-46 1,24 22 6,0 25-7,-23-1 0,23 1 1,0-1 0,-24 0-2,24 1 9,0-1-7,0 1-3,0-25 3,0 25 7,-24-24-9,24 23 2,0 0-1,0 1 1,0-1-2,0 1 1,0-1 0,0 0-1,0 1 1,-23-24-1,23-24 10,-24 47-9,24 0 1,0-46 0,-23 22-3,23 25 2,0-48 1,-24 47 0,24-23-3,0-24 3,0 48-2,0-1 1,0-23 0,0 23 1,0 1-2,0-1 2,0-23-1,0 0 1,0 23-2,0-23 1,0 23 0,0 1-1,0-1 1,0 0 0,0 1 8,0-1-8,0 1 1,0-1-1,0 0 0,0 1 15,0-1-15,0 1 9,0-1-8,0 0 6,0 1 1,0-1-10,-24 1 108,1 23-107,-1 0 2,1 0-2,-25 0 2,25 0-2,-24 0 1,23 0 0,0 0 1,-23 0-2,24 0 2,-72 0-1,24 0 0,24 0 1,-47-24-3,46 24 2,25 0 0,-48-24 0,24 24 0,23 0 0,-23-23 1,0 23-1,23 0 7,-23 0-7,0-24 8,0 24 0,-1 0-8,1 0 0,0 0 1,0 0 0,0 0-3,23 0 3,-23 0-1,-24 0 6,0 0-6,24 0 2,-47 0-3,-1 0 1,48 0 0,-24 0-1,24 0 2,23 0-1,-46 0 1,-1 0-2,24 0 1,-1 0 1,-22 0-1,46 0 0,-23 0 0,0 0-1,-24 0 1,0 0 1,0 0-2,0 0 0,1 0 4,46 0-6,-70 0 7,23 0-7,24 0 7,-24 0-7,0 0 3,47 0-1,1 0 10,-1 0-10,1 0 1,-25 0 8,25 0-8,-1 0 8,-23 24-8,23-24 26,1 0-28,-1 0 18,-23 23 0,23-23 8,1 0-8,-1 0-16,1 0 24,-25 24-7,-22 0-9,46-24 95,0 23-94,1-23-2</inkml:trace>
    </iact:actionData>
  </iact:action>
  <iact:action type="add" startTime="50976">
    <iact:property name="dataType"/>
    <iact:actionData xml:id="d2">
      <inkml:trace xmlns:inkml="http://www.w3.org/2003/InkML" xml:id="stk2" contextRef="#ctx0" brushRef="#br0">18362 17586 0,'0'-23'63,"23"23"-25,24 0-31,-23 0 9,0 0-7,-1 0-1,1-24 0,-1 24 8,1 0-9,0 0 1,23-24 1,0 24-1,24-23 0,-24 23-2,24-24 2,0 24 2,-48 0-4,48-23 4,-24 23-3,-23 0 1,23 0 1,-23 0-2,23 0 2,24 0-2,-24 0 2,24 0-2,-1 0 2,-22 0-1,70 0 11,-95 0-14,24 0 3,24 0 0,-47 0 0,23 0-1,0 0 2,0 0-2,48 0 2,-24 0-2,-24 0 1,47 0 1,-23 0-2,-24 0 1,24 0-1,23 0 3,-23 0-3,47 0 2,24 0-1,-1 0-1,-23 0 1,-23 0 2,-1 0-3,-23 0 2,-24 0-3,24 0 3,0 0-2,0 0 2,47 0-2,-24 0 2,0 0-2,1 0 3,-24 0-4,-1 0 6,25 0-7,-48 0 2,47 0 1,-23 0-1,47 0 2,-23 0-1,23 0 1,-48 0-1,1 0 0,24 0-1,-48 0 2,24 0-2,23 0 1,-47 0 0,48 0 1,23 0-3,0 0 4,70 0 13,-93 0-14,-48 0-2,-23 0 2,46 0-2,1 0 2,-47 0-2,47 0 1,-48 0 0,24 0 0,-23 0 1</inkml:trace>
    </iact:actionData>
  </iact:action>
</iact:actions>
</file>

<file path=ppt/ink/inkAction1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1-12-14T07:07:52.09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3366">
    <iact:property name="dataType"/>
    <iact:actionData xml:id="d0">
      <inkml:trace xmlns:inkml="http://www.w3.org/2003/InkML" xml:id="stk0" contextRef="#ctx0" brushRef="#br0">1700 5335 0,'23'0'86,"1"0"-79,-1 0 8,25 0 2,-25 0-2,24 0-7,1 0 9,-25 0-8,1 0-3,-1 0 2,1 0 1,0 0-1,-1 0 0,24 0 7,-23 0-7,0 23 8,-1-23 1,1 0-2,-1 0 25</inkml:trace>
    </iact:actionData>
  </iact:action>
  <iact:action type="add" startTime="4244">
    <iact:property name="dataType"/>
    <iact:actionData xml:id="d1">
      <inkml:trace xmlns:inkml="http://www.w3.org/2003/InkML" xml:id="stk1" contextRef="#ctx0" brushRef="#br0">2148 5146 0,'47'47'137,"-23"-23"-132,-1 23 3,1 0 0,0-23 0,-1-1-1,1 1 2,-24 0-2,23-1 10,1 1 7,-24 23 184,-71-23-192,24-1 1,0 1-1,23-24-9,1 23 2,-1 1 7,0-24-8,1 0 9,-1 0 28,1 24 60</inkml:trace>
    </iact:actionData>
  </iact:action>
  <iact:action type="add" startTime="11479">
    <iact:property name="dataType"/>
    <iact:actionData xml:id="d2">
      <inkml:trace xmlns:inkml="http://www.w3.org/2003/InkML" xml:id="stk2" contextRef="#ctx0" brushRef="#br0">11612 3517 0,'0'24'165,"0"-1"-158,0 1 0,0 0 1,0-1 0,0 1 0,0 23 0,0-23 0,0-1 0,0 24 0,0 1 1,0-25-1,0 24 0,0-23 2,0 23-4,0-23 1,0 23 2,0 24-1,0-24 0,0 24-1,0-24 2,0-23 1,0-1-5,0 25 3,0-1 8,0-24 0,0 48-7,0-47-2,0 23 1,0-23 2,0 46-2,0-22-2,0-25 3,0 48-1,0-47 0,0 23-1,0 0 2,0-23-3,0 46 4,0-22-3,0-25 1,0 48 1,0-47-2,0 23 1,0 0-1,0-23 2,0-1-2,0 1 1,0 23 10,0-23-12,0 23 11,0-23-9,0 46 0,0-22 0,0-1 1,0 24-1,0-24 2,0-24-2,0 25-3,0-25 4,0 25-1,0-25 0,0 1 9,0 23-11,0 0 10,0-23-7,0-1 7,0 1-9,-24-24 1,24 24 0,0-1 0,0 1 0,-23-24 0,23 23 0,0 25 0,0-25 1,0 24-1,0 1 1,0 22-3,0-22 3,0-25-1,0 24 1,0-23-3,0 0 5,0-1-6,0 1 4,0 0 7,-24 23-9,0-47 17,24 23-16,0 25 1,0-25 6,0 1 1,0-1 32,0 1-23,0 0 14,0-1 0,0 1-22,0-1 18,0 1-14,0 0-14,0-1 58,0 1-31</inkml:trace>
    </iact:actionData>
  </iact:action>
  <iact:action type="add" startTime="18094">
    <iact:property name="dataType"/>
    <iact:actionData xml:id="d3">
      <inkml:trace xmlns:inkml="http://www.w3.org/2003/InkML" xml:id="stk3" contextRef="#ctx0" brushRef="#br0">1298 9584 0,'0'-24'38,"48"24"-31,-25 0 1,48 0-1,0 0 2,-48 0-2,25 0 2,-25 0-2,48 0 2,-24 0-2,0 0 2,48 0-2,-24 0 1,-1 0 0,237 0 23,-236 0-26,-47 0 3,23 0-3,-24 0 2</inkml:trace>
    </iact:actionData>
  </iact:action>
  <iact:action type="add" startTime="18788">
    <iact:property name="dataType"/>
    <iact:actionData xml:id="d4">
      <inkml:trace xmlns:inkml="http://www.w3.org/2003/InkML" xml:id="stk4" contextRef="#ctx0" brushRef="#br0">2290 9301 0,'0'-24'63,"23"24"-57,24 24 2,-23-1 1,-24 1-2,24-24 2,-1 23-1,-23 1 8,24-24-8,23 47 10,-23-23-10,-1-1-3,1-23 5,-1 0-3,1 24 2,0 0 63,-24-1 66,-24 24-130,-23 1 6,0-1-6,-1-24 0,25 25-1,-48-25 5,24 1-8,23-1 5,-23 1 6,23-24 1,1 24 17,-1-1-9</inkml:trace>
    </iact:actionData>
  </iact:action>
  <iact:action type="add" startTime="22654">
    <iact:property name="dataType"/>
    <iact:actionData xml:id="d5">
      <inkml:trace xmlns:inkml="http://www.w3.org/2003/InkML" xml:id="stk5" contextRef="#ctx0" brushRef="#br0">17347 9962 0,'47'0'200,"-23"0"-196,23 0 5,-24 0-3,1 0 11,0 0-9,23 0 0,-24 0 0,1 0 0,0 0 0,-1 0 0,1 0 8,23 0-7,-23 0 14,-1 0 1,1 0-8</inkml:trace>
    </iact:actionData>
  </iact:action>
  <iact:action type="add" startTime="31326">
    <iact:property name="dataType"/>
    <iact:actionData xml:id="d6">
      <inkml:trace xmlns:inkml="http://www.w3.org/2003/InkML" xml:id="stk6" contextRef="#ctx0" brushRef="#br0">22020 14541 0,'23'0'85,"1"0"-78,-1-24 2,1 24 7,0 0-9,-1 0 8,1 0-3,-1 0 0,1-23 5,0 23-9,-1 0 9,24 0-9,1 0 7,-25 0-6,1 0-2,-1 0 2,1 0-2,0 0 2,-1 0-3,24 0 5,1 0-6,-25 0 14,24 0-11,-23 0-3,0 0 5,-1 0-3,1 0 0,23 0 1,-23 0 9,23 0-9,-24 0-1,25 0 3,-25 0 0,24 0-4,1 0 2,-25 0-1,1 0 2,-1 0-1,1 0 1,23 0-3,-23 0 10,23 0 0,-23 0 9,-1 0-18,48 0 9,-47 0-5,-1 0-6,24 0 4,-23 0 6,23 0-11,0 0 4,-23 0-5,23 0 7,-23 0-4,-1 0 3,25 0-2,-1 0 1,24 0 1,-24 0 1,0 0-5,24 0 6,-24 0-5,0 23 5,0-23-6,-23 0 5,23 0-5,24 0 5,-47 0-4,23 0 7,0 0-9,0 0 4,0 0 0,1 0-1,-1 0 3,0 0-4,24 0 11,-24 0-1,-23 0-7,23 0 1,0 0 0,-23 0-5,46 0 2,-22 0 0,-25 0 2,48 0-2,-24 0 3,48 0-3,-25 0 1,1 0-1,0 0 3,23 0-4,-23 0 3,0 0-2,-24 0 0,48 0 2,-72 0-1,48 0 2,0 0-4,-48 0 2,48 24 0,-24-24 0,-23 0 0,0 0 1,23 0-2,-24 0 1,1 0 1,0 24-1,23-24 1,0 0-2,0 0 0,24 0 3,-24 23-4,0-23 3,24 0-2,-24 24 2,1-24-2,-1 0 2,24 24-3,-24-24 12,-23 23-11,23-23 1,24 0 8,-48 0-8,24 0 0,1 0 1,-1 24-2,24-24 2,-24 23-2,0-23 2,0 0 0,0 24-1,-23-24 1,47 0-5,-24 0 6,-23 47-3,46-47 2,25 24-2,-48-24 2,47 23-2,-46-23 3,46 0-3,-47 0 4,24 0-6,0 0 2,-24 0 1,24 0 0,-24 0 1,-23 0-1,23 0-1,0 0 2,0 0 1,24 0-4,0 0 1,0 0 1,23 0 2,24 0-2,0 0-1,-24 0 0,-23 0 2,165 0 16,-165 0-17,0 0-3,23 0 5,-47 0-3,48 0 1,-24 0 0,-24 0 0,47 0 0,48-23 0,-71 23-1,47 0 2,23-24-2,-46 1 3,23 23-3,-48-24 2,-22 0-1,22 24 0,-22 0 1,-25 0-3,24-23 2,1 23 0,-1-24 1,0 24-2,0 0 2,-23 0-1,23-23 2,-23 23-5,23-24 4,24 24-2,-24 0 1,24 0 0,-24 0 0,-24 0 0,25 0 0,-25 0 0,1 0 1,23 0 0,0 0 5,0-24-6,-23 24 1,23 0 0,0 0 1,-23 0-5,0 0 3,-1 0 0,1 0 15,-1 0-3</inkml:trace>
    </iact:actionData>
  </iact:action>
  <iact:action type="add" startTime="50022">
    <iact:property name="dataType"/>
    <iact:actionData xml:id="d7">
      <inkml:trace xmlns:inkml="http://www.w3.org/2003/InkML" xml:id="stk7" contextRef="#ctx0" brushRef="#br0">12060 8002 0,'0'0'2,"-23"0"40,-1-23-2,0 23 40,1 0-71,-1 0 22,1 0-23,-25 0 8,25 0-7,-1 0 7,-23 0-7,23 0-2,1 0-1,-1 0 4,-23 0-3,23 0 2,1 0 15,-1 0-8,1 0 7,-25 23 3,25-23-11,23 24 1,0-1 0,-24-23-8,1 24 8,23 0-8,0-1 8,0 24 8,-24-23-18,0 0 3,24-1 0,0 1 1,-23 23-4,-1 0 9,24-23-7,0 0 7,0-1-6,0 1 8,0-1-8,0 1-3,0 0 18,0-1-16,0 1 8,0-1 0,0 1-8,-23 0 11,23-1-14,0 1 5,-24-1-4,24 1 2,0 23 0,0 24 1,0-24-3,0 24 3,0 23 0,0-70-1,24 0 0,-1 47 0,-23-24 1,0-24-1,0 25-1,0-25-1,0 1 4,0-1-2,0 1-1,0 23 0,0-23 3,0-1 5,24 1-7,-24 0-1,0-1 2,0 1 9,0-1-2,0 1-1,0 0 0,0-1-7,0 1 1,0 23 7,0-23-9,0-1 9,0 1-7,0 23 7,0-23-9,0-1 9,0 25-7,0-25 5,0 1-5,0-1 0,0 1 7,0 0-6,0 23-4,0 0 1,0-23 1,0 23 0,0-24 0,0 25 1,0-1 0,0-24 5,0 1-5,0 0-1,0 23 18,0-24-5,0 1-12,0 0-2,0-1 0,0 1 2,0-1 7,0 1 32,0 0-16,0-1 17,0 1-33,23-24-10,1 24 12,-24-1-11,24 1 3,-1-24-3,1 23-1,-1-23 51,1 24-49,0-24 27,-1 0 2,1 0-28,-1 24-3,1-1 4,0-23-1,-24 24-3,23-24 2,1 0 8,-1 23 41,1-23-14,0 0-14,-1 0 51,1 0-72,-1 0 7,1 0 2,0 0-10,-1 0 18,1-23-17,-24-1 15,0-23-6,0 23-9,0 1 6,0-1-5,0-23-1,0 23 0,0 1 0,0-25 0,0 1 3,23 0-5,-23 0 1,0 0 1,0 23 1,0-23-2,0 0 2,0 23-1,0-23 0,0 0 8,0 23-10,0 0 5,0-23-3,0 24-1,0-25 0,0-22 2,0 46-2,0-23 2,0-1 7,24 1-7,0 0 5,-24 23-5,0-23 7,0 24-6,0-1-5,0 0 3,23 1 0,-23-24 8,0 23-8,0-47 0,24 24 1,-24 23-2,0 1 2,0-24-2,23 23 2,-23 0-2,24-23 2,-24 0 7,0 23-9,0 1 1,0-1-1,24 0 1,-24-23 9,0 0-1,0 0-9,0 0 10,0 23-8,0 0-1,0-23-1,0 24 2,0-25-1,0 25 0,0-24-1,0 23 2,0 0 7,0 1-9,0-1 9,0 1 9,0-1-8,-24 0 24,24 1-27,0-1 2,0 1 0,0-1 0,0 0-1,0 1-6,0-1 6,-24 1-6,24-1-2,0 0 24,0-23-23,0 23 8,-23 1 1,-1-24 224</inkml:trace>
    </iact:actionData>
  </iact:action>
  <iact:action type="add" startTime="56420">
    <iact:property name="dataType"/>
    <iact:actionData xml:id="d8">
      <inkml:trace xmlns:inkml="http://www.w3.org/2003/InkML" xml:id="stk8" contextRef="#ctx0" brushRef="#br0">13571 7625 0,'0'23'142,"0"1"-135,0-1 1,0 25 0,0-25 1,-24 24-1,24-23 0,0 0 0,-24 46 0,24-46 1,0 0-2,0-1 0,0 1 91</inkml:trace>
    </iact:actionData>
  </iact:action>
  <iact:action type="add" startTime="57110">
    <iact:property name="dataType"/>
    <iact:actionData xml:id="d9">
      <inkml:trace xmlns:inkml="http://www.w3.org/2003/InkML" xml:id="stk9" contextRef="#ctx0" brushRef="#br0">13382 7979 0,'0'23'144,"23"1"-91,-23-1-29,24-23-1,0 24 17,-1 0 0,1-1 1,-1-23 88,1 0-75,-24-23-38,24-1-7,-24 0 5,0-23-5</inkml:trace>
    </iact:actionData>
  </iact:action>
  <iact:action type="add" startTime="58804">
    <iact:property name="dataType"/>
    <iact:actionData xml:id="d10">
      <inkml:trace xmlns:inkml="http://www.w3.org/2003/InkML" xml:id="stk10" contextRef="#ctx0" brushRef="#br0">13830 7554 0,'0'23'56,"0"25"-22,24-1-19,-24-24-11,0 1 6,0 23-2,0 0 3,0-23-6,0 23 2,0-23 81,0-1 17,0 1-74,0 0-14,0-1-1,0 1 7</inkml:trace>
    </iact:actionData>
  </iact:action>
  <iact:action type="add" startTime="59740">
    <iact:property name="dataType"/>
    <iact:actionData xml:id="d11">
      <inkml:trace xmlns:inkml="http://www.w3.org/2003/InkML" xml:id="stk11" contextRef="#ctx0" brushRef="#br0">13783 8002 0,'24'24'105,"-24"-1"-98,0 1 2,23 0-3,-23-1 19,24-23 246,-1-23-231,-23-1 40,0 0-56,24 1 96,-24-1-104,0-23 0,24 0-9</inkml:trace>
    </iact:actionData>
  </iact:action>
  <iact:action type="add" startTime="61109">
    <iact:property name="dataType"/>
    <iact:actionData xml:id="d12">
      <inkml:trace xmlns:inkml="http://www.w3.org/2003/InkML" xml:id="stk12" contextRef="#ctx0" brushRef="#br0">14279 7554 0,'23'0'111,"-23"47"-103,0-23 0,0 23-1,0-24 1,0 25-1,0-25 1,0 1 2,0-1-4,0 1 4,0 0 5,0-1 48,0 1-55,0-1 17</inkml:trace>
    </iact:actionData>
  </iact:action>
  <iact:action type="add" startTime="61932">
    <iact:property name="dataType"/>
    <iact:actionData xml:id="d13">
      <inkml:trace xmlns:inkml="http://www.w3.org/2003/InkML" xml:id="stk13" contextRef="#ctx0" brushRef="#br0">14279 7955 0,'23'24'166,"1"-1"-158,-1 1 48,1-24 72,0 0-111,-1-47 29,-23 23 34,0 0-47,0 1 8</inkml:trace>
    </iact:actionData>
  </iact:action>
  <iact:action type="add" startTime="63782">
    <iact:property name="dataType"/>
    <iact:actionData xml:id="d14">
      <inkml:trace xmlns:inkml="http://www.w3.org/2003/InkML" xml:id="stk14" contextRef="#ctx0" brushRef="#br0">18008 8215 0,'-24'0'141,"0"0"-126,1 0 1,-1 0-1,1 0 11,-1 0 6,0 0-18,24 23 11,-23 1-1,-1-24-6,24 24-2,-23-1 1,-1 24 12,24-23-13,0 0 24,0-1-24,0 1-8,24-1 73,-1-23-57,1 24-9,-1-24 17,1 0-8,0 0 16,-1 0-24,1 24 8,-1-24 9,1 0-26,0 0 10,-1 0 6,1 0-5,-1 0 30,1-24-34,-24 0-5,24 24-1,-1-23 17,-23-1-10,0 1 1,0-1 7,0 0-7,0 1-1,0-1-4,0 1 3,0-1 42,-23 0 8</inkml:trace>
    </iact:actionData>
  </iact:action>
  <iact:action type="add" startTime="65816">
    <iact:property name="dataType"/>
    <iact:actionData xml:id="d15">
      <inkml:trace xmlns:inkml="http://www.w3.org/2003/InkML" xml:id="stk15" contextRef="#ctx0" brushRef="#br0">18055 8734 0,'0'-24'6,"0"-23"39,-24 47 34,1 0 121,-1 0-184,0 0 10,1 0-3,-1 24-16,1-1 25,-1 25 16,24-1-17,24-24-21,-1 1 14,-23 0-15,24-1 4,-1 1 29,1-24-22,0 23-12,-1-23 4,1 0-5,-1 24 11,1-24 101,0 0-72,-24-24-13,0 1-28,0-1 9,0-23-5,0 23 13,0 1 4,0-1-6,0 1 27,-24-1-40,0 24 104</inkml:trace>
    </iact:actionData>
  </iact:action>
  <iact:action type="add" startTime="67476">
    <iact:property name="dataType"/>
    <iact:actionData xml:id="d16">
      <inkml:trace xmlns:inkml="http://www.w3.org/2003/InkML" xml:id="stk16" contextRef="#ctx0" brushRef="#br0">18031 9159 0,'-23'-24'151,"-1"24"-112,0 0 98,1 0-113,23 24 31,0 0-40,0-1 2,0 1-8,0-1-2,23 1 17,-23 0 8,24-24-8,0 0 8,-24 23-8,23 1-9,1-24-6,-1 0 8,1 23 23,0-23-15,23 0 22,-24-47-14,-23 24-19,0-25 1,0 25-6,0-1 8,0 1-10,0-1 18,0 0-9,0 1-8,-23-1 111</inkml:trace>
    </iact:actionData>
  </iact:action>
  <iact:action type="add" startTime="72230">
    <iact:property name="dataType"/>
    <iact:actionData xml:id="d17">
      <inkml:trace xmlns:inkml="http://www.w3.org/2003/InkML" xml:id="stk17" contextRef="#ctx0" brushRef="#br0">1652 12629 0,'24'0'118,"0"0"-111,23 0 0,0 0 1,-23 0 0,-1 0 1,1 0-1,-1 0 0,1 0-1,0 0 1,-1 0 0,1 0-1,-1 0 10,1 0-9,0 0 16,-1 0 17</inkml:trace>
    </iact:actionData>
  </iact:action>
  <iact:action type="add" startTime="73189">
    <iact:property name="dataType"/>
    <iact:actionData xml:id="d18">
      <inkml:trace xmlns:inkml="http://www.w3.org/2003/InkML" xml:id="stk18" contextRef="#ctx0" brushRef="#br0">1959 12487 0,'24'0'121,"-1"0"-93,1 24-11,0 0-1,-24-1-8,23-23-1,1 24 1,-24-1 0,0 1 353,0 23-345,-24-23 7,1-1-12,-1 1 10,0-24-13,1 24 8,-1-1 9,1 1-18,-1-1 49,0 1-25,1-24 2</inkml:trace>
    </iact:actionData>
  </iact:action>
  <iact:action type="add" startTime="79550">
    <iact:property name="dataType"/>
    <iact:actionData xml:id="d19">
      <inkml:trace xmlns:inkml="http://www.w3.org/2003/InkML" xml:id="stk19" contextRef="#ctx0" brushRef="#br0">2832 15533 0,'24'0'96,"0"0"-68,-1 0-20,1 0 7,-1 0-6,1-24-1,0 24 8,23 0-6,-24 0 5,25 0-7,-48-24 0,23 24-1,1 0 2,23 0-2,0-23 3,0 23 4,-23 0-6,0 0 16,23 0 0,-24 0-5,25 0-11,-25 0 5,1 0-5,-1 0 0,1 0 8,23 0-7,0 0 7,-23 0-8,0 0 0,-1 0-1,1 0 2,23 0-2,-23 0 1,-1 0 8,1 0-9,-1 0 11,25 0-12,-25 0 12,1 0-11,-1 0 2,1 0-1,0 0-1,-1 0 9,1 0 0,-1 0-7,1 0 14,0 0-7</inkml:trace>
    </iact:actionData>
  </iact:action>
  <iact:action type="add" startTime="101157">
    <iact:property name="dataType"/>
    <iact:actionData xml:id="d20">
      <inkml:trace xmlns:inkml="http://www.w3.org/2003/InkML" xml:id="stk20" contextRef="#ctx0" brushRef="#br0">2856 17988 0,'24'0'206,"23"0"-175,-24 0-23,25 0 16,-25 0-15,1 0 7,-1 0-8,25 23 8,-25-23-8,24 0 2,1 0-3,-25 24 0,24-24-1,1 0 2,-25 23 1,24-23 7,-23 0-8,23 0 8,-23 0-7,-1 24 2,25-24-3,-25 0-1,1 0-2,-1 0 4,1 0-3,0 0 12,-1 0-8,1 0 10,-1 0-11,1 0-2,0 0 1,-1 0 1,1 0 8,-1 0-10,1 0 6,0 0-2,-1 0-3,1 0 8,-1 0 0,1 0-7,0 0 7,-1 0 2,1 0-14,-1 0 6,1 0-3,0 0 5,-1 0-7,1 0 2,-1 0 8,1 0-6,0 0 25,-1 0-28,1 0 1,-1 0 12,1 0-13,-24-24 5,24 24 20,-1 0 7,1 0-14,-1-23 81</inkml:trace>
    </iact:actionData>
  </iact:action>
  <iact:action type="add" startTime="106238">
    <iact:property name="dataType"/>
    <iact:actionData xml:id="d21">
      <inkml:trace xmlns:inkml="http://www.w3.org/2003/InkML" xml:id="stk21" contextRef="#ctx0" brushRef="#br0">2974 15674 0,'47'0'100,"0"24"-92,-23-24 0,47 23 0,0-23 2,-48 0-3,48 0 1,0 0 0,-48 0 0,25 0 0,-25 0 0,1 0 15,-1 0-8,25 0 11,-25 0-19</inkml:trace>
    </iact:actionData>
  </iact:action>
  <iact:action type="add" startTime="108270">
    <iact:property name="dataType"/>
    <iact:actionData xml:id="d22">
      <inkml:trace xmlns:inkml="http://www.w3.org/2003/InkML" xml:id="stk22" contextRef="#ctx0" brushRef="#br0">6538 15438 0,'23'0'128,"25"0"-122,-1 0 1,-24 0 0,25 0 1,-25 0 1,1 0-1,23 0 0,0 0-1,0 0 2,24 0-1,0 0 1,-24 24-3,71-24 21,-71 23-22,1-23 3,-25 0 0,24 24 0,-23-24 2,23 0 5,-23 0 1,-1 0-8,1 0-1,23 0 0,-23 0 3,23 0 6,-23 0-8,-1 0 7,1 0-5,-1 24-2,1-24 1,0 0-3,-1 0 4,24 0 2,1 0 4,-25 0-7,1 0 7,23 0-7,-23 0 0,-1 0-3,1 0 2,23 0 0,24 0 1,-48 0-1,1 0 0,23 0 0,-23 0 1,-1 0-1,1 0-1,23 0 8,-23 0 1,-1 0-8,1 0 0,0 0 1,23 0-1,-24 0 6,25 0-5,22 0 7,-46 0-7,47 0-2,-24 0 2,-23 0 1,23 0-4,-24 0 2,25 0-1,-25 0 1,24 0 9,-23 0-9,0 0 0,-1 0 0,1 0 0,23 0 1,0 0-3,-23 0 2,23 0 1,-23 0-3,23 0 3,-24 0-1,1 0 1,23 0-1,-23 0-1,-1 0 1,25 0-1,-25 0 3,24 0-2,24 0 0,-47 0 0,23 0 0,0 0-1,0 0 1,1 0 1,-25 0 1,24 0-2,1 0 5,-25 0-4,1 0-2,23 0 2,-23 0-2,23 0 3,24 0-4,-24 0 3,24 0-2,-24 0 0,-24 0 2,25 0-1,-25 0-1,24 0 10,-23 0-1,23 0-7,-23 0 0,23 0-2,-23 0 1,23 0-1,0 0 2,0 0 7,0 0-9,-23 0 2,0 0-1,-1 0-1,48-24 3,-24 24-2,0 0-1,-23 0-1,47 0 4,0 0 5,-48 0-8,24 0 2,24 0-1,-47 0-1,23 0 3,-23 0-3,46 0 1,-22 0 0,-25 0 0,24 0 0,-23 0 0,23 0 1,24 0-1,-47 0 0,23 0 0,24 0 0,-48 0 0,1 0 0,-1 0-1,25 0 2,-1 0-2,0 0 10,-23 0-2,23 0-8,0 0 9,-23 0-6,23 0-4,0 0 3,-23 0-1,23 0 1,0 0-2,0 0 2,0 0-2,-23 0 2,47 0-2,-24 0 2,-23 0-2,23 0 2,0 0-2,-23 0 2,46 0-1,-46 0-1,47 0 1,-48 0 0,48 0 0,-24 0 0,-23 0 0,23-24-1,0 24 2,-23 0-1,23-23 0,-23 23 0,47-24 0,-24 24 1,-24 0 1,25 0-3,-1-24 2,-24 24-4,1 0 4,23-23-1,-23 23 1,-1 0-3,1 0 3,47 0-3,-48 0 3,1 0-1,23 0 1,0-24-2,-23 24 1,47 0 0,23 0-1,-70 0 2,23-23-1,-23 23-1,-1-24 3,24 0-4,1 24 12,-25-23-11,24 23 1,1 0 1,-25 0-1,24 0-1,-23 0 9,0 0-7,-1 0 7,1 0 23,-1 0-29,1 0 69,0 0-47,-1 0-8,1 0 48,-1 0-46,1 0 35,0 0-35,-1 0-11,1 0 17,-1 0-17,1 0 97,0 0-40</inkml:trace>
    </iact:actionData>
  </iact:action>
  <iact:action type="add" startTime="117638">
    <iact:property name="dataType"/>
    <iact:actionData xml:id="d23">
      <inkml:trace xmlns:inkml="http://www.w3.org/2003/InkML" xml:id="stk23" contextRef="#ctx0" brushRef="#br0">1794 12747 0,'47'0'143,"71"0"-138,-23 0 3,-25 0 1,1 0-2,-24 0 2,1 0 7,-25 0-8,1-24 124,-48-23-118,-47 0-1,48 23-5</inkml:trace>
    </iact:actionData>
  </iact:action>
  <iact:action type="add" startTime="118195">
    <iact:property name="dataType"/>
    <iact:actionData xml:id="d24">
      <inkml:trace xmlns:inkml="http://www.w3.org/2003/InkML" xml:id="stk24" contextRef="#ctx0" brushRef="#br0">2148 12464 0,'47'23'131,"24"48"-127,0 0 4,-24 0-1,0-24 2,-23-47-2,-1 47 2,1-23-1,0-24 24,-24 23 56,-24-23-71,0 24-2,1-24 1,-48 24 0,24-24 0,0 0 0,23 23-7,0-23 31,1 24-8,-24-24-1,23 23-23,0-23 12,1 0-7,-1 24 34,1-24-31,-1 24-8,0-24 25,-23 0-8,24 23 22</inkml:trace>
    </iact:actionData>
  </iact:action>
  <iact:action type="add" startTime="123436">
    <iact:property name="dataType"/>
    <iact:actionData xml:id="d25">
      <inkml:trace xmlns:inkml="http://www.w3.org/2003/InkML" xml:id="stk25" contextRef="#ctx0" brushRef="#br0">15341 17917 0,'23'0'78,"1"0"-37,-1-24-34,1 24 1,0 0 15,-1 0-15,1 0 17,-1 0-8,1 0-10,0 0 33,-1 0-17,1 0-5,-1 0-11,1 0 38,-24-23-15,24 23-17,-1 0 12,24-24 111</inkml:trace>
    </iact:actionData>
  </iact:action>
  <iact:action type="add" startTime="128755">
    <iact:property name="dataType"/>
    <iact:actionData xml:id="d26">
      <inkml:trace xmlns:inkml="http://www.w3.org/2003/InkML" xml:id="stk26" contextRef="#ctx0" brushRef="#br0">17465 17964 0,'0'-24'56,"0"1"-17,23 23-31,25 0 17,-25 0-9,1 0-9,-1 0 9,1 0-8,0-24 1,23 24 22,0 0-15,-23 0-9,23 0 9,-24 0-7,25 0 0,-1-23 0,0-1-3,0 24 2,24 0 0,-47 0 0,23 0 0,-24 0 0,1 0 10,0 0 85</inkml:trace>
    </iact:actionData>
  </iact:action>
  <iact:action type="add" startTime="132735">
    <iact:property name="dataType"/>
    <iact:actionData xml:id="d27">
      <inkml:trace xmlns:inkml="http://www.w3.org/2003/InkML" xml:id="stk27" contextRef="#ctx0" brushRef="#br0">15954 14990 0,'24'0'85,"23"0"-78,-23 0 1,-1 0-1,48 0 2,-47 0-1,-1 0 0,1 0-1,-1 0 2,1 0-1,0 0-1,-1 0 1,1 0 1,-1 0 7,1 0 31</inkml:trace>
    </iact:actionData>
  </iact:action>
  <iact:action type="add" startTime="133749">
    <iact:property name="dataType"/>
    <iact:actionData xml:id="d28">
      <inkml:trace xmlns:inkml="http://www.w3.org/2003/InkML" xml:id="stk28" contextRef="#ctx0" brushRef="#br0">17630 17043 0,'24'-23'65,"-1"23"-20,1 0-37,-1 0 0,72-24 15,-48 24-14,-23 0-1,-1 0 0,1 0 5,-1 0-8,25 0 1,-25 0 1,1 0 9,-1 0-7,1 0 22</inkml:trace>
    </iact:actionData>
  </iact:action>
</iact:actions>
</file>

<file path=ppt/ink/inkAction1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1-12-14T07:21:29.11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1577">
    <iact:property name="dataType"/>
    <iact:actionData xml:id="d0">
      <inkml:trace xmlns:inkml="http://www.w3.org/2003/InkML" xml:id="stk0" contextRef="#ctx0" brushRef="#br0">3729 6019 0,'24'0'174,"-1"0"-167,48 0 2,-24 0-2,24 0 0,0 0 2,0 0-2,0 0 2,-1 0-2,25 0 2,-24 0-2,-48 0 1,48 0 0,-47 0 1,70 0-1,-23 24 0,0-24-1,-1 0 1,1 0 0,24 0 1,-48 0-2,24 0 2,-24 0-2,0 0 2,0 0-1,24 0 1,-47 0-3,46 0 4,-22 24-3,-1-24 1,-24 0 0,25 0-1,-25 0 1,48 23 0,0-23 8,-24 24-7,24-24-1,0 0 1,-1 0-3,1 0 2,24 0 0,-25 0 0,1 23 0,0-23 0,0 24 0,23-24 1,-46 0-2,22 0 3,25 0-4,-24 0 3,-1 0-1,1 0 0,-24 0 1,24 0-2,-24 0 0,-23 24 1,47-24 1,0 0 1,23 23-5,-23-23 2,23 0 3,1 0-2,-25 0 1,25 0-3,-1 0 2,-23 0 2,0 0-2,0 0 0,23 0-1,-47 0 0,48 0 2,-25 0-2,48 0 2,-23 0-2,-24 0 3,23 0-3,-23 0 2,-24 0-3,0 0 3,24 0-1,-24 0 1,24 0-2,23 0 1,-46 0-1,22 0 0,1 0 4,-24 0-5,1 0 2,-1 0 0,0 0 0,-23 0 1,-1 0-2,24 0 2,1 0 0,-1 0 6,-24 0-8,1 0 2,0 0-1,-1 0 8</inkml:trace>
    </iact:actionData>
  </iact:action>
  <iact:action type="add" startTime="32793">
    <iact:property name="dataType"/>
    <iact:actionData xml:id="d1">
      <inkml:trace xmlns:inkml="http://www.w3.org/2003/InkML" xml:id="stk1" contextRef="#ctx0" brushRef="#br0">18928 8640 0,'24'0'113,"-1"0"-108,48 0 3,-24 0-1,-23 0 2,23 0-2,-23 0 4,23 0-5,0 0 3,-23 0-4,-1 0 4,24 0-2,-23 0 2,23 0-1,0 0 8,-23 0-10,23 0 3,0 0-1,1 0 9,-1 0-10,0 0 11,0 0-2,0 0-9,-23 0 10,0 0-2,-1 0 17,1 0-22,-1 0 3,1 0 3,0 0 0,-1 0-8,1 0 0,-1 0 0,1 0 9,0 0-9,-1 0 0,1 0-1,-1 0 2,1 0-1,23 0 2,-23 0 4,-1 0-7,1 0 2,0 0 8,-1 0-2,1 0 2,-1 0-2,1 0 0,23 0 9,-23 0 1,-1 0-9,1 0-1,0 0 28</inkml:trace>
    </iact:actionData>
  </iact:action>
  <iact:action type="add" startTime="38929">
    <iact:property name="dataType"/>
    <iact:actionData xml:id="d2">
      <inkml:trace xmlns:inkml="http://www.w3.org/2003/InkML" xml:id="stk2" contextRef="#ctx0" brushRef="#br0">20981 9489 0,'24'0'45,"-1"0"-29,1 0-8,0 0-1,-1 0 3,24 0-3,-23 0 1,23 0-2,0 0 4,48 0-2,-24 0-1,23 0 1,-47 0 0,24 0 1,-24 0-2,-23 24 1,23-24 0,0 0 0,-23 0 0,23 24 0,0-24 0,24 23 0,0-23 1,0 0-1,-48 24 0,1-24 0,-1 0-1,1 0 2,23 0-1,24 23 13,-24-23-16,-23 0 8,-1 0-4,1 0-3,0 0 11,-1 0-7,1 0 12,-1 0-13,1 0-1,0 24 8,-1-24-8,1 0 8,-1 0 0,1 0 0,0 0-9,-1 24 2,1-24-2,-1 0 2,1 0-1,0 0 0,-1 0 6,1 0 12,-1 0-11,1 0-8,0 0 11,-1 0-10,1 0-2,-1 0 43,1 0-24</inkml:trace>
    </iact:actionData>
  </iact:action>
  <iact:action type="add" startTime="44544">
    <iact:property name="dataType"/>
    <iact:actionData xml:id="d3">
      <inkml:trace xmlns:inkml="http://www.w3.org/2003/InkML" xml:id="stk3" contextRef="#ctx0" brushRef="#br0">20816 10717 0,'24'0'128,"-1"0"-122,1 0 19,-1 0-18,1 0 1,0 0 9,-1 0-11,24 0 10,-23 0-7,0 0 7,23 0-9,-24 0 10,25 0-8,-25 0 6,1 0-8,-1 0 5,1 0-8,23 24 3,0-24 12,-23 0-13,47 0 4,-48 0 0,25 0 3,-25 0-6,1 0 10,23 0-10,0 0 10,-23 0-10,-1 0 2,25 0-1,-25 0 1,1 0-2,-1 0 1,1 0 0,0 0 1,-1 0-3,1 0 3,-1 0-2,1 0 0,0 0 9,-1 0-7,1 0 16,-1 0-10,1 23 2,0-23 15,-1 0-16</inkml:trace>
    </iact:actionData>
  </iact:action>
  <iact:action type="add" startTime="48735">
    <iact:property name="dataType"/>
    <iact:actionData xml:id="d4">
      <inkml:trace xmlns:inkml="http://www.w3.org/2003/InkML" xml:id="stk4" contextRef="#ctx0" brushRef="#br0">22846 11944 0,'23'0'88,"24"0"-74,-23 0 3,0 0-9,-1 0-1,24 0 1,24 0 1,-24 0 1,1 0-4,-1 24 1,0-24 1,24 0 0,-24 0 0,0 24 1,0-24-1,-23 0 0,0 0 7,23 0-6,-24 0 14,1 0-14,23 0 7,-23 0-9,-1 0 1,1 0 0,0 0 1,-1 0 0,1 0-2,-1 0 8,1 0-7,0 0 0</inkml:trace>
    </iact:actionData>
  </iact:action>
  <iact:action type="add" startTime="57378">
    <iact:property name="dataType"/>
    <iact:actionData xml:id="d5">
      <inkml:trace xmlns:inkml="http://www.w3.org/2003/InkML" xml:id="stk5" contextRef="#ctx0" brushRef="#br0">22916 13007 0,'24'0'70,"0"0"-10,23 0-49,-24 0 4,1 0-8,0 0 10,-1 0-9,1 0 8,-1 0-9,1 0 1,0 0 33,-1 0-10,1 0 43</inkml:trace>
    </iact:actionData>
  </iact:action>
  <iact:action type="add" startTime="64351">
    <iact:property name="dataType"/>
    <iact:actionData xml:id="d6">
      <inkml:trace xmlns:inkml="http://www.w3.org/2003/InkML" xml:id="stk6" contextRef="#ctx0" brushRef="#br0">20958 16335 0,'23'0'154,"24"0"-148,1 0 2,-1 0-2,0 0 2,24 0 0,-48 0 0,1 0 3,23 0-5,-23 0 1,-1 0 1,1 0 0,0 0 1,-1 0 15,1 0-1</inkml:trace>
    </iact:actionData>
  </iact:action>
</iact:actions>
</file>

<file path=ppt/ink/inkAction1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1-12-14T07:21:29.11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9245">
    <iact:property name="dataType"/>
    <iact:actionData xml:id="d0">
      <inkml:trace xmlns:inkml="http://www.w3.org/2003/InkML" xml:id="stk0" contextRef="#ctx0" brushRef="#br0">5712 11283 0,'0'24'128,"0"23"-122,-24-23 3,24 23-1,0 24-1,-24-24 2,1 166 18,23-166-20,-24 0-1,24 24 2,0-48-2,0 25 3,0-1 0,0-24-3,-23 48 3,23-47-2,0 23 2,0 0 0,-24-23-2,24 47 1,0-24 0,0 0 0,0 0 1,0-23-2,0 0 2,0-1-1,0 24 6,0 1-4,0-25-2,0 48 0,0-47-2,0 46 4,0-22-2,0-25 0,0 1-1,0-1 1,0 25 7,0-25-6,0 1 7,0 0-8,-24-1 0,24 24 8,0-23 0,0 23-7,0-23 1,0-1-5,0 1 11,0 0-8,0-1 80</inkml:trace>
    </iact:actionData>
  </iact:action>
  <iact:action type="add" startTime="29582">
    <iact:property name="dataType"/>
    <iact:actionData xml:id="d1">
      <inkml:trace xmlns:inkml="http://www.w3.org/2003/InkML" xml:id="stk1" contextRef="#ctx0" brushRef="#br0">8166 9537 0,'24'0'197,"-1"0"-180,1 0 6,0 0-13,-1 0-4,1 0 3,-1 0-1,25 0 7,-25 0-7,24 0 9,1 0-2,-25 0-7,1 0 8,-1 0-9,1 0 2,0 0-1,23 0 2,0 0 4,0 0 7,0 0-18,1 0 13,-25 0 1,1 0-9,-1 0 0,25 0 7,-1 0-7,-24 0 2,25 0-4,-25 0 2,24 0 0,1 0 0,-25 0 0,1 0 1,-1 0-2,1 0 2,23 0-3,-23 0 3,23 0-1,-23 0 0,23 0-1,0 0 3,24 0 6,-24 0 0,-23 0-10,-1 0 12,1 0-10,23 0 8,-23 0-10,-1 0 11,1 0-1,-1 0 8,1 0-16,0 0-1,-1 0 41,1 0-38,-1 0 7,1 0-10,0 0 1,-1 0 15,1 0-14,23 0 7,-23 0-8,-1 0 17,1 0 4,23 0-3,-23 0-20,-1 0 59,1 0-33</inkml:trace>
    </iact:actionData>
  </iact:action>
  <iact:action type="add" startTime="36559">
    <iact:property name="dataType"/>
    <iact:actionData xml:id="d2">
      <inkml:trace xmlns:inkml="http://www.w3.org/2003/InkML" xml:id="stk2" contextRef="#ctx0" brushRef="#br0">9842 13172 0,'23'0'120,"25"0"-115,-25 0 6,24 0-6,-23 0 2,23 0 1,0 0 0,1 0 0,-25 0 0,24 0 0,-23 0-1,47 0 2,-48 0-2,25 0 2,-1 0-2,0 0 12,-23 0-10,-1 0-4,24 0 4,1 0 7,-25 0-9,1 0 2,23 0-3,0-24 4,0 24-3,-23 0 2,23 0-2,-23 0 2,-1 0-1,25 0-1,-25 0 2,1 0 1,-1 0-4,1 0 1,0 0 3,-1 0-4,1 0 2,-1 0-1,1 0 2,0 24-1,23-24 16,0 0-15,24 0 7,-24 0 0,0 0-8,0 24 8,-23-24-9,0 0 2,-1 0-3,1 0 4,-1 0-3,25 0 1,-25 23 1,48-23 7,-24 0-9,-23 24 1,-1-24-1,25 0 2,-25 0-1,24 0 0,-47 23 0,24-23 0,23 0 0,0 0 8,-23 0-7,23 0-2,0 24 2,-23-24-2,0 0 2,23 0-3,-24 0 11,25 0-9,-25 0 1,24 0-1,-23 0 6,0 0-5,-1 0-2,1 0 2,-1 0-2,25 0 11,-25 0-11,1 0 1,23 0 0,-23 0 0,-1 0 1,24 0-1,1 0 7,-25 0-6,1 0-2,-1 0 2,1 0-1,23 0 5,0 0-6,1 0 4,-25 0 4,24 0-6,-23 0-1,0 0-1,-1 0 1,24 0 0,-23 0 2,0 0-3,-1 0 1,1 0 1,-1 0 0,1 0-2,0 0 8,-1 0 1,1 0-7,-1 0 7,1 0-8,0 0 39,-1 0 42</inkml:trace>
    </iact:actionData>
  </iact:action>
</iact:actions>
</file>

<file path=ppt/ink/inkAction1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1-12-14T07:21:29.11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912">
    <iact:property name="dataType"/>
    <iact:actionData xml:id="d0">
      <inkml:trace xmlns:inkml="http://www.w3.org/2003/InkML" xml:id="stk0" contextRef="#ctx0" brushRef="#br0">15175 9985 0,'24'0'158,"0"0"-150,23 0-2,-24 0 3,1 0-1,23 0 1,-23 0-2,-1 0 4,25 0-6,-25 0 4,24 0 5,1 0 2,-25 0 9,1 0 0,-1 0-18,1 0 18,0 0-17,-1 0 7,1 0 96,-1 0-38</inkml:trace>
    </iact:actionData>
  </iact:action>
  <iact:action type="add" startTime="4176">
    <iact:property name="dataType"/>
    <iact:actionData xml:id="d1">
      <inkml:trace xmlns:inkml="http://www.w3.org/2003/InkML" xml:id="stk1" contextRef="#ctx0" brushRef="#br0">17182 10339 0,'0'-23'79,"0"-1"-66,23 24 2,24 0 12,-23 0-20,23 0 1,0 0 0,1 0 0,-25 0-1,24 0 2,-23 0 15,0-24-17,-1 24 73</inkml:trace>
    </iact:actionData>
  </iact:action>
  <iact:action type="add" startTime="4945">
    <iact:property name="dataType"/>
    <iact:actionData xml:id="d2">
      <inkml:trace xmlns:inkml="http://www.w3.org/2003/InkML" xml:id="stk2" contextRef="#ctx0" brushRef="#br0">18267 10245 0,'47'0'69,"-23"0"-62,0 0 1,23 0-1,0 0 2,0 0-2,24 0 2,-24 0-2,24 0 1,23 0 1,-46 0-1,22 0-1,1 0 3,-47 0 5,-1 0 3,1 0-13,0 0 59,-1 0-40,24-24 25</inkml:trace>
    </iact:actionData>
  </iact:action>
</iact:actions>
</file>

<file path=ppt/ink/inkAction19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384" units="cm"/>
          <inkml:channel name="Y" type="integer" max="111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627.3139" units="1/cm"/>
          <inkml:channelProperty channel="Y" name="resolution" value="637.931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2-14T11:49:27.45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3106">
    <iact:property name="dataType"/>
    <iact:actionData xml:id="d0">
      <inkml:trace xmlns:inkml="http://www.w3.org/2003/InkML" xml:id="stk0" contextRef="#ctx0" brushRef="#br0">21277 6252 225 0,'0'0'0'3,"0"0"0"0,14-10 0 3,0-1-109-5</inkml:trace>
    </iact:actionData>
  </iact:action>
  <iact:action type="add" startTime="23160">
    <iact:property name="dataType"/>
    <iact:actionData xml:id="d1">
      <inkml:trace xmlns:inkml="http://www.w3.org/2003/InkML" xml:id="stk1" contextRef="#ctx0" brushRef="#br0">21490 6199 740 0,'0'0'0'2,"12"-5"0"-2,2 1 0 2,0-3 127-1,2 4-127 0,-2 1 127 6,-2 2-127-6,-1-5 87 3,1 5-87-2,0 0 87 6,-3 0-87-6,5 0 54 1,0-4-54-1,-14 4 55 7,12-2-55-8,-3 2-9 2,1-3 9-1,6 3-8 12,3-2 8-14,-1 2 1 2,3-5-1-1,0 1 2 9,0-1-2-8,-4 3 51-2,-1 2-51 3,-6 0 52 6,-3 0-52-8,2 0 38 1,-2-5-38 1,2 5 38 3,1 0-38-1,-3 0 5-4,4 0-5 2,-1 0 6 2,-3 0-6-3,2 5 3 6,-2-5-3-8,5 0 3 5,2 0-3-3,2 0 46 6,3 0-46-8,-8 0 47 5,-6 0-47-3,-5 0 5 2,12 0-5 0,-12 0 6 2,12 0-6-5,-3 0 30 3,5 2-30-1,-5-2 30 6,-2 0-30-9,-7 0 2 3,14 0-2 0,-14 0 2 7,10 3-2-7,-1-1 6-2,3-2-6 1,-1 0 7 7,-4 0-7-9,5 0 8 3,0 0-8-1,-3 0 8 8,-4 0-8-10,-5 0 99 5,11 0-99-5,-11 0 100 8,12 0-100-6,-2 0 21 3,-1 0-21-5,-9 0 21 6,12 4-21 3,-12-4 30-9,9 0-30 0,-9 0 30 6,0 0-30-3,0 0 3 5,9 5-3-8,-9-5 4 7,10 5-4-7,-10-5 6 8,16 6-6-7,-16-6 7 4,9 0-7-5,-9 0 22 8,0 0-22-8,0 0 23 6,10 5-23-4,-10-5 2 2,11 5-2 0,-11-5 2 1,10 2-2-4,-10-2 32 4,11 5-32-3,-11-5 32 5,0 0-32-5,0 0 25 2,0 0-25-3,0 0 26 8,0 0-26-8,0 0-4 3,10 9 4-2,-10-9-4 6,11 4 4-6,-11-4 13 2,17 12-13-3,-17-12 13 7,0 0-13-5,0 0 4-1,9 0-4 0,-9 0 5 5,12 2-5-5,-12-2-27 2,12 0 27-2,-12 0-27 4,9 0 27-3,-9 0 41 2,0 0-41-3,0 0 42 4,0 0-42-2,0 0-4 0,0 0 4-3,0 0-4 5,9 5 4-4,-9-5 0 5,12 4 0-6,-12-4 0 3,12 0 0-2,-12 0 0 3,11 5 0 0,-11-5 0-1,12 0 0-1,-12 0 0 0,12 0 0 1,-12 0 0 3,11 0 0-7,-11 0 5 3,14 2-5-1,-14-2 5 6,19 0-5-6,-12 0 0 2,0 0 0-2,-7 0 0 9,14 0 0-11,-14 0 13 3,17 0-13-2,-17 0 13 7,14-2-13-6,-14 2 3 1,16-5-3-2,-16 5 4 8,0 0-4-6,0 0 3-1,14 0-3 1,0-4 3 4,2 1-3-5,-16 3 30 4,0 0-30-5,17-2 30 6,1 2-30-6,-18 0-4 6,0 0 4-7,19 0-3 6,0 0 3-5,-19 0-2 5,0 0 2-5,21 0-1 7,2 2 1-7,-23-2-2 6,0 0 2-5,19-2-1 3,0 0 1-5,-19 2 0 5,0 0 0-3,14 0 0 7,-7-5 0-9,-7 5 1 3,0 0-1-1,16-4 1 8,7 1-1-10,-23 3-3 3,0 0 3 0,14 0-3 7,3 0 3-10,-17 0 18 3,0 0-18-2,16 0 18 10,0 0-18-11,-16 0-1 3,0 0 1-2,17 0-1 10,6 0 1-10,-23 0-1 0,0 0 1 1,19 0 0 5,0 0 0 2,-19 0 18-9,0 0-18 0,16 0 18 7,-4 0-18-5,-12 0 23 5,0 0-23-7,11 3 24 6,-4 1-24-4,-7-4-1 5,0 0 1-7,0 0-1 5,12 5 1-3,-12-5-7 6,0 0 7-8,0 0-6 5,14 4 6-2,-14-4 1 0,0 0-1 0,0 0 1 5,12 7-1-8,-12-7 8 4,0 0-8-2,0 0 8 7,11 0-8-8,-11 0 17 2,0 0-17-1,0 0 17 8,12 0-17-10,-12 0-1 5,0 0 1-5,0 0-1 9,10 5 1-8,-10-5-4 2,0 0 4-1,0 0-3 6,14 4 3-5,-14-4 4 1,0 0-4-4,0 0 5 7,11 3-5-1,-11-3-10-2,0 0 10-3,0 0-9 4,10 4 9-2,-10-4-16 3,0 0 16-6,0 0-15 5,0 0 15-2,0 0-141 3,0 0 141-5,0 0-140 5,9-4 140-3,0 1-1483 4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1-12-13T15:24:25.61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2667">
    <iact:property name="dataType"/>
    <iact:actionData xml:id="d0">
      <inkml:trace xmlns:inkml="http://www.w3.org/2003/InkML" xml:id="stk0" contextRef="#ctx0" brushRef="#br0">12461 5783 0,'48'0'67,"-25"0"-59,1 0 1,23 0-1,-23 0 1,-1 0-2,24 0 2,-23 0-3,23 0 3,-23 0-1,-1 0 1,48 0-2,-24 24 0,-23-24 1,23 0 0,24 0 0,-24 0 1,0 0 0,24 0-1,-24 23-1,24-23 1,0 0 0,-24 24 1,24-24-2,0 24 0,-24-24 2,24 23 0,0-23-1,-24 0 0,-24 24 0,48-24-1,-47 0 2,-1 0-1,1 0-1,0 0 0,-1 0 4,1 0-6</inkml:trace>
    </iact:actionData>
  </iact:action>
  <iact:action type="add" startTime="32312">
    <iact:property name="dataType"/>
    <iact:actionData xml:id="d1">
      <inkml:trace xmlns:inkml="http://www.w3.org/2003/InkML" xml:id="stk1" contextRef="#ctx0" brushRef="#br0">25654 7648 0,'24'0'106,"-1"0"-85,24 0-13,-23 0 0,0 0 1,46 0-1,-46 0-2,23 0 3,24 0-1,-24 0 0,24 0-1,0 0 3,-24 0-3,24 0 2,-24 0-3,-23 0 4,46 0-4,-46 0 4,47 0-2,-24 0-1,0 0 1,24 0 0,-24 0-1,-23 0 3,23 0-4,0 0 3,-23 0-2,-1 0 2,1 0-2,23 0 2,1 0 0,-25 0-3,1 0 2,-1 0 0,1 0 1,0 0-1,-1 0 9,1 0-8,-1 0-3,25 0 10,-25 0-7,1 0-1,23 0-1,-23 0 10,-1 0-10,1 0 2,-1 0 6,1 0-8,0 0 3,-1 0-3,1 0 0,23 0 10,-23 0-10,-1 0 2,24 0 0,-23 0-2,23 0 1,-23 0-1,23 0 2,-23 0-1,-1 0 8,24 0-8,1 0 9,-25 0-9,24 0 0,1 0-1,-25 0 10,1 0-9,-1 0-2,1 0 10,0 0-8,-1 0 2,24 0-4,-23 0 4,0 0-4,-1 0 4,1 0-2,-1 0 0,1 0 0,0 0 0,23 0-1,-24 0 2,1 0-1,0 0 2,46 0 3,-46 0-6,23 0 3,24 0-4,-47 0 4,-1 0-4,1 0 4,-1 0 5,1 0-8,0 0 1,-1 0 0,24 0 0,-23 0 9,0 0-9,-1 0 17,24 0-18,1 0 10,-25 0-10,24 0 2,-23 0-1,0 0-1,23 0 0,-24 0 3,25 0-3,-1 0 1,-24 0 9,25 0-11,-25 0 11,24 0-9,-23 0 7,0 0-4,-1 0 4,1 0-7,-1 0 0,1 0 0,0 0 15</inkml:trace>
    </iact:actionData>
  </iact:action>
  <iact:action type="add" startTime="62388">
    <iact:property name="dataType"/>
    <iact:actionData xml:id="d2">
      <inkml:trace xmlns:inkml="http://www.w3.org/2003/InkML" xml:id="stk2" contextRef="#ctx0" brushRef="#br0">23530 11614 0,'0'0'7,"24"0"-1,46 0-5,25 0 3,-24 0 6,47 0-3,47 0 1,0 0-1,0 0 3,-47 0-4,-71 0 4,24 0-4,0 0 4,-47 0-3,-1 0 1,1 0-1,-1 0 3,1 0-4,23 0 6,-23 0-6,47 0 1,23 0 3,-47 0-4,24 0 2,0 0 2,0 0-3,-1 0-1,1 0 3,0 0 0,0 0-1,0 0 0,-48 0 0,24 0 0,-23 0 0,0 0-1,23 0 2,-24 0-3,1 0 3,0 0-2,-1 0 66,1 0 87,-1 0-144,1 0-8,23 0 0,-23 0-1,23 0 8,-23 0-5,23 0 61,-24 0-39</inkml:trace>
    </iact:actionData>
  </iact:action>
  <iact:action type="add" startTime="68098">
    <iact:property name="dataType"/>
    <iact:actionData xml:id="d3">
      <inkml:trace xmlns:inkml="http://www.w3.org/2003/InkML" xml:id="stk3" contextRef="#ctx0" brushRef="#br0">10432 15462 0,'47'-24'49,"-23"24"-44,23 0 1,0 0 3,-23-24-2,46 24 1,-22-23 0,-1 23 1,24 0-2,-1 0 1,-22 0 2,46-24-2,-47 24-2,-23 0 2,23-23 1,24 23 0,-24 0-3,24 0 3,23 0-1,24 0 0,-23 0 0,23 0 12,-95 0-15</inkml:trace>
    </iact:actionData>
  </iact:action>
  <iact:action type="add" startTime="69226">
    <iact:property name="dataType"/>
    <iact:actionData xml:id="d4">
      <inkml:trace xmlns:inkml="http://www.w3.org/2003/InkML" xml:id="stk4" contextRef="#ctx0" brushRef="#br0">20155 15438 0,'47'-24'71,"-23"24"-65,23 0 3,24-23-2,0 23 2,0-24-2,47 24 1,-24 0-1,24 0 2,47 0-1,-23 0-1,94 0 2,-24 0-2,-47 0 2,-23 0-2,0 0 2,-72 0-2,1 0 1,-24 0 0,-23 0 1</inkml:trace>
    </iact:actionData>
  </iact:action>
</iact:actions>
</file>

<file path=ppt/ink/inkAction20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384" units="cm"/>
          <inkml:channel name="Y" type="integer" max="111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627.3139" units="1/cm"/>
          <inkml:channelProperty channel="Y" name="resolution" value="637.931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2-14T17:22:19.56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56724">
    <iact:property name="dataType"/>
    <iact:actionData xml:id="d0">
      <inkml:trace xmlns:inkml="http://www.w3.org/2003/InkML" xml:id="stk0" contextRef="#ctx0" brushRef="#br0">22729 18098 841 0,'0'0'0'11,"0"0"0"-11,19-2 0 0,-19 2 221 0,0 0-221 0,14-4 222 4,2-1-222-2,-16 5 62 1,0 0-62-1,19-5 62 6,4-2-62-6,-23 7 126 1,0 0-126-1,23-6 127 5,1-4-127-5,-24 10 11 3,0 0-11-3,28-9 11 6,2 0-11-7,-30 9 45 2,0 0-45 0,31-7 46 5,1 0-46-6,-32 7 0 0,0 0 0 1,33-4 0 3,-3-1 0-3,-30 5 51 2,0 0-51-4,33-2 52 5,-2 2-52-4,-31 0 78 3,0 0-78-3,35 0 79 4,4-3-79-1,-39 3 3 0,0 0-3-5,42 0 3 6,1-2-3-5,-43 2 56 4,0 0-56-2,37 0 57 3,-4-4-57-4,-33 4 16 2,0 0-16 1,35-3 17 1,-7-1-17-6,-28 4 41 4,0 0-41-2,25-5 42 7,-1-2-42-9,-24 7 38 4,0 0-38-2,26-7 39 6,-1 0-39-7,-25 7 3 2,0 0-3 0,28-6 4 6,0-4-4-7,-28 10-21 0,0 0 21-1,28-7-21 11,3 1 21-11,-31 6 8 0,0 0-8 2,30-7 9 3,1 2-9-4,-31 5 30 3,0 0-30-4,32-5 30 8,3 3-30-8,-35 2 0 5,0 0 0-6,38-4 0 7,2 1 0-5,-40 3 15 2,0 0-15-2,42-2 15 4,4-3-15-4,-46 5 9 3,0 0-9-3,42-4 9 4,1-1-9-4,-43 5 24 1,0 0-24 0,35-4 25 5,0-1-25-6,-35 5 0 1,0 0 0-1,35-2 0 5,0-1 0-5,-35 3 0 2,0 0 0-2,33 0 1 7,-1 0-1-7,-32 0 13 0,0 0-13-1,33 0 14 9,0 3-14-9,-33-3-9 2,0 0 9-1,32 0-9 9,1 0 9-11,-33 0 45 3,0 0-45-2,38 0 45 9,4-3-45-6,-42 3 48-3,0 0-48-1,39-2 49 8,1-2-49-2,-40 4 20-4,0 0-20-2,40-3 20 8,-3-1-20-1,-37 4 16-5,0 0-16-2,40-3 17 6,0 1-17-5,-40 2 10 6,0 0-10-7,37 0 10 6,1 2-10-4,-38-2 0 1,0 0 0 0,35 3 0 4,-3-1 0-5,-32-2-2 1,0 0 2-1,35 2-1 6,-2 1 1-6,-33-3 6 0,0 0-6 0,35 2 6 10,3 2-6-11,-38-4-9 4,0 0 9-4,44 5-8 6,-2 0 8-7,-42-5 3 3,0 0-3-1,44 4 4 9,-1-1-4-11,-43-3 0 2,0 0 0 0,42 2 0 8,0 0 0-8,-42-2 48-1,0 0-48 2,44 0 48 4,1 0-48-3,-3 2 8-1,-5 1-8-1,-2-3 9 3,-2 0-9-3,-10 0 0 3,1 0 0-3,-1 0 0 4,0 0 0-3,1 0-1 1,-3 0 1 0,4 0-1 1,1 0 1-3,2 2 0 1,3-2 0 1,-3 0 1 1,0 0-1-3,2 0-1 2,-7-2 1-2,3 2 0 9,0 0 0-11,-3 2 6 3,5 0-6 0,-2 1 7 6,-3-3-7-9,3 0 4 2,2 0-4 0,-2 0 4 6,0 0-4-5,-1 0 3 0,3 0-3-1,0 0 3 8,3 0-3-10,2 0-3 3,4 0 3 0,-2 4-2 6,2-4 2-8,-4 2 10 3,2-2-10-4,-2 0 10 7,-3-2-10-5,1 2 39 4,-3 0-39-5,2 2 40 4,-2 3-40-3,3-3 36 6,1 1-36-8,-1-3 37 6,-3 0-37-4,2 0-3 4,3 0 3-6,0 2-3 6,-3 0 3-3,0 1-4 2,-2-1 4-3,3-2-4 4,2 0 4-5,-3 0 0 3,0 0 0-1,5 0 0 4,3 2 0-5,-1 0 0 1,-2 1 0-1,-2-1 0 10,0 0 0-12,-3 1 29 5,1-1-29-4,-1 0 29 4,-2 3-29-3,7-1-30 1,-5 3 30 0,-4-2-30 6,-7-1 30-9,14-1 34 4,4-1-34-3,3 3 34 10,-1-1-34-10,-1 3-2 2,-1-5 2-2,-2 1-1 6,-2-3 1-5,0 2 4 4,-1 0-4-5,1 1 5 4,-7-3-5-2,4 2-14 4,3-2 14-7,-3 0-13 5,1-2 13-3,-3-1 21 6,-5 1-21-8,8 2 21 5,-3 0-21-3,4 0 3 2,1 0-3 2,0 0 3-2,2 0-3-3,-5 0 13 3,1-2-13-2,-3-1 14 7,0 1-14-9,0 4-32 4,0 1 32-2,-2-1-32 6,-1-2 32-5,-1 0 42 0,-3 0-42-1,-3 0 43 7,1 2-43-9,0 1 1 4,0-3-1-2,-5 0 1 8,-3 0-1-10,6 4-20 3,-1 1 20-2,-2-3-20 7,0-2 20-5,0 5 5 0,2-1-5-1,-2-1 6 5,0-1-6-6,1 2 2 4,-4 1-2-2,-1-3 2 2,-1 1-2-2,0-3-15 4,1 0 15-7,-1 0-14 6,-2 2 14-5,-7-2-9 7,0 0 9-7,0 0-9 3,9 2 9-1,-9-2-108 0,14 3 108 1,-14-3-108 1,0 0 108-3,0 0-287 2,0 0 287-1,0 0-286 3,0 0 286-3,0 0-1629 0</inkml:trace>
    </iact:actionData>
  </iact:action>
</iact:actions>
</file>

<file path=ppt/ink/inkAction2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1-12-14T18:06:33.46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67839">
    <iact:property name="dataType"/>
    <iact:actionData xml:id="d0">
      <inkml:trace xmlns:inkml="http://www.w3.org/2003/InkML" xml:id="stk0" contextRef="#ctx0" brushRef="#br0">31082 12558 0,'24'0'160,"23"0"-153,-23 0 1,46 0 2,-46 0-5,23 0 3,0 0-2,1 0 5,-1 0-5,-24-23 3,48-1-2,-47 24 2,-1 0-1,25-24-1,-1 24 1,0 0 8,-23 0-9,-1 0 10,1 0-7,-24-23-4,23 23 11,1 0-2</inkml:trace>
    </iact:actionData>
  </iact:action>
  <iact:action type="add" startTime="72062">
    <iact:property name="dataType"/>
    <iact:actionData xml:id="d1">
      <inkml:trace xmlns:inkml="http://www.w3.org/2003/InkML" xml:id="stk1" contextRef="#ctx0" brushRef="#br0">32026 11024 0,'24'0'175,"-1"0"-143,25 0-24,-25 0 8,1 0-9,23 0 2,0 0-2,-23 0 1,23 0 0,24 0 1,0 23-2,-24-23 1,-24 0 1,1 0-1,0 0-2,-1 0 11,1 0-1,-1 0-9,1 0 2,0 0-1,46 0 0,-46 0 1,0 0 7,-1 0 0,1 0 40,-1 0 16,1 0-46</inkml:trace>
    </iact:actionData>
  </iact:action>
</iact:actions>
</file>

<file path=ppt/ink/inkAction2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384" units="cm"/>
          <inkml:channel name="Y" type="integer" max="111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627.3139" units="1/cm"/>
          <inkml:channelProperty channel="Y" name="resolution" value="637.931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2-14T18:06:33.46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35735">
    <iact:property name="dataType"/>
    <iact:actionData xml:id="d0">
      <inkml:trace xmlns:inkml="http://www.w3.org/2003/InkML" xml:id="stk0" contextRef="#ctx0" brushRef="#br0">23201 4671 460 0,'0'0'0'1,"0"0"0"7,51-7 0-7,-32-2 108 2,-5-2-108 0,-4 6 108 3,-6 3-108-4,-4 2 148 2,-11-5-148-1,11 5 148 3,-10-4-148-4,10 4-3 2,-16-21 3-2,16 21-3 5,-17-7 3-5,6 3 102 2,-1 4-102-2,0-5 102 6,1-7-102-6,-3 3 32 1,-3 2-32-1,6-4 33 7,1 6-33-8,-4 1 91 2,3-3-91-1,-6 2 91 7,3 1-91-8,-2-1 87 2,2-2-87 0,4 3 87 3,3-1-87-3,7 5 0 1,-14-7 0-2,14 7 1 4,-11-9-1-4,1 4 57 4,1-2-57-5,2 3 57 5,-5-3-57-4,1 5-17 4,-3-1 17-4,14 3-16 3,-14-4 16-3,14 4 29 2,-17-7-29 3,3 2 29-4,-7 1-29 3,7-1 6-5,2 3-6 0,3 0 6 8,-3-1-6-8,3 3 4 2,0 0-4-1,-1 0 5 6,-1-4-5-7,-3 4 1 3,0-5-1-2,2 5 1 6,0-7-1-6,1 7 48 1,-4-4-48 0,15 4 49 4,-11-5-49-4,11 5 0-1,-17 0 0 1,8 0 0 7,2-5 0-9,-5 5 0 0,1-2 0 2,-1 2 0 4,5 0 0-4,7 0 0 1,0 0 0-3,-14 0 0 5,-5 0 0-2,19 0-8 2,0 0 8-6,-28 0-7 6,-5 2 7-4,33-2 89 2,0 0-89-1,-32 0 90 3,-1 0-90-4,33 0-13 2,0 0 13-1,-42 0-12 3,-5-2 12-4,47 2 0 1,0 0 0 0,-37 0 1 4,4-2-1-5,33 2 4 1,0 0-4-1,-26 2 4 9,3 5-4-11,23-7 4 2,0 0-4 0,-21 5 5 7,2-5-5-8,19 0-2 2,0 0 2-1,-23 4-1 7,-12-4 1-7,35 0 37 1,0 0-37-2,-26 0 38 10,0-4-38-11,26 4 10 2,0 0-10 0,-28 0 11 11,-4-5-11-12,32 5 13-1,0 0-13 2,-31 0 14 5,3-5-14-6,28 5-6 5,0 0 6-4,-26-2-6 5,3 0 6-6,23 2 0 3,0 0 0-2,-26-3 1 6,-2-1-1-8,28 4-2 5,0 0 2-2,-25-5-1 4,1-2 1-5,24 7 81 0,0 0-81 0,-21-4 82 6,2-3-82-4,19 7-65-3,0 0 65 2,-30-5-65 7,-3 5 65-10,33 0-1 3,0 0 1-2,-23-4-1 10,2 4 1-11,21 0-33 4,0 0 33-4,-14 0-33 9,2 0 33-8,12 0 1 2,0 0-1-1,-16 4 1 9,-3-1-1-11,19-3 3 3,0 0-3-2,-16 4 4 11,-1 1-4-12,17-5 7 3,0 0-7-2,-23 4 7 7,-5 3-7-5,28-7 0 1,0 0 0-4,-37 9 0 7,-8-2 0-5,45-7 0 3,0 0 0-4,-40 10 1 6,-2 1-1-5,42-11 43 6,0 0-43-8,-35 5 43 5,3 2-43-2,32-7-12 0,0 0 12 0,-31 9-12 3,3-5 12-3,28-4 3 0,0 0-3-2,-28 12 3 8,-7-3-3-8,35-9 0 3,0 0 0-3,-28 11 1 9,5 1-1-10,23-12-21 4,0 0 21-3,-33 16-21 8,2 5 21-7,31-21-24 1,0 0 24-1,-28 20-23 9,7-4 23-11,3 0 22 2,-1 1-22 0,0-1 23 8,-2 0-23-10,3 0 6 3,-3 4-6-1,2-8 6 5,2-3-6-5,-4-2 36 5,-4 2-36-7,8-2 36 5,3-2-36-3,0-1 6 6,-2-1-6-8,16-3 6 6,-12 9-6-4,12-9 10 3,-14 16-10-2,-12-5 11 2,-11 8-11-3,14-1-4 2,-3 3 4 2,12-12-3-2,-2-2 3-3,16-7 25 2,-7 9-25-1,-10 3 26 6,-1-6-26-6,18-6-2 2,0 0 2-2,-17 10-2 6,5-1 2-6,1 2 23 1,1-4-23-1,1 5 24 6,4 1-24-6,-2-1-9 1,3 2 9-1,4-14-8 6,-7 11 8-6,7-11-23 1,0 0 23-1,-7 12-22 9,-5 4 22-11,3 9-32 2,4 3 32 0,-4-12-32 5,2-12 32-3,7-4-1-1,0 0 1-2,-7 28 0 6,-5 15 0-4,5-6 22 4,0 9-22-7,0-18 23 5,0-3-23-4,-2-7-16 7,2 1 16-7,2-8-15 5,2-6 15-4,3 6-1 1,-7 1 1 2,3 4 0 0,-1 4 0-3,5 3 1 1,0 3-1-1,-5-10 2 6,-4 0-2-6,0 0 9 1,-1-2-9-1,8-3 10 6,-5-11-10-6,7 0 35 1,-9 16-35-1,6-7 35 6,1 3-35-6,0-1-38 2,2 6 38-2,-7-6-37 5,-3 3 37-4,3 4 8-1,-7 7-8 0,7-8 9 9,0-6-9-11,7 10 2 3,-4 4-2-1,-3-2 2 5,-5 2-2-5,3 7-4 4,-1 5 4-6,6-14-3 6,4-9 3-4,0 2-13 5,0 0 13-6,2 0-13 4,3-4 13-2,-1-1-17 2,-4 5 17-3,3-2-17 3,-3-7 17-3,0 7 3 1,-3-1-3 2,3 1 4 0,3-2-4-3,-3-1 13 2,0 3-13-3,0-3 14 8,0-4-14-7,0 7 1 1,0-3-1-1,0-1 2 6,0 1-2-7,2 5 35 3,5 5-35-2,-7-5 35 7,-7 0-35-8,2 5 0 2,-6-3 0-1,13 12 0 8,10 2 0-10,-8 0-42 3,1 0 42-1,-3-6-42 9,-2-15 42-11,0 10 0 2,0-3 0 1,-2 7 1 3,-5 1-1-3,2-3 7 3,5 4-7-6,0-4 7 6,7-4-7-4,-2 1 38 4,-10-4-38-4,10 0 38 3,-5-4-38-2,0 4-28 2,-9 0 28-3,6-2-28 4,3-3 28-4,-7 3-24 2,-2 2 24-1,2 0-23 2,-3-2 23-3,3 4 22 2,-4 3-22 0,11-3 22 1,0-1-22-3,0 3 17 2,0 6-17-2,0-10 17 6,0-5-17-5,2 5 6 0,0 0-6-1,-2 12 7 9,-2 6-7-11,11-2-7 6,1 3 7-5,-8-14-7 5,-2-12 7-4,0 2 3 0,-2-4-3 0,-3 11 3 9,-4 5-3-11,9 3-1 3,4 1 1-3,1-6 0 7,7 0 0-3,-8-3-1-1,-1 0 1-1,2-4 0 5,-1-7 0-4,3 4-3 0,-7 6 3-1,5-11-3 5,-3 4 3-5,3 1 19 3,0-2-19-3,6 12 20 7,6 7-20-9,-10 4 1 2,-7 0-1 4,7-7 2-2,2-2-2-2,-2 5-30 1,-7 2 30 4,-7-3-30-3,-2-4 30-4,4 2-11 4,0 1 11-2,5-3-11 6,5 2 11-5,0-2 39-1,-1 2-39 1,-1-9 40 5,-3-4-40-6,4 4-13 1,1-3 13-1,0 6-13 9,-3-1 13-11,-2 5 0 2,0 2 0 0,5-8 0 8,-5-6 0-10,4 0-24 3,3 6 24 0,-4-1-23 2,6 0 23 0,-7 9 15-3,3 3-15 0,0-3 16 6,-5-5-16-5,0 6 23 2,0 6-23-4,0-5 24 4,0-6-24-3,0 7-2 5,0-3 2-7,-12 3-1 5,-11-3 1-3,13 2 1 7,8-4-1-9,7 3 2 5,13-10-2-3,-6 4 10 1,4 3-10 3,-6-11 10-3,-6-8-10-1,-1 6-16 2,-3-4 16-2,-3 13-15 6,1 4 15-6,4 2 1 2,8 7-1-3,-10-16 1 8,0-4-1-7,-10 8-2 0,1-1 2 0,9 11-1 7,7 6 1-7,0 1 29 1,0 0-29-2,-14-3 29 10,-12-4-29-11,15 2 0 2,4-9 0 0,-7-2 0 8,-5-5 0-8,7 5-15 0,-2-1 15 0,-2 1-14 5,2-3 14-5,7-18-4 3,0 0 4-4,-19 33-3 6,3 3 3-6,16-36-4 5,0 0 4-5,-14 46-3 7,2 7 3-7,12-53 1 6,0 0-1-7,-14 58 2 7,-2 6-2-5,16-64-18 1,0 0 18 0,-14 60-18 4,0-1 18-5,14-59-39 1,0 0 39-1,-7 62-38 6,-3-7 38-6,10-55-38 1,0 0 38-1,-11 56-38 6,-3-4 38-6,14-52 32 1,0 0-32-1,-17 60 33 6,1-5-33-6,16-55-11 1,0 0 11-1,-12 62-11 8,5 0 11-10,7-62-20 3,0 0 20-2,-9 55-19 11,2-2 19-12,7-53 2 4,0 0-2-4,0 53 2 7,5 0-2-3,-5-53-4-1,0 0 4-1,-5 48-4 4,3 5 4-4,2-53-55 4,0 0 55-5,0 48-54 5,2 5 54-3,-2-53 39 1,0 0-39-1,-2 60 40 2,-1 2-40-2,3-62-2-1,0 0 2 1,-2 57-2 8,-5-2 2-8,7-55-23-3,0 0 23 3,-5 44-22 4,-4-7 22-6,9-37-5 2,0 0 5-1,-5 41-5 6,3-4 5-6,2-37-11 1,0 0 11-1,0 37-10 7,2 2 10-7,-2-39 1 0,0 0-1 0,7 41 1 9,3-4-1-11,-10-37 9 2,0 0-9 0,9 41 10 8,3 3-10-9,-12-44 0 1,0 0 0 0,4 50 0 6,-1 5 0-5,-3-55-3 0,0 0 3-2,11 53-3 7,6 0 3-6,-17-53 35 3,0 0-35-4,11 46 36 6,-1-7-36-5,-10-39-44 1,0 0 44-1,9 39-43 6,0-2 43-6,-9-37 56 1,0 0-56 0,3 34 57 4,1 1-57-6,-4-35 0 3,0 0 0-2,10 34 0 5,4 3 0-4,-14-37-15 0,0 0 15-2,14 39-14 8,5 2 14-7,-19-41-13 1,0 0 13-2,7 46-13 10,-3 7 13-9,-4-53-12-1,0 0 12 0,3 53-12 10,1 0 12-10,-4-53 61 0,0 0-61 2,5 48 61 8,-3 0-61-9,-2-48 6-1,0 0-6 0,5 46 6 6,0-2-6-3,-5-44 5 1,0 0-5-4,11 43 5 5,-1 1-5-4,1-5 1 3,3-2-1-4,-7-5 1 5,-7-5-1-5,0 6 36 7,-2-1-36-7,-3 4 37 4,-2 6-37-3,3-3-1 2,8 0 1 1,-4-9-1 0,0-10 1-4,7-1 0 3,5 2 0-2,-7-1 1 6,-5 1-1-5,0-21-2-1,0 0 2 0,0 27-1 6,-5 3 1-5,3-2 0-1,-3-1 0 0,10-1 0 8,6-3 0-10,1 0-11 3,0 0 11 0,-3 0-10 7,-4 2 10-10,-8 0 1 3,-1 3-1-1,-1 4 1 8,5 5-1-9,5-1 4 3,-1-4-4-4,-1 1 4 7,-6-13-4-6,-1 8-17 5,-8-3 17-5,3 0-17 5,-1-2 17-4,6 3 0 3,-1-1 0-2,5-2 0 3,5-5 0-5,-12 3 0 6,-3 0 0-7,8-1 0 6,0 1 0-4,4 2 1 2,5 2-1 2,-7 7 2-3,-7 0-2-1,2 1 7 3,-9 3-7-3,14-4 7 5,5 1-7-4,0-4 1 0,4 1-1-2,-11 0 1 8,-8-2-1-9,-4 2 3 4,-4-1-3-2,6 1 3 9,5 0-3-11,-2 0 36 2,-3-2-36 1,0-3 36 6,0 0-36-8,1 3 4 2,1 2-4-1,8 6 5 8,-3 3-5-9,3 3 0 2,0-1 0-2,-1-2 0 5,3-4 0-4,3-1-3 4,-1-2 3-4,-4-4-2 5,-5-1 2-6,2-1 5 6,3-1-5-7,2-2 5 5,0 2-5-3,-5-4 32 5,-2 2-32-6,-2 2 32 5,-5-4-32-5,9 6-38 4,0-2 38-1,10 3-37 0,7-7 37-2,-10 4 34 3,0-2-34-4,8 9 35 7,4 3-35-5,-10-1-6 0,-4 3 6-2,3-5-5 7,-3 0 5-5,-3-4 2 0,-1-1-2-1,8 3 2 8,3-7-2-5,-2 7-46-5,-3-7 46 0,-2 2-46 10,-4 0 46-10,1 3 4 2,-1-3-4 0,8-2 4 9,3-2-4-10,-9 6 50 1,-7 10-50 0,9-7 50 5,4 2-50-3,-8 3 31 0,-1-1-31-4,7-4 31 7,5 0-31-5,-4-5 28 4,6 3-28-6,-2-3 28 7,2-2-28-5,-9 2 9 1,-9-2-9 3,18 2 10-2,8-2-10-3,-17 3 11 4,-10-4-11 0,13 6 11-2,6 0-11-1,-4-1-25 2,-1 3 25-2,-1 0-24 9,2-3 24-11,-5 6 1 3,-5-1-1 0,-9 0 1 4,-7 0-1-5,21-2 21 1,4-3-21-1,13-1 21 6,6-8-21-6,-16 3 0 0,-11-3 0 1,8 1 0 7,-1-1 0-10,6 0-25 3,-2 3 25-1,0 0-24 8,-2-1 24-10,2-1 41 3,-3-6-41-1,8 4 41 5,2-6-41-2,-5 5 0-4,1 2 0 1,-3-1 0 5,0-1 0-6,4-3-41 6,1 1 41-7,-3 0-40 7,1-3 40-6,-3 6 0 7,-5 6 0-8,-4-5 1 5,-10 3-1-2,24-1-9 2,4 1 9-1,3 0-9 0,0-10 9-2,-3 1-42 1,0-3 42-1,1 2-41 8,-3-2 41-10,0 3 0 4,-3-3 0-2,-1 3 1 6,-1-6-1-6,3 4-24 1,-1-3 24-2,8-1-23 8,5-1 23-8,-3-3 34 3,2-4-34-2,10 2 35 8,9 2-35-10,-17 1 4 2,-6 1-4 0,-19-4 4 7,7 12-4-6,10-8-7-1,13 1 7 0,-2-1-6 5,7 3 6-3,-2 3-23 0,2-6 23-4,-12 3-22 6,-9-2 22-4,10-1 8 4,1 1-8-5,-6-1 9 6,-5-1-9-5,12-1-18 5,-3 0 18-7,5 1-18 6,0-3 18-5,3 2-8 6,-6 0 8-5,1 0-8 3,0 1 8-4,2-1 0 4,0 3 0-2,-9-1 0 3,-10-1 0-4,17-1 7 3,11-2-7-4,3 4 7 7,9-4-7-6,-9 0 1 1,-8 0-1-1,1 0 2 6,-3 3-2-6,-4-1 18 1,-2-2-18 0,1 0 19 5,-6 0-19-7,7-2-10 2,-1-1 10-1,3 3-10 9,1-4 10-11,-1-1 23 2,2-2-23 1,5 3 24 3,5-1-24-2,-5 1-19-2,0-1 19 0,9 3-18 6,5-1 18-7,-11 1-21 6,-12 0 21-6,-1-1-21 4,-6 3 21-3,2-4 0 5,0-1 0-5,0 1 0 2,2 1 0-1,-2 1 48 0,1 0-48 3,8 0 49-3,7 2-49-1,-9 0-25 2,-7-5 25-2,0 3-24 5,-4 2 24-5,9-3-3 2,4 1 3-2,-16 0-3 6,-5-1 3-5,-9 3-22-1,0 0 22 0,33-4-22 6,14-1 22-6,-47 5-1 1,0 0 1-1,42-7-1 7,0-2 1-7,-42 9 0 0,0 0 0 1,37-9 1 8,-6 0-1-11,-31 9 25 1,0 0-25 1,25-7 26 9,-4 2-26-11,-21 5 0 3,0 0 0-1,21-2 1 5,3 0-1-6,-24 2-1 6,0 0 1-6,16-3-1 4,-2 3 1-2,-14 0 4 2,0 0-4-4,17 0 4 6,-1 0-4-4,-16 0-6 0,0 0 6-1,21 3-5 5,2 1 5-5,-23-4 33 1,0 0-33 0,24 5 34 5,1 0-34-7,-25-5-43 2,0 0 43-1,22 2-42 7,1 0 42-7,-23-2-1 0,0 0 1 0,23-7-1 8,3-4 1-10,-26 11 18 3,0 0-18-1,28-14 19 7,0-2-19-7,-28 16-36 0,0 0 36 0,21-14-35 10,-2 3 35-12,-19 11 17 2,0 0-17-1,28-12 17 10,-2 3-17-10,-26 9 0 3,0 0 0-4,23-9 1 7,-2 0-1-3,-21 9 0-1,0 0 0-1,16-10 0 3,-4-1 0-2,-12 11 20 2,0 0-20-4,16-18 20 5,8-8-20-4,-24 26-2 3,0 0 2-3,12-18-1 5,-1 2 1-5,-11 16 3 1,0 0-3 1,14-19 4 3,-2 1-4-7,-12 18 8 5,0 0-8-4,12-16 8 8,-3 2-8-9,-9 14 0 4,0 0 0-1,7-11 0 5,-2 4 0-6,-5 7 0 1,0 0 0-1,4-9 1 5,1 2-1-4,-5 7-5-1,0 0 5 0,0 0-5 7,7-16 5-7,-7 16 23 1,0 0-23-2,0 0 24 8,-7-16-24-7,7 16 8 1,0 0-8-2,0 0 8 6,-5-16-8-4,5 16-2 4,0 0 2-7,0-17-2 6,3-6 2-4,-3 0-11 4,0-2 11-6,0 7-11 7,0 2 11-5,0 0-28 2,0 2 28-1,-3 5-28 2,3 2 28-2,-4-2 41 1,1-1-41-1,1-1 42 3,-3 0-42-4,3-3-43 2,0-2 43-1,6-7-43 3,3-7 43-3,0 0 34 0,0 0-34-2,-2 9 35 8,-3 5-35-7,-2 0-10 1,3 0 10-1,-1 5-9 5,-2-1 9-4,5 1-24 0,-5-3 24-2,0 5-23 11,-5 2 23-12,5-2-20 2,-2 2 20 0,2-5-19 5,0 3 19-3,2-2 13-1,3-1-13-3,-5 1 13 8,4-3-13-5,-1-2-1 3,1 0 1-6,-4 4-1 5,0 8 1-3,0-8 1 4,0 5-1-4,0 7 2 3,0-16-2-2,0 7-7 5,0 0 7-8,0-3-7 5,3 8 7-3,-3 4 22 2,0-16-22-2,0 16 23 5,4-19-23-4,-1 10 22 0,-1 0-22-1,-2 9 23 6,5-14-23-7,-3 5 26 3,-2 0-26-2,2 0 26 7,-2 2-26-9,3-2-15 3,-3-3 15 0,0 12-14 5,-3-14 14-6,3 14 9 1,-4-11-9-1,6-5 10 8,0-7-10-10,3-3 55 3,0-1-55-2,-1 2 55 10,1 6-55-10,-5-1-25 1,0-1 25 1,2 7-24 2,1 3 24-2,-3-1-13 3,0-4 13-5,0 7-13 5,2 4 13-4,-2 5 13 5,5-13-13-7,-5-1 13 6,0-2-13-5,2-5-2 7,-2-2 2-8,0 7-1 6,0 0 1-4,0-7 55 2,0 2-55 2,5-2 56-1,-1-4-56-5,-1-3 0 4,-3 0 0-1,2 7 0 3,1 9 0-3,1-2-1 0,-4 0 1 0,0 0 0 6,0 0 0-9,0-9-13 3,0-1 13-1,0 3-12 7,0 3 12-9,0-5 37 3,0-3-37-1,0 7 37 8,-4 3-37-9,1-3 28 2,1 1-28-1,2 1 28 9,2 3-28-11,-2 0 35 2,0-2-35 0,0 6 35 4,0 5-35-2,0-2-39-1,-2-5 39-1,2 3-38 5,0-3 38-5,0-2 1 5,-3-5-1-7,3 8 1 6,0 1-1-4,0-4 4 6,3-7-4-8,-1 9 5 5,-2 0-5-3,3-2 47 2,1-2-47 0,-4-5 47 1,0 0-47-4,5-7-56 3,4-7 56-2,3 1-56 8,0-6 56-9,-5 6 6 3,-5-1-6-3,3 12 7 8,-3 8-7-9,-2-1 33 4,0 2-33-3,0-5 34 9,2-4-34-9,1 2 8 2,1-9-8-1,-1 14 8 6,-1 6-8-6,0-4 49 2,3-2-49-2,0-3 50 7,2 0-50-7,0-9-10-1,-3 1 10 1,1 3-9 4,0 1 9-2,-1-5-2 0,-1-4 2-3,8-3-2 6,3-4 2-5,-4 6 2 3,-10-2-2-3,2 12 3 4,7 7-3-3,-9-1 0 1,-7 1 0-2,7 2 0 3,0 0 0-3,3-2 0 3,1-1 0 0,-4 3 0-1,3 2 0-2,-3-4 2 2,-3 0-2-3,3-5 2 8,7-3-2-6,-2 3 11 0,-2-4-11-1,-1 8 11 5,0 6-11-5,-4-6-1 1,-3-1 1-1,0-13-1 8,-2-6 1-10,3 0 9 3,-1 3-9-1,7 6 9 8,5 5-9-10,-7 2-4 3,-9-3 4-1,9 15-4 9,5 8 4-11,-5 3-23 3,0 0 23-2,-14-20-22 7,-12-15 22-4,12 3 5-1,5-2-5-2,9 8 5 5,7 4-5-5,-3 1 0 7,1 0 0-8,-3 5 1 6,1 5-1-4,-1-8 0 5,-2-1 0-7,0-8 0 6,0-6 0-3,2-1 0 0,5-2 0 1,-4 10 0 3,-1-3 0-6,0 0-7 2,-2-2 7 0,7 0-7 4,5 0 7-6,-10 2-1 2,-2 2 1-1,7 14-1 6,-4 12 1-6,-3 2-1 2,0 0 1-2,-12-21 0 8,-9-15 0-6,9-1 0-3,5-2 0-1,-2 16 0 12,2 9 0-10,2-2 12-1,5 0-12-1,3-9 13 12,1-19-13-12,-1 3 1 2,-3-5-1-1,2 11 1 6,0 6-1-4,-4-4 5 3,-5 6-5-5,5-3 5 4,2 7-5-3,0 23 2 5,0 0-2-6,0-37 3 5,-3-4-3-4,3 41 1 4,0 0-1-5,-4-39 2 5,-1-5-2-4,5 44 0 2,0 0 0-2,0-48 0 5,2-5 0-5,-2 53-2 1,0 0 2 0,0-57-1 4,-2-12 1-4,2 69-11 0,0 0 11-2,0-67-10 7,-2 5 10-6,2 62-9 2,0 0 9-2,2-57-9 5,-2-1 9-4,0 58-1-1,0 0 1 1,0-55-1 10,0 2 1-11,0 53-15-2,0 0 15 0,0-55-15 10,0 5 15-10,0 50 1 3,0 0-1-2,0-65 2 8,0 1-2-6,0 64 0-1,0 0 0 0,2-60 0 5,3 1 0-5,-5 59 26 5,0 0-26-7,0-55 26 6,0 2-26-3,0 53 0 3,0 0 0-6,0-51 1 7,-2 3-1-5,2 48-1 3,0 0 1-4,-3-51-1 5,1-1 1-3,2 52 1-1,0 0-1 2,-2-55 1 2,2-1-1-4,0 56 1 1,0 0-1-1,2-57 1 6,3-3-1-6,-5 60-5 1,0 0 5-1,2-48-4 6,-2 0 4-5,0 48-8 0,0 0 8-1,-5-46-7 6,-4 2 7-6,9 44 8 0,0 0-8 0,-12-43 8 10,1 1-8-10,11 42-8-2,0 0 8 2,-5-41-8 6,10-7 8-4,-5 48 1-3,0 0-1 1,-5-49 2 5,3-3-2-5,2 52 1 5,0 0-1-7,-5-60 2 6,-4 2-2-4,9 58 0 5,0 0 0-7,-3-57 0 6,1 4 0-4,2 53 15 1,0 0-15 1,2-53 16 2,3 1-16-3,-5 52-17-1,0 0 17 2,5-53-16 3,2 2 16-6,-7 51 1 2,0 0-1-1,9-57 1 8,3-5-1-8,-12 62-4 0,0 0 4-1,0-65-3 8,-7-6 3-6,7 71 0-1,0 0 0 0,4-64 0 8,3 2 0-10,-7 62 1 3,0 0-1-1,7-60 2 9,-2 7-2-11,-5 53-8 4,0 0 8-3,12-52-7 4,-1-1 7 0,-11 53 1-1,0 0-1-4,21-62 1 7,7-5-1-5,-6 10-1 5,-6 4 1-6,-2 7-1 4,-2 7 1-4,-12 39 3 5,0 0-3-4,7-41 4 6,-5-3-4-3,-2 44 13-3,0 0-13-2,0-44 14 6,-2-2-14-2,-5 10-4-1,-3 1 4-1,8 10-3 5,0 9 3-6,-5 0 1 3,-5 0-1-3,12-5 2 7,5-7-2-6,-1 3 0 2,3-2 0-2,-7-6 0 5,0-3 0-4,-4 6-3-1,-1 2 3 0,3 1-3 7,-3-1 3-7,10 3-7 1,2 4 7-2,-10 1-6 10,-4 3 6-11,0 6 0 3,-5-5 0-1,5 0 0 8,-4 0 0-10,6 0 0 4,0-5 0-3,3 5 0 6,-7 0 0-6,2 2 0 7,0-2 0-8,4-2 0 6,3-3 0-4,-2 0 0 3,-5-4 0-4,5 9 1 7,2 4-1-6,-3-6 5 4,1-5-5-6,0-4 6 6,-3-8-6-3,-2 1-2 0,-5-1 2 2,8 10-1 1,1-3 1-6,-4 3 0 4,5-5 0-2,2 7 1 6,0 3-1-7,-2-3 0 3,2-3 0-3,-5 3 1 8,5 3-1-7,-5-6 0 2,-4 6 0-3,4 1 1 10,1 1-1-11,-3 0 14 2,0-3-14 0,0 5 15 5,0 2-15 0,-1-4 0-7,1-12 0 2,3 2 0 5,4-4 0-4,-7-5-10-1,2 5 10 0,-7 0-9 5,1 7 9-5,4 2 1 5,2-2-1-6,5-1 1 4,2-1-1-3,-4 4 0 5,0-7 0-6,-1 7 1 4,3 7-1-3,-4-5 1 7,1 1-1-9,-1-3 1 4,-8 2-1-1,5-9-4 0,2 3 4 1,-2-1-4 1,7-4 4-2,-2-3-16 0,0 1 16 0,4-1-15 4,7 3 15-5,-9-2 1 1,0-1-1-1,0 8 1 6,-4 4-1-5,4-2-5-1,0-1 5 0,-5 8-4 6,-2-3 4-6,0-4 18 1,0 2-18-1,-7 2 19 8,-2-4-19-10,9 2 1 4,2-4-1-2,5 6 1 6,2-4-1-5,1 4 1-1,1 3-1 0,-4-12 2 5,0-7-2-5,0-2-3 4,0-2 3-5,5 4-2 4,4 5 2-3,-4-5-24 7,-3 5 24-9,-2 0-23 5,-2 4 23-2,-3-4 10 3,3 7-10-6,-5-3 10 5,5 3-10-2,2-3 1 0,0 8-1 2,2-1 1-1,0 0-1-2,3 3 1 2,-5 0-1-2,0-5 1 5,0-3-1-5,-7-1 4 2,-5-5-4-2,8 2 4 7,-1 0-4-9,0 0-20 4,3 2 20-2,2 1-20 7,-7 2 20-8,0-1-68 2,-5 3 68-1,7 3-68 9,1-1 68-11,-1 0-218 3,0 3 218-2,1 0-218 7,1-1 218-4,-8-18-1633-2</inkml:trace>
    </iact:actionData>
  </iact:action>
  <iact:action type="add" startTime="47045">
    <iact:property name="dataType"/>
    <iact:actionData xml:id="d1">
      <inkml:trace xmlns:inkml="http://www.w3.org/2003/InkML" xml:id="stk1" contextRef="#ctx0" brushRef="#br0">24615 4299 404 0,'0'0'0'1,"0"0"0"1,54 9 0 1,-40-2 96 0,-7 7-96-1,2-7 97 6,-2-12-97-6,-7 5-42 3,5 10 42-4,-19 13-42 5,-9 9 42-3,-17 23-315 1</inkml:trace>
    </iact:actionData>
  </iact:action>
  <iact:action type="add" startTime="47111">
    <iact:property name="dataType"/>
    <iact:actionData xml:id="d2">
      <inkml:trace xmlns:inkml="http://www.w3.org/2003/InkML" xml:id="stk2" contextRef="#ctx0" brushRef="#br0">24671 4584 718 0,'0'0'0'1,"7"18"0"-1,7 17 0 0,-4-3 40 3,-3 3-40 0,-7-15 41 2,-5-11-41-3,5 3 84 2,2-1-84 1,-2-11 84-1,-2 14-84-1,2-7 34 1,2 2-34-1,-2-9 34 3,0 0-34-4,0 0-62 2,0 0 62-2,0 0-61 5,15 12 61-4,-15-12-1 1,11 11 1-3,-11-11 0 7,0 0 0-6,0 0-197 0,5-7 197 1,-5-6-197 5,0-1 197-5,0-12-279-1</inkml:trace>
    </iact:actionData>
  </iact:action>
  <iact:action type="add" startTime="47328">
    <iact:property name="dataType"/>
    <iact:actionData xml:id="d3">
      <inkml:trace xmlns:inkml="http://www.w3.org/2003/InkML" xml:id="stk3" contextRef="#ctx0" brushRef="#br0">24510 4430 763 0,'0'0'0'2,"5"12"0"2,2 4 0-2,-7-16 230 2,0 0-230-2,0 0 230 6,-12-7-230-6,12 7 71 1,0 0-71-1,-9-5 71 6,-1 1-71-4,10 4 3-2,0 0-3 0,-7-5 4 4,-4 3-4-4,11 2 13 3,0 0-13-4,-12-2 14 6,3 2-14-5,9 0 13 3,0 0-13-2,0 0 14 2,0 0-14-3,0 0 72 3,0 0-72-3,0 0 72 4,0 13-72-4,0-13 61 3,0 0-61-3,4 23 61 4,1 9-61-4,-5-32 12 2,0 0-12-2,-5 26 12 5,-4-1-12-5,9-25 41 2,0 0-41-2,7 27 41 5,12 6-41-2,-19-33-1-4,0 0 1 1,23 27 0 8,0 5 0-10,-23-32 3 3,0 0-3-1,19 26 3 9,-5-6-3-10,-14-20 30 1,0 0-30-1,10 19 30 10,-6-1-30-10,-4-18 46 1,0 0-46-1,7 16 46 7,-7-4-46-4,0-12 10-1,0 0-10-1,12 20 10 3,7 3-10-3,-19-23 38 4,0 0-38-4,14 21 39 5,-3-5-39-6,-11-16 20 4,0 0-20-3,10 11 20 3,-3-1-20-3,-7-10 35 2,0 0-35-1,0 0 35 4,11 9-35-5,-11-9 36 2,0 0-36-1,0 0 37 3,0 0-37-4,0 0 8 2,0 0-8-2,0 0 8 5,-16-5-8-4,16 5 32-1,0 0-32 0,0 0 32 6,-2-9-32-6,2 9-39 1,0 0 39-1,0 0-38 6,0 0 38-5,0 0 0 0,0 0 0-1,0 0 1 6,0 0-1-5,0 0 10-1,0 0-10 0,0 0 10 4,11 0-10 0,-11 0 49-5,0 0-49 2,14-5 49 3,3-1-49-3,4-6 34 4,0-4-34-7,2-5 34 4,1-6-34-1,1 6 25 2,-1 5-25-1,-6-9 26 0,1-7-26-1,-3-1 10 3,-2 4-10-6,5-1 10 6,5 4-10-4,-8-1 5 1,-2 6-5 4,-2 5 6 2,-3 0-6-9,-4 7 7 0,-3 2-7 3,-2 7 8 4,0 0-8-6,0 0 3 3,0 0-3-2,0 0 3 6,-12 7-3-7,5 2-150 3,-9 3 150-2,4-1-149 7,3 5 149-7,-12 14-1575 0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1-12-13T15:24:25.61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7212">
    <iact:property name="dataType"/>
    <iact:actionData xml:id="d0">
      <inkml:trace xmlns:inkml="http://www.w3.org/2003/InkML" xml:id="stk0" contextRef="#ctx0" brushRef="#br0">14515 8026 0,'23'-24'233,"24"-23"-228,-23-24 2,23 48 1,24-48-1,-24 24 2,48-48-2,-25 24 2,1 1-1,24-1 1,-48 23-1,24-22 1,23-1-4,-23 0 5,-24 24-2,0 0-1,24-48 1,-47 95-1,-1-71 1,1 48 1,-1 23 0,-23-47-3,24 23 10,0 24 1,-1-24-2,-23 1 2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1-12-13T15:24:25.61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5284">
    <iact:property name="dataType"/>
    <iact:actionData xml:id="d0">
      <inkml:trace xmlns:inkml="http://www.w3.org/2003/InkML" xml:id="stk0" contextRef="#ctx0" brushRef="#br0">12367 6421 0,'24'0'119,"46"0"-113,25 0 3,-24-48-2,47-22 0,-48 22 1,1 25 0,-24-24 2,24-1-4,24 1 3,-72 47 0,1-23-1,-1-1-1,1 24 2,0-24 7</inkml:trace>
    </iact:actionData>
  </iact:action>
  <iact:action type="add" startTime="16125">
    <iact:property name="dataType"/>
    <iact:actionData xml:id="d1">
      <inkml:trace xmlns:inkml="http://www.w3.org/2003/InkML" xml:id="stk1" contextRef="#ctx0" brushRef="#br0">11588 10032 0,'0'-23'144,"24"23"-132,23-24-3,0-23 6,0 23-8,48-23 3,-48 23-3,0 1 3,24-24-5,0-1 4,23-22-1,-47 46 1,48-23-3,-95 23 4,47 1-3,-23 23 2,-24-24-2,47 0 3,-24 1 5</inkml:trace>
    </iact:actionData>
  </iact:action>
  <iact:action type="add" startTime="20517">
    <iact:property name="dataType"/>
    <iact:actionData xml:id="d2">
      <inkml:trace xmlns:inkml="http://www.w3.org/2003/InkML" xml:id="stk2" contextRef="#ctx0" brushRef="#br0">15034 11236 0,'23'-23'122,"1"-1"-118,23-23 2,24 0 1,0 23 1,47-47 1,23 0-1,-23 24-1,-23 0 2,46-24 1,-46 24-4,-24 0 2,-24 47-1,-24-24 3,1 24-4,0 0 3,-1-24 0,1 1 22</inkml:trace>
    </iact:actionData>
  </iact:action>
  <iact:action type="add" startTime="27525">
    <iact:property name="dataType"/>
    <iact:actionData xml:id="d3">
      <inkml:trace xmlns:inkml="http://www.w3.org/2003/InkML" xml:id="stk3" contextRef="#ctx0" brushRef="#br0">18975 16193 0,'24'0'208,"23"0"-195,-23 0 1,-1 0 11,24 0-17,-23 0 7,0 0-5,46 0 15,-46 0-19,23 0 11,-23 0-9,23 0 7,-23 0-7,23 0 9,-24 0-2,25 0-7,-25 0-1,24 0 2,-23 0-1,0 0 1,23 0-1,-24 0-1,1 0 0,23 0 3,-23 0-4,23 0 3,0 0 7,-23 0-7,-1 0-1,1 0-1,0 0 2,-1 0-2,24 0 0,1 0 2,-1 0-1,24 0 0,-24 0 1,0 0-1,-23 0-2,23 0 3,0 0-1,-23 0-1,-1 0 2,1 0-2,-1 0 2,1 0-1,0 0 1,-1 0-1,24 0-1,-23 0 2,23 0-2,-23 0 2,23 0-2,0 0 2,0 0-3,24 0 4,0 0-4,-24 0 4,24 0-2,-24 0-1,-23 0 8,-1 0-6,1 0 0,0 0-2,-1 0 1,1 0 2,23 0-4,-23 0 3,23-23-3,0 23 3,-23 0-1,23 0 1,-24 0-2,25 0 2,-25 0-2,1 0 1,23 0-1,-23 0 3,23 0-3,0 0 1,-23 0 0,-1 0 0,1 0 1,-1 0-2,1 0 1,0 0-1,-1 0 9,1 0-6,-1 0-3,25 0 9,-25 0-6,24 0-4,-23 0 2,0 0 0,23 0 1,-24 0-1,1 0-1,0 0 1,-1 0 1,1 0 14,-1 0-15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1-12-13T15:36:37.29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3837">
    <iact:property name="dataType"/>
    <iact:actionData xml:id="d0">
      <inkml:trace xmlns:inkml="http://www.w3.org/2003/InkML" xml:id="stk0" contextRef="#ctx0" brushRef="#br0">13712 11826 0,'24'0'167,"-1"0"-161,1 0 1,0 0 97,-1 0-88,1 0-8,-1 0 1,1 0-2,0 0 0,23 0 2,-24 0 1,1 0-3,0 0 0,-1 0 2,1 0 14,-1 0-6,1 0 14,0 0-15,-1 0-7,1 0 14,-1 0 13,1 0-23,23 0-6,-23 0 18,-1 0-11,1 0-5,0 0 16,-1 0-18,1 0 10,23 0 5,0 0-13,-23 0 8,-1 0-9,1 24 0,23-24 7,24 24-8,-24-24 9,-23 0-7,-1 0 0,1 0 0,23 23 5,-23-23-6,-1 0-1,48 24 10,-24-24-8,-23 23-2,0-23 1,-1 0 1,1 0-2,-1 0 9,1 0-7,0 24-1,-1-24 8,1 0-9,-1 0 10,1 0-10,0 0 9,-1 0-7,1 24 2,-1-24-6,1 0 2,0 0 1,23 0 8,-24 0-4,48 0 16,-24 0-20,-23 0 14,0 0-11,-1 0-4,1 0 33,-1 0-32,1 0 0,0 0 8,-1 0 8</inkml:trace>
    </iact:actionData>
  </iact:action>
  <iact:action type="add" startTime="13523">
    <iact:property name="dataType"/>
    <iact:actionData xml:id="d1">
      <inkml:trace xmlns:inkml="http://www.w3.org/2003/InkML" xml:id="stk1" contextRef="#ctx0" brushRef="#br0">24781 11590 0,'-24'0'46,"24"-23"-38,24-1 9,23 1 10,-23 23-22,-1 0 5,48-24 3,-47 24-5,23 0-1,0-24 2,-23 24 8,-1 0-9,1 0 7,-1 0 2,1 0-9,23 0-1,0 0 2,-23 0-1,0 0-1,23 0 1,0 0 9,47 0 7,-70 0-16,0 0-1,-1 0 1,24 0 0,-23 0-1,23 0 12,0 0-11,-23 0-1,23 0-1,0 0 4,1 0-3,-25 0 2,1 0-2,-1 0 2,1 0-2,0 0 2,-1 0-2,1 0 10,-1 0 0,1 0-11,0 0 2,23 0 0,-24 0 16,1 0-16,0 0 0,-24-23 16,23 23 24,1 0-16,-1 0 18,1 0-42,0 0-2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1-12-13T15:48:58.16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4226">
    <iact:property name="dataType"/>
    <iact:actionData xml:id="d0">
      <inkml:trace xmlns:inkml="http://www.w3.org/2003/InkML" xml:id="stk0" contextRef="#ctx0" brushRef="#br0">9842 10859 0,'23'0'279,"1"0"-270,23 0-1,24 0 0,-47 0 0,23 0-1,-24 0 2,25 0-2,-25 0 2,1 0-2,-1 0 2,1 0-1,0 0 17,-1 0-3,1 0-5,-1 0 7,1 0-9,0 0 18,-1 0-26,1 0 1,-1 0 9,1 0-10,0 0 10,-1 0-9,1 0 7,-1 0 8,1 0-14,0 0 16,-1 0-17,1 0 7,-1 0 26,1 0-26,0 0 2,-1 0-9,1 0 14,-1 0-12,1 23 6,0-23-1,-1 0-8,1 0 2,23 0 0,-23 0-3,-1 24 3,24-24-1,-23 0 8,0 0-7,-1 0 7,24 0-8,-23 0 0,0 0-1,23 0 1,-24 0 1,1 0-2,0 23 1,-1-23 0,1 0 9,-1 0-11,1 0 4,23 0-3,-23 0 1,23 0 0,-23 0-1,-1 0 2,24 0 7,1 0-9,-1 0 2,0 0 7,-23 0 0,-1 0-8,1 0 1,-1 0 16,1 0-19,23 0 10,-23 0-8,23 0 8,0 0-7,0 0 5,1 0 4,-25 0-10,1 0-2,23 0 4,-23 0-4,23 0 3,-24 0-1,1 0 1,23 0-2,-23 0 1,-1 0 9,1 0-10,23 0 1,-23 0 1,-1 0-1,1 0 0,0 0 0,-1 0-1,24 0 2,-23 0-2,23 0 2,-23 0-1,23 0 8,-23 24-8,23-24-1,0 0 0,-23 0 2,23 0-2,-24 0 2,1 0-1,23 0 0,-23 0 0,23 0 0,-23 0 1,23 0-1,0 0 0,-23 0 0,23 0-1,-24 0 2,1 0-1,0 0 0,-1 0-1,1 0 2,23 0-1,-23 0 8,-1 0-8,1 0 0,-1 0-1,1 0 2,0 0 7,-1 0-9,1 0 2,23 0-3,-23 0 3,23 0 15,0 0-16,-23 0 0,23 0 1,24 0 6,-48 0-6,1 0 7,-1 0 0,1 0 55,0 0-54,-1 0 7</inkml:trace>
    </iact:actionData>
  </iact:action>
</iact:actions>
</file>

<file path=ppt/ink/inkAction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1-12-13T15:54:43.79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4074">
    <iact:property name="dataType"/>
    <iact:actionData xml:id="d0">
      <inkml:trace xmlns:inkml="http://www.w3.org/2003/InkML" xml:id="stk0" contextRef="#ctx0" brushRef="#br0">6490 8805 0,'24'-24'126,"0"24"-113,23 0 12,-23 0-9,23 0-9,-24 0 18,1 0-9,0 0 2,-1 0 27,1-23-36,-1 23 16,1 0-10,0 0-4,-1-24 13,1 24-18,-1 0 2,1 0-1,0 0 1,-1 0 0,1 0 0,-1 0 8,25 0 0,-25 0 0,24 0-9,1-24 9,-1 24-6,-24 0-4,25 0 6,46-23 13,-70 23-23,23 0 9,-24 0-5,1 0 3,0 0-2,23 0 3,0 0-3,-23 0 2,46 0-2,-22 0 1,-1 0 8,-24 0-9,1 0 1,23 0 0,0 0 1,1 0-1,-1 0 0,0 0 0,-23 0 1,-1 0-2,1 0 2,23 0-2,-23 0 1,23 0 1,-24 0-2,1 0 0,0 0 0,-1 0 3,1 0 14,-1 0-8,1 0 31,0 0 329,-1 0-357,1 0 12,-1 0-25,1 0 10,0 0-6,-1 0-3,1 0 9,-1 0 7,1 0-6,23 0-1,-23 0-7,-1 0-3,25 0 2,-48 23 1,23-23 40,1 0-35,-1 0-5,1 0 7,0 0-7,-1 0 14,1 0-8,-1 0 1,1 0-8,0 0 1,-1 0 8,1 0-11,-1 0 2,-23 24 9,24-24-1,0 0-8,-1 0 9,24 0-11,-23 0 19,0 0-17,-1 24 25,1-24-18,-1 0 9,1 0 8,0 0-5,-1 0 58,1 0-29,-1 0-48</inkml:trace>
    </iact:actionData>
  </iact:action>
  <iact:action type="add" startTime="44768">
    <iact:property name="dataType"/>
    <iact:actionData xml:id="d1">
      <inkml:trace xmlns:inkml="http://www.w3.org/2003/InkML" xml:id="stk1" contextRef="#ctx0" brushRef="#br0">4791 17327 0,'24'0'345,"-1"0"-285,1 0-52,0 0 1,-1 0-1,1 0 0,-1 0 8,25 0-8,-25-24 8,1 24-8,-1 0 7,1 0-7,0 0 1,-1 0 7,1 0-9,-1 0 17,1 0-16,0 0 8,-1 0-7,1 0-2,-1 0 10,1 0-9,0 0 2,23 0 4,-24 0-7,1 0 2,0 0-1,-1 0-1,1 0 1,-1 0 1,1 0 15,0 0-18,-1 0 4,48 0 16,-47 0-19,-1 0 0,1 0 0,-1 0 1,1 0 0,0 0 0,-1 0 17,1 0-18,-1 0 2,1 0-1,0 0 2,-1 0-5,24 0 4,-23 0-1,23 24 0,24-1 0,-24 1-1,48-1 1,-48-23 0,0 24 0,-23-24 9,23 24-10,-24-24 1,25 0 1,-25 0-2,25 0 2,-1 0-2,-24 0 2,25 0-2,-1 23 2,0 1-1,0-24 1,0 0-2,-23 0 9,0 0 0,-24 23-9,23-23 9,1 0-7,-1 0-1,1 0 0,0 0 1,23 0 5,-24 0-6,1 0 0,0 0 0,-1 0-1,1 24 10,-1-24-8,1 0 14,0 0-6,-1 0-9,1 0 8,-1 0-8,1 0 0,0 0-1,-1 0 1,1 0 0,-1 24 2,1-24-4,-24 23 2,24-23 0,-1 0 0,1 0 0,23 0 1,0 0-2,0 0 10,1 0-10,-1 0 2,0 0-1,0 0 0,0 0 0,1 24 1,-25-24-2,24 0 2,-23 0-2,0 0 18,-1 0-11,1 0 3,23 0-10,-23 0 1,-1 0 0,1 0 1,-1 23-1,1-23 8,0 0-9,-1 0 3,1 0-4,-1 0 4,1 0 5,0 0-7,-1 0 8,24 0-9,-23 0 2,23 0-1,0 0 2,24 0-4,-24 0 2,1 0 0,-1 0 1,0 0-2,-23 0 1,23 0-1,-24 0 2,25 0 1,22 0-5,-46 0 3,23 0 0,-23 0 0,-1 0 0,25 0 0,-1 0 0,0 0 1,24 0-1,-24 0 0,0 0-1,48 0 3,-72 0-4,24 0 6,1 0-8,22 0 5,-22 0-1,-1 0 0,24 0 0,-1 0-1,-46 0 1,0 0 0,23 0 1,-24 0-2,25 0 2,-25 0-1,48 0 0,-24 0-1,-23 0 1,23 0 0,24 0 1,-48 0-2,25 0 2,-25 0-1,48 0 0,-24 0-1,-23 0 2,-1 0-1,1 0 0,23 0-1,-23 0 3,23-23-3,0 23 1,-23 0 0,23 0-1,-23 0 1,-1 0 0,1 0 0,-1 0 0,1 0 1,0-24-1,-1 24-1,1 0 1,23 0 0,-23 0 1,46 0 0,1 0-2,-24 0 1,24 0-1,24 0 2,-72 0-1,48 0 0,0 0-1,-48 0 2,48 0-1,0 0 0,-47 0-1,46 0 2,-46 0-1,0 0-1,23 0 3,-24 0-3,1 0 1,0 0-1,46 0 1,1 0 1,-24 0-1,24 0-1,0 0 2,-24 0-2,0 0 2,24 0-2,-47 0 2,47 0-2,-1 0 3,-46 0-3,23 0 2,24 0-3,-24 0 4,24 0-2,-24 0-1,0 0 0,1 0 2,22 0-1,-22 0-1,22 0 3,1 0-4,-24 0 2,-23 0 1,0 0 0,-1 0 38,1 0-40,-1 0 1,1 0 0,0 0 10,-1 0 5,1 0-15,-1 0 0,1 0 8,0 0-8,-1 0 0,1 0-1,-1 0 1,1 0-1,23 0 4,0 0-3,24 0-2,0 24 2,-24-24 0,0 0 0,-23 0 1,0 0 23,-1 0-24,1 0 0,-1 0 1,25 0-2,-25 0 1,24 0 0,-23 0 0,47 0-1,0 0 2,-24 0-2,24 0 1,-24 0 1,0 0-2,-23 0 1,23 0 1,-24 0 6,25 0-7,-25 0 0,24 0 0,1 0 0,-1 0 0,-24 0 2,1 0 12,0 0 12,-1 0-27,1 0 1,-1 0 0,25 0 8,-25 0-8,24 0 7,-23 0-6,23 0-2,0 0 1,-23 0 0,23 0 1,-23 0-2,23 0 1,24 23 0,-48-23 0,25 0 0,46 24 2,0 0-3,-46-24 1,46 0-1,-23 23 2,23 24-1,-70-47 0,-1 0-1,25 24 3,-25-24-4,1 0 3,-1 0-1,1 0-2,-24 24 3,47-24 1,1 23-3,-25-23 0,48 24 1,-47-24 0,23 0 0,-24 0 0,1 0 1,0 0-1,23 24 0,-24-24 15,1 0-14,0 0 14,-1 0-14,1 0-2,-1 0 11,1 0-12,0 0 2,-1 0 0,1 0 2,-1 0 5,1 0-6,0 0 14,-1 0-7,1 0 11,-1 0-6,1 0-14,0 0 25,-1 0-23,1 0-1,-1 0 8,1 0-9</inkml:trace>
    </iact:actionData>
  </iact:action>
</iact:actions>
</file>

<file path=ppt/ink/inkAction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1-12-13T15:54:43.79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4204">
    <iact:property name="dataType"/>
    <iact:actionData xml:id="d0">
      <inkml:trace xmlns:inkml="http://www.w3.org/2003/InkML" xml:id="stk0" contextRef="#ctx0" brushRef="#br0">9441 6279 0,'23'0'158,"1"0"-152,-1 0 11,1 0-9,23 0 0,-23 0-1,23 0 3,24 0-4,0 0 5,23 0-5,-47 0 3,24 24-3,-47-24 2,-1 0 8,24 23-8,-23-23 16,0 0-8,-1 0-8,1 0 10,-1 0-12,1 0 10,0 0-8,-1 0 0,1 24 9,-1-24 0,1 0 53</inkml:trace>
    </iact:actionData>
  </iact:action>
  <iact:action type="add" startTime="37244">
    <iact:property name="dataType"/>
    <iact:actionData xml:id="d1">
      <inkml:trace xmlns:inkml="http://www.w3.org/2003/InkML" xml:id="stk1" contextRef="#ctx0" brushRef="#br0">10597 14966 0,'24'0'62,"23"0"-55,0 0 0,24 0 1,-48 0 0,48 0 0,0 0 0,-24 0-1,24 24 2,0-24 0,0 23-2,-1-23 1,1 24 0,24-24 1,-1 23 0,-23-23-2,47 24 1,23 0-1,-46-24 2,23 23-1,0-23 0,0 0-1,-24 24 2,-23-1-2,0-23 1,0 24 0,-1-24 1,25 24-2,-72-24 1,48 23 0,-24-23 1,-23 0 0,47 0-3,-48 0 2,1 0 1,0 0-2,-1 0 2,1 0-2,-1 0 10,1 0-1,0 0-8,-1 0 0,1 0 8,-1 0 0</inkml:trace>
    </iact:actionData>
  </iact:action>
</iact:actions>
</file>

<file path=ppt/ink/inkAction9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1-12-13T16:12:37.13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41293">
    <iact:property name="dataType"/>
    <iact:actionData xml:id="d0">
      <inkml:trace xmlns:inkml="http://www.w3.org/2003/InkML" xml:id="stk0" contextRef="#ctx0" brushRef="#br0">8685 15674 0,'24'0'109,"0"0"-69,-1 0-32,1 24 1,-1-24 94,1 0-94,47-24 7,-24 1-9,0-72 2,-23 48-1,23-24 0,0 0-1,-23 0 2,47-23-2,-48 70 1,24-46 1,-23 22-3,0 25 4,-24-1-2,23-23 9,1 23-11,-1 1 10</inkml:trace>
    </iact:actionData>
  </iact:action>
  <iact:action type="add" startTime="54082">
    <iact:property name="dataType"/>
    <iact:actionData xml:id="d1">
      <inkml:trace xmlns:inkml="http://www.w3.org/2003/InkML" xml:id="stk1" contextRef="#ctx0" brushRef="#br0">18645 17043 0,'23'0'120,"25"-23"-48,22-25-64,-22 25 0,22-48 1,1 47-1,-24-23 0,1 0 1,-25 23 5,24 1-7,-47-1 2,24 24-1</inkml:trace>
    </iact:actionData>
  </iact:action>
  <iact:action type="add" startTime="65718">
    <iact:property name="dataType"/>
    <iact:actionData xml:id="d2">
      <inkml:trace xmlns:inkml="http://www.w3.org/2003/InkML" xml:id="stk2" contextRef="#ctx0" brushRef="#br0">18385 17870 0,'24'0'150,"70"0"-144,1-48 2,-1 1-1,-47 0 5,24-24-7,-24 0 3,24 0 0,0 1-1,23-25 1,-23 1 2,-24 23-1,-23 24-2,-1 23-1,1 1 3</inkml:trace>
    </iact:actionData>
  </iact:action>
  <iact:action type="add" startTime="73180">
    <iact:property name="dataType"/>
    <iact:actionData xml:id="d3">
      <inkml:trace xmlns:inkml="http://www.w3.org/2003/InkML" xml:id="stk3" contextRef="#ctx0" brushRef="#br0">5688 10032 0,'47'0'105,"-23"0"-91,23 0-6,-23 0-2,23 0 2,0 0 8,0 0-7,0 0 6,-23 0-6,0 0-1,23 0 8,-24 0-8,1 0-1,0 0 3,-1 0-2,1 0-1,47 0 2,-48 0-1,1 0-2,-1 0 5,48 0-6,-24 0 11,1 0 2,-1 0-11,-23 0 2,-1 0-3,24 0 2,-23 0 0,0 0 0,-1 0 0,1 0 0,-1 0 1,1 0-2,0 0 2,-1 0-1,24 0 0,-23 0 0,0 0 0,23 0 0,0 0-1,0 0 3,0 0-2,-23 0 6,0 0-4,-1 0 5,1 0-7,-1 0 1,1 0 6,0 0 9,-1 0 48,1 24-56,-1-24-8,1 0 40,0 0-39,-1 0 30,24 0-31,-23 24 0,0-24 16,-1 0-8,1 0 0,-1 0 2,1 0-12,0 23 34,-1-23-24,1 0 32,-1 24-24,1-24-8,0 0 17,-1 0-26,1 0 57,-1 0-48,1 23-6,0-23 76,-1 0-70,-23 24 24</inkml:trace>
    </iact:actionData>
  </iact:action>
  <iact:action type="add" startTime="92190">
    <iact:property name="dataType"/>
    <iact:actionData xml:id="d4">
      <inkml:trace xmlns:inkml="http://www.w3.org/2003/InkML" xml:id="stk4" contextRef="#ctx0" brushRef="#br0">18409 9891 0,'23'0'59,"1"0"-50,47 0-1,-24 0 0,0 0 2,24 0-4,23 0 3,-46 0-2,22 0 2,1 0-2,-47 0 1,23 0 0,-23 0 0,-1 0 0,24 0-1,1 0 9,-25 0-7,24 0-2,1 0 3,-25 0-3,1 0 0,-1 0 3,1 0 13,0 0-14,-1-24-1</inkml:trace>
    </iact:actionData>
  </iact:action>
  <iact:action type="add" startTime="97309">
    <iact:property name="dataType"/>
    <iact:actionData xml:id="d5">
      <inkml:trace xmlns:inkml="http://www.w3.org/2003/InkML" xml:id="stk5" contextRef="#ctx0" brushRef="#br0">20556 9749 0,'0'24'118,"24"-24"-104,0 0-4,-1 0 21,1 0-14,23 0-1,-23 0-10,23 0 11,-24 0-9,1 0 0,0 0 8,-1 0-9,24 0 26,-23 0-26,0 0 9,-1 0-7,1 0-1,23 0 0,-23 23 9,-1-23-9,1 0 0,-24 24 0,23-24-1,1 0 2</inkml:trace>
    </iact:actionData>
  </iact:action>
  <iact:action type="add" startTime="109996">
    <iact:property name="dataType"/>
    <iact:actionData xml:id="d6">
      <inkml:trace xmlns:inkml="http://www.w3.org/2003/InkML" xml:id="stk6" contextRef="#ctx0" brushRef="#br0">6727 12133 0,'23'-23'95,"24"23"-88,-23 0 2,23 0-2,-23 0 2,23 0-1,24 0 0,-24 0 0,0 0-1,24 0 1,-24 0 1,0 0 0,24 0-4,-47 0 12,-1 0-9,1 0 8,0 0-9,23 0 9,0 0-8,-23 0 24</inkml:trace>
    </iact:actionData>
  </iact:action>
  <iact:action type="add" startTime="121300">
    <iact:property name="dataType"/>
    <iact:actionData xml:id="d7">
      <inkml:trace xmlns:inkml="http://www.w3.org/2003/InkML" xml:id="stk7" contextRef="#ctx0" brushRef="#br0">5641 12015 0,'23'0'113,"25"0"-108,-25 0 11,24 0-8,24 0 1,-24 0-3,1 0 2,-25 0 0,24 0 1,1 0 8,-25 0-9,1 0 0,23 0 0,0 0 7,-23 0 1,-1 0 47,1 0-38,0 0 47,-1 0-63,1 0 6,-1 0 82</inkml:trace>
    </iact:actionData>
  </iact:action>
  <iact:action type="add" startTime="140323">
    <iact:property name="dataType"/>
    <iact:actionData xml:id="d8">
      <inkml:trace xmlns:inkml="http://www.w3.org/2003/InkML" xml:id="stk8" contextRef="#ctx0" brushRef="#br0">21076 11992 0,'23'0'46,"1"0"-37,47 0-1,-48 0 0,1 0 9,-1 0-1,25 0 6,-25 0-13,1 0-1,-1 0 2,1 0-5,0 0 5,-1 0-4,24 0 12,-23 0-2</inkml:trace>
    </iact:actionData>
  </iact:action>
  <iact:action type="add" startTime="143141">
    <iact:property name="dataType"/>
    <iact:actionData xml:id="d9">
      <inkml:trace xmlns:inkml="http://www.w3.org/2003/InkML" xml:id="stk9" contextRef="#ctx0" brushRef="#br0">20556 11992 0,'24'0'108,"0"0"-97,23 0 11,-24 0-11,1 0 10,0 0-13,-1 0 0,1 0 16,-1 0-7,1 0 23,0 0-32,-1 0 9,1 0-4,-1 0 44,-23-24-48,24 24 24</inkml:trace>
    </iact:actionData>
  </iact:action>
  <iact:action type="add" startTime="167030">
    <iact:property name="dataType"/>
    <iact:actionData xml:id="d10">
      <inkml:trace xmlns:inkml="http://www.w3.org/2003/InkML" xml:id="stk10" contextRef="#ctx0" brushRef="#br0">27802 13998 0,'-24'0'438,"24"47"-431,0-23 0,24-24 2,-1 24-3,1-1 4,23 1 14,-23-1-9,-24 1 18,23-24-25,1 0-1,-24 24 9,24-1-9,23 1 3,-24-1 22,1 1 31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3596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7745" y="0"/>
            <a:ext cx="2943596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3DBFC0-00FC-4C8F-976D-30EC62A610F5}" type="datetimeFigureOut">
              <a:rPr lang="es-ES" smtClean="0"/>
              <a:t>14/12/2021</a:t>
            </a:fld>
            <a:endParaRPr lang="es-E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39838"/>
            <a:ext cx="5954713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292" y="4776431"/>
            <a:ext cx="5434330" cy="39079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7076"/>
            <a:ext cx="2943596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7745" y="9427076"/>
            <a:ext cx="2943596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91E284-FB0A-4E60-AB2F-C5EDB034FEA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4639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665C0-9501-4968-9EA1-7DA1C6F99485}" type="slidenum">
              <a:rPr lang="es-ES" smtClean="0">
                <a:solidFill>
                  <a:prstClr val="black"/>
                </a:solidFill>
              </a:rPr>
              <a:pPr/>
              <a:t>53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852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C3802-D2A7-4F9B-A298-B6724A952294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>
                <a:solidFill>
                  <a:prstClr val="black">
                    <a:tint val="75000"/>
                  </a:prstClr>
                </a:solidFill>
              </a:rPr>
              <a:t>Prueba 1: Historial Académico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4FCC0-1602-4E53-A4A9-B84AD752D31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2662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2AB98-F11C-41BE-AD23-51188374AF01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>
                <a:solidFill>
                  <a:prstClr val="black">
                    <a:tint val="75000"/>
                  </a:prstClr>
                </a:solidFill>
              </a:rPr>
              <a:t>Prueba 1: Historial Académico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4FCC0-1602-4E53-A4A9-B84AD752D31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33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66C51-CF59-472E-9ACB-A870AF9C7A4C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>
                <a:solidFill>
                  <a:prstClr val="black">
                    <a:tint val="75000"/>
                  </a:prstClr>
                </a:solidFill>
              </a:rPr>
              <a:t>Prueba 1: Historial Académico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4FCC0-1602-4E53-A4A9-B84AD752D31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764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0E230-057F-4806-8DE6-56E4A59C06F9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>
                <a:solidFill>
                  <a:prstClr val="black">
                    <a:tint val="75000"/>
                  </a:prstClr>
                </a:solidFill>
              </a:rPr>
              <a:t>Prueba 1: Historial Académico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4FCC0-1602-4E53-A4A9-B84AD752D31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913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04395-00A1-4745-94C3-8D2D82D4B532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>
                <a:solidFill>
                  <a:prstClr val="black">
                    <a:tint val="75000"/>
                  </a:prstClr>
                </a:solidFill>
              </a:rPr>
              <a:t>Prueba 1: Historial Académico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4FCC0-1602-4E53-A4A9-B84AD752D31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378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11877-4BA7-4147-9C3D-C58DC974567F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>
                <a:solidFill>
                  <a:prstClr val="black">
                    <a:tint val="75000"/>
                  </a:prstClr>
                </a:solidFill>
              </a:rPr>
              <a:t>Prueba 1: Historial Académico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4FCC0-1602-4E53-A4A9-B84AD752D31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808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D1881-89A9-48E8-832C-0A99DEFC4FF4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>
                <a:solidFill>
                  <a:prstClr val="black">
                    <a:tint val="75000"/>
                  </a:prstClr>
                </a:solidFill>
              </a:rPr>
              <a:t>Prueba 1: Historial Académico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4FCC0-1602-4E53-A4A9-B84AD752D31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742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4159E-8304-4B36-8F7B-03D18F6BF97C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>
                <a:solidFill>
                  <a:prstClr val="black">
                    <a:tint val="75000"/>
                  </a:prstClr>
                </a:solidFill>
              </a:rPr>
              <a:t>Prueba 1: Historial Académico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4FCC0-1602-4E53-A4A9-B84AD752D31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535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7DCE1-9259-4ACA-81FA-8ACB3F38A66E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>
                <a:solidFill>
                  <a:prstClr val="black">
                    <a:tint val="75000"/>
                  </a:prstClr>
                </a:solidFill>
              </a:rPr>
              <a:t>Prueba 1: Historial Académico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4FCC0-1602-4E53-A4A9-B84AD752D31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680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2B0B0-BE86-4057-BD87-337FEA3E269B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>
                <a:solidFill>
                  <a:prstClr val="black">
                    <a:tint val="75000"/>
                  </a:prstClr>
                </a:solidFill>
              </a:rPr>
              <a:t>Prueba 1: Historial Académico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4FCC0-1602-4E53-A4A9-B84AD752D31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042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B0392-110A-4E6C-B8F6-FFFBAE43FC33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>
                <a:solidFill>
                  <a:prstClr val="black">
                    <a:tint val="75000"/>
                  </a:prstClr>
                </a:solidFill>
              </a:rPr>
              <a:t>Prueba 1: Historial Académico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4FCC0-1602-4E53-A4A9-B84AD752D31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165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9000">
              <a:schemeClr val="bg1"/>
            </a:gs>
            <a:gs pos="74000">
              <a:schemeClr val="accent1">
                <a:lumMod val="20000"/>
                <a:lumOff val="80000"/>
                <a:alpha val="8000"/>
              </a:schemeClr>
            </a:gs>
            <a:gs pos="90000">
              <a:schemeClr val="accent1">
                <a:lumMod val="40000"/>
                <a:lumOff val="60000"/>
                <a:alpha val="38000"/>
              </a:schemeClr>
            </a:gs>
            <a:gs pos="100000">
              <a:schemeClr val="accent1">
                <a:lumMod val="46000"/>
                <a:lumOff val="54000"/>
                <a:alpha val="82000"/>
              </a:schemeClr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0AB74C-7D9C-4232-A3D2-4469BF94EF04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>
                <a:solidFill>
                  <a:prstClr val="black">
                    <a:tint val="75000"/>
                  </a:prstClr>
                </a:solidFill>
              </a:rPr>
              <a:t>Prueba 1: Historial Académico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04FCC0-1602-4E53-A4A9-B84AD752D31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008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0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0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11/relationships/inkAction" Target="../ink/inkAction5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2.png"/><Relationship Id="rId5" Type="http://schemas.openxmlformats.org/officeDocument/2006/relationships/image" Target="../media/image33.png"/><Relationship Id="rId10" Type="http://schemas.openxmlformats.org/officeDocument/2006/relationships/image" Target="../media/image1.png"/><Relationship Id="rId4" Type="http://schemas.openxmlformats.org/officeDocument/2006/relationships/image" Target="../media/image31.png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2.xml"/><Relationship Id="rId7" Type="http://schemas.microsoft.com/office/2011/relationships/inkAction" Target="../ink/inkAction6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11/relationships/inkAction" Target="../ink/inkAction7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0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90.png"/><Relationship Id="rId5" Type="http://schemas.openxmlformats.org/officeDocument/2006/relationships/image" Target="../media/image340.png"/><Relationship Id="rId10" Type="http://schemas.openxmlformats.org/officeDocument/2006/relationships/image" Target="../media/image1.png"/><Relationship Id="rId4" Type="http://schemas.openxmlformats.org/officeDocument/2006/relationships/image" Target="../media/image230.png"/><Relationship Id="rId9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2.xml"/><Relationship Id="rId7" Type="http://schemas.microsoft.com/office/2011/relationships/inkAction" Target="../ink/inkAction8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810.png"/><Relationship Id="rId5" Type="http://schemas.openxmlformats.org/officeDocument/2006/relationships/image" Target="../media/image42.png"/><Relationship Id="rId4" Type="http://schemas.openxmlformats.org/officeDocument/2006/relationships/image" Target="../media/image43.png"/><Relationship Id="rId9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microsoft.com/office/2011/relationships/inkAction" Target="../ink/inkAction9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0.png"/><Relationship Id="rId15" Type="http://schemas.openxmlformats.org/officeDocument/2006/relationships/image" Target="../media/image1.png"/><Relationship Id="rId10" Type="http://schemas.openxmlformats.org/officeDocument/2006/relationships/image" Target="../media/image50.png"/><Relationship Id="rId4" Type="http://schemas.openxmlformats.org/officeDocument/2006/relationships/image" Target="../media/image440.png"/><Relationship Id="rId9" Type="http://schemas.openxmlformats.org/officeDocument/2006/relationships/image" Target="../media/image49.png"/><Relationship Id="rId1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5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54.png"/><Relationship Id="rId11" Type="http://schemas.openxmlformats.org/officeDocument/2006/relationships/image" Target="../media/image1.png"/><Relationship Id="rId5" Type="http://schemas.openxmlformats.org/officeDocument/2006/relationships/image" Target="../media/image530.png"/><Relationship Id="rId10" Type="http://schemas.openxmlformats.org/officeDocument/2006/relationships/image" Target="../media/image57.png"/><Relationship Id="rId4" Type="http://schemas.openxmlformats.org/officeDocument/2006/relationships/image" Target="../media/image520.png"/><Relationship Id="rId9" Type="http://schemas.microsoft.com/office/2011/relationships/inkAction" Target="../ink/inkAction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58.png"/><Relationship Id="rId5" Type="http://schemas.microsoft.com/office/2011/relationships/inkAction" Target="../ink/inkAction11.xml"/><Relationship Id="rId4" Type="http://schemas.openxmlformats.org/officeDocument/2006/relationships/image" Target="../media/image57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wmf"/><Relationship Id="rId13" Type="http://schemas.openxmlformats.org/officeDocument/2006/relationships/image" Target="../media/image63.png"/><Relationship Id="rId3" Type="http://schemas.openxmlformats.org/officeDocument/2006/relationships/audio" Target="../media/media20.m4a"/><Relationship Id="rId7" Type="http://schemas.openxmlformats.org/officeDocument/2006/relationships/oleObject" Target="../embeddings/oleObject1.bin"/><Relationship Id="rId12" Type="http://schemas.openxmlformats.org/officeDocument/2006/relationships/image" Target="../media/image49.wmf"/><Relationship Id="rId17" Type="http://schemas.openxmlformats.org/officeDocument/2006/relationships/image" Target="../media/image1.png"/><Relationship Id="rId2" Type="http://schemas.microsoft.com/office/2007/relationships/media" Target="../media/media20.m4a"/><Relationship Id="rId16" Type="http://schemas.openxmlformats.org/officeDocument/2006/relationships/image" Target="../media/image62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580.png"/><Relationship Id="rId11" Type="http://schemas.openxmlformats.org/officeDocument/2006/relationships/oleObject" Target="../embeddings/oleObject3.bin"/><Relationship Id="rId5" Type="http://schemas.openxmlformats.org/officeDocument/2006/relationships/image" Target="../media/image61.png"/><Relationship Id="rId15" Type="http://schemas.microsoft.com/office/2011/relationships/inkAction" Target="../ink/inkAction12.xml"/><Relationship Id="rId10" Type="http://schemas.openxmlformats.org/officeDocument/2006/relationships/image" Target="../media/image48.wmf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2.bin"/><Relationship Id="rId1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microsoft.com/office/2011/relationships/inkAction" Target="../ink/inkAction13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20.png"/><Relationship Id="rId12" Type="http://schemas.openxmlformats.org/officeDocument/2006/relationships/image" Target="../media/image66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580.png"/><Relationship Id="rId15" Type="http://schemas.openxmlformats.org/officeDocument/2006/relationships/image" Target="../media/image1.png"/><Relationship Id="rId10" Type="http://schemas.openxmlformats.org/officeDocument/2006/relationships/image" Target="../media/image64.png"/><Relationship Id="rId4" Type="http://schemas.openxmlformats.org/officeDocument/2006/relationships/image" Target="../media/image61.png"/><Relationship Id="rId9" Type="http://schemas.openxmlformats.org/officeDocument/2006/relationships/image" Target="../media/image68.png"/><Relationship Id="rId14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5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580.png"/><Relationship Id="rId11" Type="http://schemas.openxmlformats.org/officeDocument/2006/relationships/image" Target="../media/image1.png"/><Relationship Id="rId5" Type="http://schemas.openxmlformats.org/officeDocument/2006/relationships/image" Target="../media/image61.png"/><Relationship Id="rId10" Type="http://schemas.openxmlformats.org/officeDocument/2006/relationships/image" Target="../media/image68.png"/><Relationship Id="rId4" Type="http://schemas.openxmlformats.org/officeDocument/2006/relationships/image" Target="../media/image45.png"/><Relationship Id="rId9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9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580.png"/><Relationship Id="rId11" Type="http://schemas.openxmlformats.org/officeDocument/2006/relationships/image" Target="../media/image1.png"/><Relationship Id="rId5" Type="http://schemas.openxmlformats.org/officeDocument/2006/relationships/image" Target="../media/image61.png"/><Relationship Id="rId10" Type="http://schemas.openxmlformats.org/officeDocument/2006/relationships/image" Target="../media/image73.png"/><Relationship Id="rId4" Type="http://schemas.openxmlformats.org/officeDocument/2006/relationships/image" Target="../media/image45.png"/><Relationship Id="rId9" Type="http://schemas.microsoft.com/office/2011/relationships/inkAction" Target="../ink/inkAction1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audio" Target="../media/media24.m4a"/><Relationship Id="rId7" Type="http://schemas.openxmlformats.org/officeDocument/2006/relationships/image" Target="../media/image74.png"/><Relationship Id="rId2" Type="http://schemas.microsoft.com/office/2007/relationships/media" Target="../media/media24.m4a"/><Relationship Id="rId1" Type="http://schemas.openxmlformats.org/officeDocument/2006/relationships/tags" Target="../tags/tag1.xml"/><Relationship Id="rId6" Type="http://schemas.openxmlformats.org/officeDocument/2006/relationships/image" Target="../media/image730.png"/><Relationship Id="rId11" Type="http://schemas.openxmlformats.org/officeDocument/2006/relationships/image" Target="../media/image1.png"/><Relationship Id="rId5" Type="http://schemas.openxmlformats.org/officeDocument/2006/relationships/image" Target="../media/image711.png"/><Relationship Id="rId10" Type="http://schemas.openxmlformats.org/officeDocument/2006/relationships/image" Target="../media/image7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1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Relationship Id="rId9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1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80.png"/><Relationship Id="rId11" Type="http://schemas.openxmlformats.org/officeDocument/2006/relationships/image" Target="../media/image1.png"/><Relationship Id="rId5" Type="http://schemas.openxmlformats.org/officeDocument/2006/relationships/image" Target="../media/image79.png"/><Relationship Id="rId10" Type="http://schemas.openxmlformats.org/officeDocument/2006/relationships/image" Target="../media/image78.png"/><Relationship Id="rId4" Type="http://schemas.openxmlformats.org/officeDocument/2006/relationships/image" Target="../media/image83.png"/><Relationship Id="rId9" Type="http://schemas.openxmlformats.org/officeDocument/2006/relationships/image" Target="../media/image8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1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10" Type="http://schemas.openxmlformats.org/officeDocument/2006/relationships/image" Target="../media/image1.png"/><Relationship Id="rId4" Type="http://schemas.openxmlformats.org/officeDocument/2006/relationships/image" Target="../media/image83.png"/><Relationship Id="rId9" Type="http://schemas.openxmlformats.org/officeDocument/2006/relationships/image" Target="../media/image8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1.png"/><Relationship Id="rId4" Type="http://schemas.openxmlformats.org/officeDocument/2006/relationships/image" Target="../media/image46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9.png"/><Relationship Id="rId12" Type="http://schemas.openxmlformats.org/officeDocument/2006/relationships/image" Target="../media/image94.pn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88.png"/><Relationship Id="rId11" Type="http://schemas.openxmlformats.org/officeDocument/2006/relationships/image" Target="../media/image93.png"/><Relationship Id="rId5" Type="http://schemas.openxmlformats.org/officeDocument/2006/relationships/image" Target="../media/image87.png"/><Relationship Id="rId10" Type="http://schemas.openxmlformats.org/officeDocument/2006/relationships/image" Target="../media/image92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jpeg"/><Relationship Id="rId11" Type="http://schemas.openxmlformats.org/officeDocument/2006/relationships/image" Target="../media/image1.png"/><Relationship Id="rId5" Type="http://schemas.openxmlformats.org/officeDocument/2006/relationships/image" Target="../media/image3.jpeg"/><Relationship Id="rId10" Type="http://schemas.openxmlformats.org/officeDocument/2006/relationships/image" Target="../media/image7.png"/><Relationship Id="rId4" Type="http://schemas.openxmlformats.org/officeDocument/2006/relationships/image" Target="../media/image2.jpeg"/><Relationship Id="rId9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03.png"/><Relationship Id="rId18" Type="http://schemas.openxmlformats.org/officeDocument/2006/relationships/image" Target="../media/image108.png"/><Relationship Id="rId26" Type="http://schemas.openxmlformats.org/officeDocument/2006/relationships/image" Target="../media/image118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110.png"/><Relationship Id="rId7" Type="http://schemas.openxmlformats.org/officeDocument/2006/relationships/image" Target="../media/image97.png"/><Relationship Id="rId12" Type="http://schemas.openxmlformats.org/officeDocument/2006/relationships/image" Target="../media/image102.png"/><Relationship Id="rId17" Type="http://schemas.openxmlformats.org/officeDocument/2006/relationships/image" Target="../media/image107.png"/><Relationship Id="rId25" Type="http://schemas.openxmlformats.org/officeDocument/2006/relationships/image" Target="../media/image117.png"/><Relationship Id="rId2" Type="http://schemas.openxmlformats.org/officeDocument/2006/relationships/audio" Target="../media/media30.m4a"/><Relationship Id="rId16" Type="http://schemas.openxmlformats.org/officeDocument/2006/relationships/image" Target="../media/image106.png"/><Relationship Id="rId20" Type="http://schemas.openxmlformats.org/officeDocument/2006/relationships/image" Target="../media/image111.png"/><Relationship Id="rId29" Type="http://schemas.openxmlformats.org/officeDocument/2006/relationships/image" Target="../media/image115.png"/><Relationship Id="rId1" Type="http://schemas.microsoft.com/office/2007/relationships/media" Target="../media/media30.m4a"/><Relationship Id="rId6" Type="http://schemas.openxmlformats.org/officeDocument/2006/relationships/image" Target="../media/image960.png"/><Relationship Id="rId11" Type="http://schemas.openxmlformats.org/officeDocument/2006/relationships/image" Target="../media/image101.png"/><Relationship Id="rId24" Type="http://schemas.openxmlformats.org/officeDocument/2006/relationships/image" Target="../media/image114.png"/><Relationship Id="rId32" Type="http://schemas.openxmlformats.org/officeDocument/2006/relationships/image" Target="../media/image1.png"/><Relationship Id="rId5" Type="http://schemas.openxmlformats.org/officeDocument/2006/relationships/image" Target="../media/image96.png"/><Relationship Id="rId15" Type="http://schemas.openxmlformats.org/officeDocument/2006/relationships/image" Target="../media/image105.png"/><Relationship Id="rId23" Type="http://schemas.openxmlformats.org/officeDocument/2006/relationships/image" Target="../media/image113.png"/><Relationship Id="rId28" Type="http://schemas.openxmlformats.org/officeDocument/2006/relationships/image" Target="../media/image120.png"/><Relationship Id="rId10" Type="http://schemas.openxmlformats.org/officeDocument/2006/relationships/image" Target="../media/image100.png"/><Relationship Id="rId19" Type="http://schemas.openxmlformats.org/officeDocument/2006/relationships/image" Target="../media/image109.png"/><Relationship Id="rId31" Type="http://schemas.openxmlformats.org/officeDocument/2006/relationships/image" Target="../media/image60.png"/><Relationship Id="rId4" Type="http://schemas.openxmlformats.org/officeDocument/2006/relationships/image" Target="../media/image95.png"/><Relationship Id="rId9" Type="http://schemas.openxmlformats.org/officeDocument/2006/relationships/image" Target="../media/image99.png"/><Relationship Id="rId14" Type="http://schemas.openxmlformats.org/officeDocument/2006/relationships/image" Target="../media/image104.png"/><Relationship Id="rId22" Type="http://schemas.openxmlformats.org/officeDocument/2006/relationships/image" Target="../media/image112.png"/><Relationship Id="rId27" Type="http://schemas.openxmlformats.org/officeDocument/2006/relationships/image" Target="../media/image119.png"/><Relationship Id="rId30" Type="http://schemas.microsoft.com/office/2011/relationships/inkAction" Target="../ink/inkAction15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13" Type="http://schemas.openxmlformats.org/officeDocument/2006/relationships/image" Target="../media/image127.png"/><Relationship Id="rId18" Type="http://schemas.openxmlformats.org/officeDocument/2006/relationships/image" Target="../media/image132.png"/><Relationship Id="rId3" Type="http://schemas.openxmlformats.org/officeDocument/2006/relationships/slideLayout" Target="../slideLayouts/slideLayout2.xml"/><Relationship Id="rId21" Type="http://schemas.microsoft.com/office/2011/relationships/inkAction" Target="../ink/inkAction16.xml"/><Relationship Id="rId7" Type="http://schemas.openxmlformats.org/officeDocument/2006/relationships/image" Target="../media/image121.png"/><Relationship Id="rId12" Type="http://schemas.openxmlformats.org/officeDocument/2006/relationships/image" Target="../media/image126.png"/><Relationship Id="rId17" Type="http://schemas.openxmlformats.org/officeDocument/2006/relationships/image" Target="../media/image131.png"/><Relationship Id="rId2" Type="http://schemas.openxmlformats.org/officeDocument/2006/relationships/audio" Target="../media/media31.m4a"/><Relationship Id="rId16" Type="http://schemas.openxmlformats.org/officeDocument/2006/relationships/image" Target="../media/image71.png"/><Relationship Id="rId20" Type="http://schemas.openxmlformats.org/officeDocument/2006/relationships/image" Target="../media/image134.png"/><Relationship Id="rId1" Type="http://schemas.microsoft.com/office/2007/relationships/media" Target="../media/media31.m4a"/><Relationship Id="rId6" Type="http://schemas.openxmlformats.org/officeDocument/2006/relationships/image" Target="../media/image1200.png"/><Relationship Id="rId11" Type="http://schemas.openxmlformats.org/officeDocument/2006/relationships/image" Target="../media/image125.png"/><Relationship Id="rId5" Type="http://schemas.openxmlformats.org/officeDocument/2006/relationships/image" Target="../media/image1190.png"/><Relationship Id="rId15" Type="http://schemas.openxmlformats.org/officeDocument/2006/relationships/image" Target="../media/image129.png"/><Relationship Id="rId23" Type="http://schemas.openxmlformats.org/officeDocument/2006/relationships/image" Target="../media/image1.png"/><Relationship Id="rId10" Type="http://schemas.openxmlformats.org/officeDocument/2006/relationships/image" Target="../media/image124.png"/><Relationship Id="rId19" Type="http://schemas.openxmlformats.org/officeDocument/2006/relationships/image" Target="../media/image133.png"/><Relationship Id="rId4" Type="http://schemas.openxmlformats.org/officeDocument/2006/relationships/image" Target="../media/image1180.png"/><Relationship Id="rId9" Type="http://schemas.openxmlformats.org/officeDocument/2006/relationships/image" Target="../media/image123.png"/><Relationship Id="rId14" Type="http://schemas.openxmlformats.org/officeDocument/2006/relationships/image" Target="../media/image128.png"/><Relationship Id="rId22" Type="http://schemas.openxmlformats.org/officeDocument/2006/relationships/image" Target="../media/image11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13" Type="http://schemas.openxmlformats.org/officeDocument/2006/relationships/image" Target="../media/image1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1.png"/><Relationship Id="rId12" Type="http://schemas.openxmlformats.org/officeDocument/2006/relationships/image" Target="../media/image126.png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1200.png"/><Relationship Id="rId11" Type="http://schemas.openxmlformats.org/officeDocument/2006/relationships/image" Target="../media/image125.png"/><Relationship Id="rId5" Type="http://schemas.openxmlformats.org/officeDocument/2006/relationships/image" Target="../media/image1190.png"/><Relationship Id="rId15" Type="http://schemas.openxmlformats.org/officeDocument/2006/relationships/image" Target="../media/image1.png"/><Relationship Id="rId10" Type="http://schemas.openxmlformats.org/officeDocument/2006/relationships/image" Target="../media/image124.png"/><Relationship Id="rId4" Type="http://schemas.openxmlformats.org/officeDocument/2006/relationships/image" Target="../media/image1180.png"/><Relationship Id="rId9" Type="http://schemas.openxmlformats.org/officeDocument/2006/relationships/image" Target="../media/image123.png"/><Relationship Id="rId14" Type="http://schemas.openxmlformats.org/officeDocument/2006/relationships/image" Target="../media/image128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13" Type="http://schemas.openxmlformats.org/officeDocument/2006/relationships/image" Target="../media/image1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1.png"/><Relationship Id="rId12" Type="http://schemas.openxmlformats.org/officeDocument/2006/relationships/image" Target="../media/image1310.png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1200.png"/><Relationship Id="rId11" Type="http://schemas.openxmlformats.org/officeDocument/2006/relationships/image" Target="../media/image1300.png"/><Relationship Id="rId5" Type="http://schemas.openxmlformats.org/officeDocument/2006/relationships/image" Target="../media/image1190.png"/><Relationship Id="rId15" Type="http://schemas.openxmlformats.org/officeDocument/2006/relationships/image" Target="../media/image1.png"/><Relationship Id="rId10" Type="http://schemas.openxmlformats.org/officeDocument/2006/relationships/image" Target="../media/image1290.png"/><Relationship Id="rId4" Type="http://schemas.openxmlformats.org/officeDocument/2006/relationships/image" Target="../media/image1180.png"/><Relationship Id="rId9" Type="http://schemas.openxmlformats.org/officeDocument/2006/relationships/image" Target="../media/image124.png"/><Relationship Id="rId14" Type="http://schemas.openxmlformats.org/officeDocument/2006/relationships/image" Target="../media/image12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13" Type="http://schemas.openxmlformats.org/officeDocument/2006/relationships/image" Target="../media/image1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1.png"/><Relationship Id="rId12" Type="http://schemas.openxmlformats.org/officeDocument/2006/relationships/image" Target="../media/image1320.png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1200.png"/><Relationship Id="rId11" Type="http://schemas.openxmlformats.org/officeDocument/2006/relationships/image" Target="../media/image1300.png"/><Relationship Id="rId5" Type="http://schemas.openxmlformats.org/officeDocument/2006/relationships/image" Target="../media/image1190.png"/><Relationship Id="rId15" Type="http://schemas.openxmlformats.org/officeDocument/2006/relationships/image" Target="../media/image1.png"/><Relationship Id="rId10" Type="http://schemas.openxmlformats.org/officeDocument/2006/relationships/image" Target="../media/image1290.png"/><Relationship Id="rId4" Type="http://schemas.openxmlformats.org/officeDocument/2006/relationships/image" Target="../media/image1180.png"/><Relationship Id="rId9" Type="http://schemas.openxmlformats.org/officeDocument/2006/relationships/image" Target="../media/image124.png"/><Relationship Id="rId14" Type="http://schemas.openxmlformats.org/officeDocument/2006/relationships/image" Target="../media/image12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13" Type="http://schemas.openxmlformats.org/officeDocument/2006/relationships/image" Target="../media/image126.png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1.png"/><Relationship Id="rId12" Type="http://schemas.openxmlformats.org/officeDocument/2006/relationships/image" Target="../media/image123.png"/><Relationship Id="rId17" Type="http://schemas.openxmlformats.org/officeDocument/2006/relationships/image" Target="../media/image130.png"/><Relationship Id="rId2" Type="http://schemas.openxmlformats.org/officeDocument/2006/relationships/audio" Target="../media/media35.m4a"/><Relationship Id="rId16" Type="http://schemas.microsoft.com/office/2011/relationships/inkAction" Target="../ink/inkAction17.xml"/><Relationship Id="rId1" Type="http://schemas.microsoft.com/office/2007/relationships/media" Target="../media/media35.m4a"/><Relationship Id="rId6" Type="http://schemas.openxmlformats.org/officeDocument/2006/relationships/image" Target="../media/image1200.png"/><Relationship Id="rId11" Type="http://schemas.openxmlformats.org/officeDocument/2006/relationships/image" Target="../media/image1300.png"/><Relationship Id="rId5" Type="http://schemas.openxmlformats.org/officeDocument/2006/relationships/image" Target="../media/image1190.png"/><Relationship Id="rId15" Type="http://schemas.openxmlformats.org/officeDocument/2006/relationships/image" Target="../media/image1340.png"/><Relationship Id="rId10" Type="http://schemas.openxmlformats.org/officeDocument/2006/relationships/image" Target="../media/image1290.png"/><Relationship Id="rId4" Type="http://schemas.openxmlformats.org/officeDocument/2006/relationships/image" Target="../media/image1180.png"/><Relationship Id="rId9" Type="http://schemas.openxmlformats.org/officeDocument/2006/relationships/image" Target="../media/image124.png"/><Relationship Id="rId14" Type="http://schemas.openxmlformats.org/officeDocument/2006/relationships/image" Target="../media/image13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13" Type="http://schemas.openxmlformats.org/officeDocument/2006/relationships/image" Target="../media/image126.png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1.png"/><Relationship Id="rId12" Type="http://schemas.openxmlformats.org/officeDocument/2006/relationships/image" Target="../media/image123.png"/><Relationship Id="rId17" Type="http://schemas.openxmlformats.org/officeDocument/2006/relationships/image" Target="../media/image137.png"/><Relationship Id="rId2" Type="http://schemas.openxmlformats.org/officeDocument/2006/relationships/audio" Target="../media/media36.m4a"/><Relationship Id="rId16" Type="http://schemas.microsoft.com/office/2011/relationships/inkAction" Target="../ink/inkAction18.xml"/><Relationship Id="rId1" Type="http://schemas.microsoft.com/office/2007/relationships/media" Target="../media/media36.m4a"/><Relationship Id="rId6" Type="http://schemas.openxmlformats.org/officeDocument/2006/relationships/image" Target="../media/image1200.png"/><Relationship Id="rId11" Type="http://schemas.openxmlformats.org/officeDocument/2006/relationships/image" Target="../media/image1300.png"/><Relationship Id="rId5" Type="http://schemas.openxmlformats.org/officeDocument/2006/relationships/image" Target="../media/image1190.png"/><Relationship Id="rId15" Type="http://schemas.openxmlformats.org/officeDocument/2006/relationships/image" Target="../media/image136.png"/><Relationship Id="rId10" Type="http://schemas.openxmlformats.org/officeDocument/2006/relationships/image" Target="../media/image1290.png"/><Relationship Id="rId4" Type="http://schemas.openxmlformats.org/officeDocument/2006/relationships/image" Target="../media/image1180.png"/><Relationship Id="rId9" Type="http://schemas.openxmlformats.org/officeDocument/2006/relationships/image" Target="../media/image124.png"/><Relationship Id="rId14" Type="http://schemas.openxmlformats.org/officeDocument/2006/relationships/image" Target="../media/image1350.png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11/relationships/inkAction" Target="../ink/inkAction19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0.png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60.gif"/><Relationship Id="rId5" Type="http://schemas.openxmlformats.org/officeDocument/2006/relationships/image" Target="../media/image138.png"/><Relationship Id="rId10" Type="http://schemas.openxmlformats.org/officeDocument/2006/relationships/image" Target="../media/image1.png"/><Relationship Id="rId4" Type="http://schemas.openxmlformats.org/officeDocument/2006/relationships/image" Target="../media/image1370.png"/><Relationship Id="rId9" Type="http://schemas.openxmlformats.org/officeDocument/2006/relationships/image" Target="../media/image13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1.png"/><Relationship Id="rId5" Type="http://schemas.openxmlformats.org/officeDocument/2006/relationships/image" Target="../media/image45.png"/><Relationship Id="rId4" Type="http://schemas.openxmlformats.org/officeDocument/2006/relationships/image" Target="../media/image14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5.png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10" Type="http://schemas.openxmlformats.org/officeDocument/2006/relationships/image" Target="../media/image1.png"/><Relationship Id="rId4" Type="http://schemas.openxmlformats.org/officeDocument/2006/relationships/image" Target="../media/image142.png"/><Relationship Id="rId9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9.png"/><Relationship Id="rId5" Type="http://schemas.openxmlformats.org/officeDocument/2006/relationships/image" Target="../media/image5.jpeg"/><Relationship Id="rId4" Type="http://schemas.openxmlformats.org/officeDocument/2006/relationships/image" Target="../media/image710.png"/><Relationship Id="rId9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5" Type="http://schemas.openxmlformats.org/officeDocument/2006/relationships/image" Target="../media/image1.png"/><Relationship Id="rId4" Type="http://schemas.openxmlformats.org/officeDocument/2006/relationships/image" Target="../media/image139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1.png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2.png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4" Type="http://schemas.openxmlformats.org/officeDocument/2006/relationships/image" Target="../media/image147.png"/><Relationship Id="rId9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5" Type="http://schemas.openxmlformats.org/officeDocument/2006/relationships/image" Target="../media/image1.png"/><Relationship Id="rId4" Type="http://schemas.openxmlformats.org/officeDocument/2006/relationships/image" Target="../media/image4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4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4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4" Type="http://schemas.openxmlformats.org/officeDocument/2006/relationships/image" Target="../media/image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6" Type="http://schemas.openxmlformats.org/officeDocument/2006/relationships/image" Target="../media/image1.png"/><Relationship Id="rId5" Type="http://schemas.openxmlformats.org/officeDocument/2006/relationships/image" Target="../media/image157.png"/><Relationship Id="rId4" Type="http://schemas.openxmlformats.org/officeDocument/2006/relationships/image" Target="../media/image15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6" Type="http://schemas.openxmlformats.org/officeDocument/2006/relationships/image" Target="../media/image160.png"/><Relationship Id="rId5" Type="http://schemas.openxmlformats.org/officeDocument/2006/relationships/image" Target="../media/image159.jpeg"/><Relationship Id="rId4" Type="http://schemas.openxmlformats.org/officeDocument/2006/relationships/image" Target="../media/image158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13" Type="http://schemas.openxmlformats.org/officeDocument/2006/relationships/image" Target="../media/image167.png"/><Relationship Id="rId3" Type="http://schemas.microsoft.com/office/2007/relationships/media" Target="../media/media50.m4a"/><Relationship Id="rId7" Type="http://schemas.openxmlformats.org/officeDocument/2006/relationships/image" Target="../media/image162.png"/><Relationship Id="rId12" Type="http://schemas.microsoft.com/office/2011/relationships/inkAction" Target="../ink/inkAction20.xml"/><Relationship Id="rId2" Type="http://schemas.openxmlformats.org/officeDocument/2006/relationships/video" Target="../media/media49.mp4"/><Relationship Id="rId1" Type="http://schemas.microsoft.com/office/2007/relationships/media" Target="../media/media49.mp4"/><Relationship Id="rId6" Type="http://schemas.openxmlformats.org/officeDocument/2006/relationships/image" Target="../media/image161.png"/><Relationship Id="rId11" Type="http://schemas.openxmlformats.org/officeDocument/2006/relationships/image" Target="../media/image166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65.jpeg"/><Relationship Id="rId4" Type="http://schemas.openxmlformats.org/officeDocument/2006/relationships/audio" Target="../media/media50.m4a"/><Relationship Id="rId9" Type="http://schemas.openxmlformats.org/officeDocument/2006/relationships/image" Target="../media/image164.png"/><Relationship Id="rId1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12" Type="http://schemas.microsoft.com/office/2011/relationships/inkAction" Target="../ink/inkAction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Relationship Id="rId14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6" Type="http://schemas.openxmlformats.org/officeDocument/2006/relationships/image" Target="../media/image169.png"/><Relationship Id="rId5" Type="http://schemas.microsoft.com/office/2011/relationships/inkAction" Target="../ink/inkAction21.xml"/><Relationship Id="rId4" Type="http://schemas.openxmlformats.org/officeDocument/2006/relationships/image" Target="../media/image168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4.png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6" Type="http://schemas.microsoft.com/office/2011/relationships/inkAction" Target="../ink/inkAction22.xml"/><Relationship Id="rId5" Type="http://schemas.openxmlformats.org/officeDocument/2006/relationships/image" Target="../media/image173.png"/><Relationship Id="rId4" Type="http://schemas.openxmlformats.org/officeDocument/2006/relationships/image" Target="../media/image17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0.png"/><Relationship Id="rId11" Type="http://schemas.openxmlformats.org/officeDocument/2006/relationships/image" Target="../media/image1.png"/><Relationship Id="rId5" Type="http://schemas.openxmlformats.org/officeDocument/2006/relationships/image" Target="../media/image190.png"/><Relationship Id="rId10" Type="http://schemas.openxmlformats.org/officeDocument/2006/relationships/image" Target="../media/image23.png"/><Relationship Id="rId4" Type="http://schemas.openxmlformats.org/officeDocument/2006/relationships/image" Target="../media/image180.png"/><Relationship Id="rId9" Type="http://schemas.microsoft.com/office/2011/relationships/inkAction" Target="../ink/inkAction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microsoft.com/office/2011/relationships/inkAction" Target="../ink/inkAction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71.png"/><Relationship Id="rId9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microsoft.com/office/2011/relationships/inkAction" Target="../ink/inkAction4.xml"/><Relationship Id="rId5" Type="http://schemas.openxmlformats.org/officeDocument/2006/relationships/image" Target="../media/image27.png"/><Relationship Id="rId4" Type="http://schemas.openxmlformats.org/officeDocument/2006/relationships/image" Target="../media/image26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4FCC0-1602-4E53-A4A9-B84AD752D31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TextBox 29">
            <a:extLst>
              <a:ext uri="{FF2B5EF4-FFF2-40B4-BE49-F238E27FC236}">
                <a16:creationId xmlns:a16="http://schemas.microsoft.com/office/drawing/2014/main" id="{20CE4C1D-8445-4127-B6A8-B5A29C73380D}"/>
              </a:ext>
            </a:extLst>
          </p:cNvPr>
          <p:cNvSpPr txBox="1"/>
          <p:nvPr/>
        </p:nvSpPr>
        <p:spPr>
          <a:xfrm>
            <a:off x="252000" y="684000"/>
            <a:ext cx="11698487" cy="9900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3500"/>
              </a:lnSpc>
            </a:pPr>
            <a:endParaRPr lang="es-ES" sz="1600" dirty="0">
              <a:solidFill>
                <a:srgbClr val="000000"/>
              </a:solidFill>
              <a:cs typeface="Calibri" panose="020F0502020204030204"/>
            </a:endParaRPr>
          </a:p>
          <a:p>
            <a:pPr>
              <a:lnSpc>
                <a:spcPts val="3500"/>
              </a:lnSpc>
            </a:pPr>
            <a:endParaRPr lang="es-ES" sz="1600" dirty="0">
              <a:solidFill>
                <a:srgbClr val="002060"/>
              </a:solidFill>
              <a:cs typeface="Calibri" panose="020F0502020204030204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646948" y="625985"/>
            <a:ext cx="528088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000" b="1" dirty="0" err="1">
                <a:solidFill>
                  <a:srgbClr val="002060"/>
                </a:solidFill>
              </a:rPr>
              <a:t>Numerical</a:t>
            </a:r>
            <a:r>
              <a:rPr lang="es-ES" sz="4000" b="1" dirty="0">
                <a:solidFill>
                  <a:srgbClr val="002060"/>
                </a:solidFill>
              </a:rPr>
              <a:t> </a:t>
            </a:r>
            <a:r>
              <a:rPr lang="es-ES" sz="4000" b="1" dirty="0" err="1">
                <a:solidFill>
                  <a:srgbClr val="002060"/>
                </a:solidFill>
              </a:rPr>
              <a:t>Methods</a:t>
            </a:r>
            <a:r>
              <a:rPr lang="es-ES" sz="4000" b="1" dirty="0">
                <a:solidFill>
                  <a:srgbClr val="002060"/>
                </a:solidFill>
              </a:rPr>
              <a:t> </a:t>
            </a:r>
            <a:r>
              <a:rPr lang="es-ES" sz="4000" b="1" dirty="0" err="1">
                <a:solidFill>
                  <a:srgbClr val="002060"/>
                </a:solidFill>
              </a:rPr>
              <a:t>for</a:t>
            </a:r>
            <a:r>
              <a:rPr lang="es-ES" sz="4000" b="1" dirty="0">
                <a:solidFill>
                  <a:srgbClr val="002060"/>
                </a:solidFill>
              </a:rPr>
              <a:t> </a:t>
            </a:r>
            <a:r>
              <a:rPr lang="es-ES" sz="4000" b="1" dirty="0" err="1">
                <a:solidFill>
                  <a:srgbClr val="002060"/>
                </a:solidFill>
              </a:rPr>
              <a:t>Eigenvalue</a:t>
            </a:r>
            <a:r>
              <a:rPr lang="es-ES" sz="4000" b="1" dirty="0">
                <a:solidFill>
                  <a:srgbClr val="002060"/>
                </a:solidFill>
              </a:rPr>
              <a:t> </a:t>
            </a:r>
            <a:r>
              <a:rPr lang="es-ES" sz="4000" b="1" dirty="0" err="1">
                <a:solidFill>
                  <a:srgbClr val="002060"/>
                </a:solidFill>
              </a:rPr>
              <a:t>Problems</a:t>
            </a:r>
            <a:endParaRPr lang="es-ES" sz="4000" dirty="0"/>
          </a:p>
        </p:txBody>
      </p:sp>
      <p:sp>
        <p:nvSpPr>
          <p:cNvPr id="7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8401616" y="2"/>
            <a:ext cx="3790384" cy="3651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accent5">
                    <a:lumMod val="50000"/>
                  </a:schemeClr>
                </a:solidFill>
              </a:rPr>
              <a:t>Eigenvalue Problems in Engineering with application to fluid dynamics</a:t>
            </a:r>
            <a:endParaRPr lang="es-ES" sz="1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" name="TextBox 29">
            <a:extLst>
              <a:ext uri="{FF2B5EF4-FFF2-40B4-BE49-F238E27FC236}">
                <a16:creationId xmlns:a16="http://schemas.microsoft.com/office/drawing/2014/main" id="{20CE4C1D-8445-4127-B6A8-B5A29C73380D}"/>
              </a:ext>
            </a:extLst>
          </p:cNvPr>
          <p:cNvSpPr txBox="1"/>
          <p:nvPr/>
        </p:nvSpPr>
        <p:spPr>
          <a:xfrm>
            <a:off x="1230923" y="2709572"/>
            <a:ext cx="484513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s-ES" sz="2400" b="1" dirty="0">
                <a:solidFill>
                  <a:srgbClr val="002060"/>
                </a:solidFill>
              </a:rPr>
              <a:t>Single Vector </a:t>
            </a:r>
            <a:r>
              <a:rPr lang="es-ES" sz="2400" b="1" dirty="0" err="1">
                <a:solidFill>
                  <a:srgbClr val="002060"/>
                </a:solidFill>
              </a:rPr>
              <a:t>Iteration</a:t>
            </a:r>
            <a:r>
              <a:rPr lang="es-ES" sz="2400" b="1" dirty="0">
                <a:solidFill>
                  <a:srgbClr val="002060"/>
                </a:solidFill>
              </a:rPr>
              <a:t> </a:t>
            </a:r>
            <a:r>
              <a:rPr lang="es-ES" sz="2400" b="1" dirty="0" err="1">
                <a:solidFill>
                  <a:srgbClr val="002060"/>
                </a:solidFill>
              </a:rPr>
              <a:t>Methods</a:t>
            </a:r>
            <a:endParaRPr lang="es-ES" sz="2400" b="1" dirty="0">
              <a:solidFill>
                <a:srgbClr val="002060"/>
              </a:solidFill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s-ES" sz="2400" b="1" dirty="0">
                <a:solidFill>
                  <a:srgbClr val="002060"/>
                </a:solidFill>
              </a:rPr>
              <a:t>Full </a:t>
            </a:r>
            <a:r>
              <a:rPr lang="es-ES" sz="2400" b="1" dirty="0" err="1">
                <a:solidFill>
                  <a:srgbClr val="002060"/>
                </a:solidFill>
              </a:rPr>
              <a:t>Spectrum</a:t>
            </a:r>
            <a:r>
              <a:rPr lang="es-ES" sz="2400" b="1" dirty="0">
                <a:solidFill>
                  <a:srgbClr val="002060"/>
                </a:solidFill>
              </a:rPr>
              <a:t> </a:t>
            </a:r>
            <a:r>
              <a:rPr lang="es-ES" sz="2400" b="1" dirty="0" err="1">
                <a:solidFill>
                  <a:srgbClr val="002060"/>
                </a:solidFill>
              </a:rPr>
              <a:t>Computation</a:t>
            </a:r>
            <a:endParaRPr lang="es-ES" sz="2400" b="1" dirty="0">
              <a:solidFill>
                <a:srgbClr val="002060"/>
              </a:solidFill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s-ES" sz="2400" b="1" dirty="0" err="1">
                <a:solidFill>
                  <a:srgbClr val="002060"/>
                </a:solidFill>
              </a:rPr>
              <a:t>Subspace</a:t>
            </a:r>
            <a:r>
              <a:rPr lang="es-ES" sz="2400" b="1" dirty="0">
                <a:solidFill>
                  <a:srgbClr val="002060"/>
                </a:solidFill>
              </a:rPr>
              <a:t> </a:t>
            </a:r>
            <a:r>
              <a:rPr lang="es-ES" sz="2400" b="1" dirty="0" err="1">
                <a:solidFill>
                  <a:srgbClr val="002060"/>
                </a:solidFill>
              </a:rPr>
              <a:t>Projection</a:t>
            </a:r>
            <a:r>
              <a:rPr lang="es-ES" sz="2400" b="1" dirty="0">
                <a:solidFill>
                  <a:srgbClr val="002060"/>
                </a:solidFill>
              </a:rPr>
              <a:t> </a:t>
            </a:r>
            <a:r>
              <a:rPr lang="es-ES" sz="2400" b="1" dirty="0" err="1">
                <a:solidFill>
                  <a:srgbClr val="002060"/>
                </a:solidFill>
              </a:rPr>
              <a:t>Methods</a:t>
            </a:r>
            <a:endParaRPr lang="es-ES" sz="2400" b="1" dirty="0">
              <a:solidFill>
                <a:srgbClr val="002060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77157A4-9495-41A4-BB0A-4304C55107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58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572"/>
    </mc:Choice>
    <mc:Fallback xmlns="">
      <p:transition spd="slow" advTm="925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136433" y="179045"/>
            <a:ext cx="37860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b="1" dirty="0" err="1">
                <a:solidFill>
                  <a:srgbClr val="002060"/>
                </a:solidFill>
              </a:rPr>
              <a:t>Iterative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Methods-Subspace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Projection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Methods</a:t>
            </a:r>
            <a:endParaRPr lang="es-E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ángulo 1"/>
              <p:cNvSpPr/>
              <p:nvPr/>
            </p:nvSpPr>
            <p:spPr>
              <a:xfrm>
                <a:off x="1236123" y="1834514"/>
                <a:ext cx="9187772" cy="176054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s-ES" dirty="0" err="1">
                    <a:solidFill>
                      <a:srgbClr val="002060"/>
                    </a:solidFill>
                  </a:rPr>
                  <a:t>Given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s-ES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ℳ</m:t>
                        </m:r>
                      </m:e>
                      <m:sup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𝑛𝑥𝑛</m:t>
                        </m:r>
                      </m:sup>
                    </m:sSup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ℂ</m:t>
                    </m:r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non singular </a:t>
                </a:r>
                <a:r>
                  <a:rPr lang="es-ES" dirty="0" err="1">
                    <a:solidFill>
                      <a:srgbClr val="002060"/>
                    </a:solidFill>
                  </a:rPr>
                  <a:t>matrix</a:t>
                </a:r>
                <a:r>
                  <a:rPr lang="es-ES" dirty="0">
                    <a:solidFill>
                      <a:srgbClr val="002060"/>
                    </a:solidFill>
                  </a:rPr>
                  <a:t>, with </a:t>
                </a:r>
                <a14:m>
                  <m:oMath xmlns:m="http://schemas.openxmlformats.org/officeDocument/2006/math">
                    <m:r>
                      <a:rPr lang="es-ES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s-ES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es-ES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  <m:r>
                      <a:rPr lang="es-ES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s-ES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𝝀</m:t>
                            </m:r>
                          </m:e>
                          <m:sub>
                            <m:r>
                              <a:rPr lang="es-ES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  <m:acc>
                          <m:accPr>
                            <m:chr m:val="⃗"/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s-ES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es-ES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then</a:t>
                </a:r>
                <a:r>
                  <a:rPr lang="es-ES" dirty="0">
                    <a:solidFill>
                      <a:srgbClr val="002060"/>
                    </a:solidFill>
                  </a:rPr>
                  <a:t>:</a:t>
                </a:r>
              </a:p>
              <a:p>
                <a:endParaRPr lang="es-ES" dirty="0">
                  <a:solidFill>
                    <a:srgbClr val="002060"/>
                  </a:solidFill>
                </a:endParaRPr>
              </a:p>
              <a:p>
                <a:endParaRPr lang="es-ES" dirty="0">
                  <a:solidFill>
                    <a:srgbClr val="002060"/>
                  </a:solidFill>
                </a:endParaRPr>
              </a:p>
              <a:p>
                <a:endParaRPr lang="es-ES" dirty="0">
                  <a:solidFill>
                    <a:srgbClr val="002060"/>
                  </a:solidFill>
                </a:endParaRPr>
              </a:p>
              <a:p>
                <a:r>
                  <a:rPr lang="es-ES" dirty="0" err="1">
                    <a:solidFill>
                      <a:srgbClr val="002060"/>
                    </a:solidFill>
                  </a:rPr>
                  <a:t>The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eigenvalues</a:t>
                </a:r>
                <a:r>
                  <a:rPr lang="es-ES" dirty="0">
                    <a:solidFill>
                      <a:srgbClr val="002060"/>
                    </a:solidFill>
                  </a:rPr>
                  <a:t>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m:rPr>
                            <m:nor/>
                          </m:rPr>
                          <a:rPr lang="es-ES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p>
                    </m:sSup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are </a:t>
                </a:r>
                <a:r>
                  <a:rPr lang="es-ES" dirty="0" err="1">
                    <a:solidFill>
                      <a:srgbClr val="002060"/>
                    </a:solidFill>
                  </a:rPr>
                  <a:t>the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reciprocal</a:t>
                </a:r>
                <a:r>
                  <a:rPr lang="es-ES" dirty="0">
                    <a:solidFill>
                      <a:srgbClr val="002060"/>
                    </a:solidFill>
                  </a:rPr>
                  <a:t> of </a:t>
                </a:r>
                <a:r>
                  <a:rPr lang="es-ES" dirty="0" err="1">
                    <a:solidFill>
                      <a:srgbClr val="002060"/>
                    </a:solidFill>
                  </a:rPr>
                  <a:t>those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for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s-ES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while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the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eigenvetors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remain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the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same</a:t>
                </a:r>
                <a:r>
                  <a:rPr lang="es-ES" dirty="0">
                    <a:solidFill>
                      <a:srgbClr val="002060"/>
                    </a:solidFill>
                  </a:rPr>
                  <a:t>.</a:t>
                </a:r>
              </a:p>
              <a:p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endParaRPr lang="es-ES" dirty="0"/>
              </a:p>
            </p:txBody>
          </p:sp>
        </mc:Choice>
        <mc:Fallback xmlns="">
          <p:sp>
            <p:nvSpPr>
              <p:cNvPr id="2" name="Rectángulo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6123" y="1834514"/>
                <a:ext cx="9187772" cy="1760547"/>
              </a:xfrm>
              <a:prstGeom prst="rect">
                <a:avLst/>
              </a:prstGeom>
              <a:blipFill>
                <a:blip r:embed="rId4"/>
                <a:stretch>
                  <a:fillRect l="-597" t="-4844" r="-265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ángulo 2"/>
              <p:cNvSpPr/>
              <p:nvPr/>
            </p:nvSpPr>
            <p:spPr>
              <a:xfrm>
                <a:off x="2737862" y="2320308"/>
                <a:ext cx="4923335" cy="5188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s-ES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s-ES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es-ES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  <m:r>
                      <a:rPr lang="es-ES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s-ES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𝝀</m:t>
                            </m:r>
                          </m:e>
                          <m:sub>
                            <m:r>
                              <a:rPr lang="es-ES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  <m:acc>
                          <m:accPr>
                            <m:chr m:val="⃗"/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s-ES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es-ES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m:rPr>
                            <m:nor/>
                          </m:rPr>
                          <a:rPr lang="es-ES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es-ES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s-ES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es-ES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  <m:r>
                      <a:rPr lang="es-ES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s-ES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p>
                              <m:sSupPr>
                                <m:ctrlPr>
                                  <a:rPr lang="es-ES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s-ES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p>
                                <m:r>
                                  <m:rPr>
                                    <m:nor/>
                                  </m:rPr>
                                  <a:rPr lang="es-ES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s-ES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p>
                            </m:sSup>
                            <m:r>
                              <a:rPr lang="es-ES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𝝀</m:t>
                            </m:r>
                          </m:e>
                          <m:sub>
                            <m:r>
                              <a:rPr lang="es-ES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  <m:acc>
                          <m:accPr>
                            <m:chr m:val="⃗"/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s-ES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es-ES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f>
                      <m:f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s-ES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𝝀</m:t>
                            </m:r>
                          </m:e>
                          <m:sub>
                            <m:r>
                              <a:rPr lang="es-ES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</m:den>
                    </m:f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s-ES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es-ES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</m:oMath>
                </a14:m>
                <a:r>
                  <a:rPr lang="es-ES" b="1" dirty="0">
                    <a:solidFill>
                      <a:srgbClr val="002060"/>
                    </a:solidFill>
                  </a:rPr>
                  <a:t>=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p>
                          <m:sSupPr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m:rPr>
                                <m:nor/>
                              </m:rPr>
                              <a:rPr lang="es-ES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  <m:acc>
                          <m:accPr>
                            <m:chr m:val="⃗"/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s-ES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es-ES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3" name="Rectángulo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7862" y="2320308"/>
                <a:ext cx="4923335" cy="518860"/>
              </a:xfrm>
              <a:prstGeom prst="rect">
                <a:avLst/>
              </a:prstGeom>
              <a:blipFill>
                <a:blip r:embed="rId5"/>
                <a:stretch>
                  <a:fillRect t="-4706" r="-3837" b="-1176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ángulo 3"/>
              <p:cNvSpPr/>
              <p:nvPr/>
            </p:nvSpPr>
            <p:spPr>
              <a:xfrm>
                <a:off x="1236123" y="3826339"/>
                <a:ext cx="10132421" cy="5411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ts val="3500"/>
                  </a:lnSpc>
                </a:pPr>
                <a:r>
                  <a:rPr lang="es-ES" dirty="0" err="1">
                    <a:solidFill>
                      <a:srgbClr val="002060"/>
                    </a:solidFill>
                  </a:rPr>
                  <a:t>Moreover</a:t>
                </a:r>
                <a:r>
                  <a:rPr lang="es-ES" dirty="0">
                    <a:solidFill>
                      <a:srgbClr val="002060"/>
                    </a:solidFill>
                  </a:rPr>
                  <a:t>, </a:t>
                </a:r>
                <a:r>
                  <a:rPr lang="es-ES" dirty="0" err="1">
                    <a:solidFill>
                      <a:srgbClr val="002060"/>
                    </a:solidFill>
                  </a:rPr>
                  <a:t>if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s-ES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s-ES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𝝀</m:t>
                            </m:r>
                          </m:e>
                          <m:sub>
                            <m:r>
                              <a:rPr lang="es-ES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e>
                    </m:d>
                    <m:r>
                      <a:rPr lang="es-ES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d>
                      <m:dPr>
                        <m:begChr m:val="|"/>
                        <m:endChr m:val="|"/>
                        <m:ctrlPr>
                          <a:rPr lang="es-ES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s-ES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𝝀</m:t>
                            </m:r>
                          </m:e>
                          <m:sub>
                            <m:r>
                              <a:rPr lang="es-ES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e>
                    </m:d>
                    <m:r>
                      <a:rPr lang="es-ES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≥⋯≥</m:t>
                    </m:r>
                    <m:d>
                      <m:dPr>
                        <m:begChr m:val="|"/>
                        <m:endChr m:val="|"/>
                        <m:ctrlPr>
                          <a:rPr lang="es-ES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s-ES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𝝀</m:t>
                            </m:r>
                          </m:e>
                          <m:sub>
                            <m:r>
                              <a:rPr lang="es-ES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𝒏</m:t>
                            </m:r>
                            <m:r>
                              <a:rPr lang="es-ES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s-ES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e>
                    </m:d>
                    <m:r>
                      <a:rPr lang="es-ES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d>
                      <m:dPr>
                        <m:begChr m:val="|"/>
                        <m:endChr m:val="|"/>
                        <m:ctrlPr>
                          <a:rPr lang="es-ES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s-ES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𝝀</m:t>
                            </m:r>
                          </m:e>
                          <m:sub>
                            <m:r>
                              <a:rPr lang="es-ES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𝒏</m:t>
                            </m:r>
                          </m:sub>
                        </m:sSub>
                      </m:e>
                    </m:d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then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s-ES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s-ES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s-ES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s-ES" b="1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s-ES" b="1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𝝀</m:t>
                                </m:r>
                              </m:e>
                              <m:sub>
                                <m:r>
                                  <a:rPr lang="es-ES" b="1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𝒏</m:t>
                                </m:r>
                              </m:sub>
                            </m:sSub>
                          </m:den>
                        </m:f>
                      </m:e>
                    </m:d>
                    <m:r>
                      <a:rPr lang="es-ES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d>
                      <m:dPr>
                        <m:begChr m:val="|"/>
                        <m:endChr m:val="|"/>
                        <m:ctrlPr>
                          <a:rPr lang="es-ES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s-ES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s-ES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s-ES" b="1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s-ES" b="1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𝝀</m:t>
                                </m:r>
                              </m:e>
                              <m:sub>
                                <m:r>
                                  <a:rPr lang="es-ES" b="1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𝒏</m:t>
                                </m:r>
                                <m:r>
                                  <a:rPr lang="es-ES" b="1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s-ES" b="1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𝟏</m:t>
                                </m:r>
                              </m:sub>
                            </m:sSub>
                          </m:den>
                        </m:f>
                      </m:e>
                    </m:d>
                    <m:r>
                      <a:rPr lang="es-ES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≥⋯≥</m:t>
                    </m:r>
                    <m:d>
                      <m:dPr>
                        <m:begChr m:val="|"/>
                        <m:endChr m:val="|"/>
                        <m:ctrlPr>
                          <a:rPr lang="es-ES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s-ES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s-ES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s-ES" b="1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s-ES" b="1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𝝀</m:t>
                                </m:r>
                              </m:e>
                              <m:sub>
                                <m:r>
                                  <a:rPr lang="es-ES" b="1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𝟐</m:t>
                                </m:r>
                              </m:sub>
                            </m:sSub>
                          </m:den>
                        </m:f>
                      </m:e>
                    </m:d>
                    <m:r>
                      <a:rPr lang="es-ES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d>
                      <m:dPr>
                        <m:begChr m:val="|"/>
                        <m:endChr m:val="|"/>
                        <m:ctrlPr>
                          <a:rPr lang="es-ES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s-ES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s-ES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s-ES" b="1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s-ES" b="1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𝝀</m:t>
                                </m:r>
                              </m:e>
                              <m:sub>
                                <m:r>
                                  <a:rPr lang="es-ES" b="1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𝟏</m:t>
                                </m:r>
                              </m:sub>
                            </m:sSub>
                          </m:den>
                        </m:f>
                      </m:e>
                    </m:d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4" name="Rectángu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6123" y="3826339"/>
                <a:ext cx="10132421" cy="541174"/>
              </a:xfrm>
              <a:prstGeom prst="rect">
                <a:avLst/>
              </a:prstGeom>
              <a:blipFill>
                <a:blip r:embed="rId6"/>
                <a:stretch>
                  <a:fillRect l="-542" b="-1136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ángulo 7"/>
              <p:cNvSpPr/>
              <p:nvPr/>
            </p:nvSpPr>
            <p:spPr>
              <a:xfrm>
                <a:off x="1236123" y="4539832"/>
                <a:ext cx="10132421" cy="9387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ts val="3500"/>
                  </a:lnSpc>
                </a:pPr>
                <a:r>
                  <a:rPr lang="es-ES" dirty="0">
                    <a:solidFill>
                      <a:srgbClr val="002060"/>
                    </a:solidFill>
                  </a:rPr>
                  <a:t>So </a:t>
                </a:r>
                <a:r>
                  <a:rPr lang="es-ES" dirty="0" err="1">
                    <a:solidFill>
                      <a:srgbClr val="002060"/>
                    </a:solidFill>
                  </a:rPr>
                  <a:t>the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power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method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applied</a:t>
                </a:r>
                <a:r>
                  <a:rPr lang="es-ES" dirty="0">
                    <a:solidFill>
                      <a:srgbClr val="002060"/>
                    </a:solidFill>
                  </a:rPr>
                  <a:t>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m:rPr>
                            <m:nor/>
                          </m:rPr>
                          <a:rPr lang="es-ES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p>
                    </m:sSup>
                  </m:oMath>
                </a14:m>
                <a:r>
                  <a:rPr lang="es-ES" dirty="0" err="1">
                    <a:solidFill>
                      <a:srgbClr val="002060"/>
                    </a:solidFill>
                  </a:rPr>
                  <a:t>will</a:t>
                </a:r>
                <a:r>
                  <a:rPr lang="es-ES" dirty="0">
                    <a:solidFill>
                      <a:srgbClr val="002060"/>
                    </a:solidFill>
                  </a:rPr>
                  <a:t> converge to </a:t>
                </a:r>
                <a:r>
                  <a:rPr lang="es-ES" dirty="0" err="1">
                    <a:solidFill>
                      <a:srgbClr val="002060"/>
                    </a:solidFill>
                  </a:rPr>
                  <a:t>the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eigenvector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associated</a:t>
                </a:r>
                <a:r>
                  <a:rPr lang="es-ES" dirty="0">
                    <a:solidFill>
                      <a:srgbClr val="002060"/>
                    </a:solidFill>
                  </a:rPr>
                  <a:t> to </a:t>
                </a:r>
                <a:r>
                  <a:rPr lang="es-ES" dirty="0" err="1">
                    <a:solidFill>
                      <a:srgbClr val="002060"/>
                    </a:solidFill>
                  </a:rPr>
                  <a:t>the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smallest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eigenvalue</a:t>
                </a:r>
                <a:r>
                  <a:rPr lang="es-ES" dirty="0">
                    <a:solidFill>
                      <a:srgbClr val="002060"/>
                    </a:solidFill>
                  </a:rPr>
                  <a:t> in </a:t>
                </a:r>
                <a:r>
                  <a:rPr lang="es-ES" dirty="0" err="1">
                    <a:solidFill>
                      <a:srgbClr val="002060"/>
                    </a:solidFill>
                  </a:rPr>
                  <a:t>magnitude</a:t>
                </a:r>
                <a:r>
                  <a:rPr lang="es-ES" dirty="0">
                    <a:solidFill>
                      <a:srgbClr val="002060"/>
                    </a:solidFill>
                  </a:rPr>
                  <a:t>. </a:t>
                </a:r>
                <a:endParaRPr lang="es-ES" dirty="0"/>
              </a:p>
            </p:txBody>
          </p:sp>
        </mc:Choice>
        <mc:Fallback xmlns="">
          <p:sp>
            <p:nvSpPr>
              <p:cNvPr id="8" name="Rectángulo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6123" y="4539832"/>
                <a:ext cx="10132421" cy="938719"/>
              </a:xfrm>
              <a:prstGeom prst="rect">
                <a:avLst/>
              </a:prstGeom>
              <a:blipFill>
                <a:blip r:embed="rId7"/>
                <a:stretch>
                  <a:fillRect l="-542" b="-9740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29"/>
          <p:cNvSpPr txBox="1"/>
          <p:nvPr/>
        </p:nvSpPr>
        <p:spPr>
          <a:xfrm>
            <a:off x="291475" y="824818"/>
            <a:ext cx="1169848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s-ES" b="1" dirty="0">
                <a:solidFill>
                  <a:srgbClr val="002060"/>
                </a:solidFill>
              </a:rPr>
              <a:t>1.2. Single Vector </a:t>
            </a:r>
            <a:r>
              <a:rPr lang="es-ES" b="1" dirty="0" err="1">
                <a:solidFill>
                  <a:srgbClr val="002060"/>
                </a:solidFill>
              </a:rPr>
              <a:t>Iteration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Methods</a:t>
            </a:r>
            <a:r>
              <a:rPr lang="es-ES" b="1" dirty="0">
                <a:solidFill>
                  <a:srgbClr val="002060"/>
                </a:solidFill>
              </a:rPr>
              <a:t>. </a:t>
            </a:r>
            <a:r>
              <a:rPr lang="es-ES" b="1" dirty="0" err="1">
                <a:solidFill>
                  <a:srgbClr val="002060"/>
                </a:solidFill>
              </a:rPr>
              <a:t>Shift</a:t>
            </a:r>
            <a:r>
              <a:rPr lang="es-ES" b="1" dirty="0">
                <a:solidFill>
                  <a:srgbClr val="002060"/>
                </a:solidFill>
              </a:rPr>
              <a:t>-and-</a:t>
            </a:r>
            <a:r>
              <a:rPr lang="es-ES" b="1" dirty="0" err="1">
                <a:solidFill>
                  <a:srgbClr val="002060"/>
                </a:solidFill>
              </a:rPr>
              <a:t>Invert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Power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Method</a:t>
            </a:r>
            <a:endParaRPr lang="es-ES" b="1" dirty="0">
              <a:solidFill>
                <a:srgbClr val="002060"/>
              </a:solidFill>
            </a:endParaRPr>
          </a:p>
        </p:txBody>
      </p:sp>
      <p:sp>
        <p:nvSpPr>
          <p:cNvPr id="9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8401616" y="2"/>
            <a:ext cx="3790384" cy="3651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accent5">
                    <a:lumMod val="50000"/>
                  </a:schemeClr>
                </a:solidFill>
              </a:rPr>
              <a:t>Eigenvalue Problems in Engineering with application to fluid dynamics</a:t>
            </a:r>
            <a:endParaRPr lang="es-ES" sz="10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8644D11-A211-4E8F-84E3-2AC8C78AE5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003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700"/>
    </mc:Choice>
    <mc:Fallback xmlns="">
      <p:transition spd="slow" advTm="49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136433" y="179045"/>
            <a:ext cx="37860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b="1" dirty="0" err="1">
                <a:solidFill>
                  <a:srgbClr val="002060"/>
                </a:solidFill>
              </a:rPr>
              <a:t>Iterative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Methods-Subspace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Projection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Methods</a:t>
            </a:r>
            <a:endParaRPr lang="es-ES" sz="1400" dirty="0"/>
          </a:p>
        </p:txBody>
      </p:sp>
      <p:sp>
        <p:nvSpPr>
          <p:cNvPr id="10" name="Elipse 9"/>
          <p:cNvSpPr/>
          <p:nvPr/>
        </p:nvSpPr>
        <p:spPr>
          <a:xfrm>
            <a:off x="2742894" y="3123826"/>
            <a:ext cx="540000" cy="540000"/>
          </a:xfrm>
          <a:prstGeom prst="ellipse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1" name="Conector recto 10"/>
          <p:cNvCxnSpPr/>
          <p:nvPr/>
        </p:nvCxnSpPr>
        <p:spPr>
          <a:xfrm>
            <a:off x="2241736" y="2363143"/>
            <a:ext cx="0" cy="3299833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/>
          <p:cNvCxnSpPr/>
          <p:nvPr/>
        </p:nvCxnSpPr>
        <p:spPr>
          <a:xfrm flipV="1">
            <a:off x="636910" y="4019390"/>
            <a:ext cx="3240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lipse 12"/>
          <p:cNvSpPr/>
          <p:nvPr/>
        </p:nvSpPr>
        <p:spPr>
          <a:xfrm>
            <a:off x="1978609" y="2665375"/>
            <a:ext cx="72000" cy="72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Elipse 13"/>
          <p:cNvSpPr/>
          <p:nvPr/>
        </p:nvSpPr>
        <p:spPr>
          <a:xfrm>
            <a:off x="1934062" y="4308951"/>
            <a:ext cx="72000" cy="72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Elipse 14"/>
          <p:cNvSpPr/>
          <p:nvPr/>
        </p:nvSpPr>
        <p:spPr>
          <a:xfrm>
            <a:off x="3605011" y="3689852"/>
            <a:ext cx="72000" cy="72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Elipse 15"/>
          <p:cNvSpPr/>
          <p:nvPr/>
        </p:nvSpPr>
        <p:spPr>
          <a:xfrm>
            <a:off x="919075" y="3151151"/>
            <a:ext cx="72000" cy="72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Elipse 16"/>
          <p:cNvSpPr/>
          <p:nvPr/>
        </p:nvSpPr>
        <p:spPr>
          <a:xfrm>
            <a:off x="2714820" y="3429722"/>
            <a:ext cx="72000" cy="72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Elipse 17"/>
          <p:cNvSpPr/>
          <p:nvPr/>
        </p:nvSpPr>
        <p:spPr>
          <a:xfrm>
            <a:off x="2023158" y="3779068"/>
            <a:ext cx="72000" cy="72000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Elipse 18"/>
          <p:cNvSpPr/>
          <p:nvPr/>
        </p:nvSpPr>
        <p:spPr>
          <a:xfrm>
            <a:off x="3019621" y="4536379"/>
            <a:ext cx="72000" cy="72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Elipse 19"/>
          <p:cNvSpPr/>
          <p:nvPr/>
        </p:nvSpPr>
        <p:spPr>
          <a:xfrm>
            <a:off x="1301017" y="4140139"/>
            <a:ext cx="72000" cy="72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21" name="Conector recto 20"/>
          <p:cNvCxnSpPr/>
          <p:nvPr/>
        </p:nvCxnSpPr>
        <p:spPr>
          <a:xfrm>
            <a:off x="3011154" y="3136863"/>
            <a:ext cx="0" cy="538701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21"/>
          <p:cNvCxnSpPr/>
          <p:nvPr/>
        </p:nvCxnSpPr>
        <p:spPr>
          <a:xfrm>
            <a:off x="2741851" y="3400781"/>
            <a:ext cx="540000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ángulo 4"/>
              <p:cNvSpPr/>
              <p:nvPr/>
            </p:nvSpPr>
            <p:spPr>
              <a:xfrm>
                <a:off x="3922469" y="2136893"/>
                <a:ext cx="7753594" cy="12951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s-ES" dirty="0" err="1">
                    <a:solidFill>
                      <a:srgbClr val="002060"/>
                    </a:solidFill>
                  </a:rPr>
                  <a:t>Inverse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Power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Iteration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methods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finds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the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smallest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eigenvalue</a:t>
                </a:r>
                <a:r>
                  <a:rPr lang="es-ES" dirty="0">
                    <a:solidFill>
                      <a:srgbClr val="002060"/>
                    </a:solidFill>
                  </a:rPr>
                  <a:t>. </a:t>
                </a:r>
                <a:r>
                  <a:rPr lang="es-ES" dirty="0" err="1">
                    <a:solidFill>
                      <a:srgbClr val="002060"/>
                    </a:solidFill>
                  </a:rPr>
                  <a:t>This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technique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may</a:t>
                </a:r>
                <a:r>
                  <a:rPr lang="es-ES" dirty="0">
                    <a:solidFill>
                      <a:srgbClr val="002060"/>
                    </a:solidFill>
                  </a:rPr>
                  <a:t> be </a:t>
                </a:r>
                <a:r>
                  <a:rPr lang="es-ES" dirty="0" err="1">
                    <a:solidFill>
                      <a:srgbClr val="002060"/>
                    </a:solidFill>
                  </a:rPr>
                  <a:t>employed</a:t>
                </a:r>
                <a:r>
                  <a:rPr lang="es-ES" dirty="0">
                    <a:solidFill>
                      <a:srgbClr val="002060"/>
                    </a:solidFill>
                  </a:rPr>
                  <a:t> to </a:t>
                </a:r>
                <a:r>
                  <a:rPr lang="es-ES" dirty="0" err="1">
                    <a:solidFill>
                      <a:srgbClr val="002060"/>
                    </a:solidFill>
                  </a:rPr>
                  <a:t>find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the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eigenvector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associated</a:t>
                </a:r>
                <a:r>
                  <a:rPr lang="es-ES" dirty="0">
                    <a:solidFill>
                      <a:srgbClr val="002060"/>
                    </a:solidFill>
                  </a:rPr>
                  <a:t> to </a:t>
                </a:r>
                <a:r>
                  <a:rPr lang="es-ES" dirty="0" err="1">
                    <a:solidFill>
                      <a:srgbClr val="002060"/>
                    </a:solidFill>
                  </a:rPr>
                  <a:t>the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eigenvalue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closest</a:t>
                </a:r>
                <a:r>
                  <a:rPr lang="es-ES" dirty="0">
                    <a:solidFill>
                      <a:srgbClr val="002060"/>
                    </a:solidFill>
                  </a:rPr>
                  <a:t> to a </a:t>
                </a:r>
                <a:r>
                  <a:rPr lang="es-ES" dirty="0" err="1">
                    <a:solidFill>
                      <a:srgbClr val="002060"/>
                    </a:solidFill>
                  </a:rPr>
                  <a:t>specifc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value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μ</m:t>
                    </m:r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 </a:t>
                </a:r>
                <a:endParaRPr lang="es-ES" dirty="0"/>
              </a:p>
            </p:txBody>
          </p:sp>
        </mc:Choice>
        <mc:Fallback xmlns="">
          <p:sp>
            <p:nvSpPr>
              <p:cNvPr id="5" name="Rectángu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2469" y="2136893"/>
                <a:ext cx="7753594" cy="1295163"/>
              </a:xfrm>
              <a:prstGeom prst="rect">
                <a:avLst/>
              </a:prstGeom>
              <a:blipFill>
                <a:blip r:embed="rId4"/>
                <a:stretch>
                  <a:fillRect l="-472" r="-314" b="-7075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ángulo 24"/>
              <p:cNvSpPr/>
              <p:nvPr/>
            </p:nvSpPr>
            <p:spPr>
              <a:xfrm>
                <a:off x="4745629" y="3793851"/>
                <a:ext cx="520520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l-GR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μ</m:t>
                          </m:r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</m:d>
                      <m:sSub>
                        <m:sSubPr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ES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m:rPr>
                              <m:sty m:val="p"/>
                            </m:rPr>
                            <a:rPr lang="es-ES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</m:sSub>
                      <m:r>
                        <a:rPr lang="es-ES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sSub>
                            <m:sSubPr>
                              <m:ctrlP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s-E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s-ES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s-ES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</m:sub>
                          </m:sSub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l-GR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μ</m:t>
                          </m:r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  <m:sSub>
                            <m:sSubPr>
                              <m:ctrlPr>
                                <a:rPr lang="es-ES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s-E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s-ES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s-ES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s-ES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i</m:t>
                                  </m:r>
                                </m:sub>
                              </m:sSub>
                              <m:r>
                                <a:rPr lang="es-ES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s-ES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𝝀</m:t>
                              </m:r>
                            </m:e>
                            <m:sub>
                              <m:r>
                                <a:rPr lang="es-ES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𝒊</m:t>
                              </m:r>
                            </m:sub>
                          </m:sSub>
                          <m:acc>
                            <m:accPr>
                              <m:chr m:val="⃗"/>
                              <m:ctrlP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ES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m:rPr>
                              <m:sty m:val="p"/>
                            </m:rPr>
                            <a:rPr lang="es-ES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</m:sSub>
                      <m:r>
                        <a:rPr lang="es-E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l-GR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μ</m:t>
                      </m:r>
                      <m:sSub>
                        <m:sSubPr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ES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m:rPr>
                              <m:sty m:val="p"/>
                            </m:rPr>
                            <a:rPr lang="es-ES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</m:sSub>
                      <m:r>
                        <a:rPr lang="es-E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s-ES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𝝀</m:t>
                              </m:r>
                            </m:e>
                            <m:sub>
                              <m:r>
                                <a:rPr lang="es-ES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𝒊</m:t>
                              </m:r>
                            </m:sub>
                          </m:sSub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l-GR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μ</m:t>
                          </m:r>
                        </m:e>
                      </m:d>
                      <m:sSub>
                        <m:sSubPr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ES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m:rPr>
                              <m:sty m:val="p"/>
                            </m:rPr>
                            <a:rPr lang="es-ES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</m:sSub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25" name="Rectángulo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5629" y="3793851"/>
                <a:ext cx="5205206" cy="369332"/>
              </a:xfrm>
              <a:prstGeom prst="rect">
                <a:avLst/>
              </a:prstGeom>
              <a:blipFill>
                <a:blip r:embed="rId5"/>
                <a:stretch>
                  <a:fillRect t="-22951" r="-3044" b="-6557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ángulo 25"/>
              <p:cNvSpPr/>
              <p:nvPr/>
            </p:nvSpPr>
            <p:spPr>
              <a:xfrm>
                <a:off x="3969320" y="4533055"/>
                <a:ext cx="7706743" cy="8890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s-ES" dirty="0">
                    <a:solidFill>
                      <a:srgbClr val="002060"/>
                    </a:solidFill>
                  </a:rPr>
                  <a:t>Power </a:t>
                </a:r>
                <a:r>
                  <a:rPr lang="es-ES" dirty="0" err="1">
                    <a:solidFill>
                      <a:srgbClr val="002060"/>
                    </a:solidFill>
                  </a:rPr>
                  <a:t>method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applied</a:t>
                </a:r>
                <a:r>
                  <a:rPr lang="es-ES" dirty="0">
                    <a:solidFill>
                      <a:srgbClr val="002060"/>
                    </a:solidFill>
                  </a:rPr>
                  <a:t>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l-GR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μ</m:t>
                        </m:r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m:rPr>
                            <m:nor/>
                          </m:rPr>
                          <a:rPr lang="es-ES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p>
                    </m:sSup>
                  </m:oMath>
                </a14:m>
                <a:r>
                  <a:rPr lang="es-ES" dirty="0"/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returns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the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eigenvector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with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eigenvalue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closest</a:t>
                </a:r>
                <a:r>
                  <a:rPr lang="es-ES" dirty="0">
                    <a:solidFill>
                      <a:srgbClr val="002060"/>
                    </a:solidFill>
                  </a:rPr>
                  <a:t> to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μ</m:t>
                    </m:r>
                  </m:oMath>
                </a14:m>
                <a:endParaRPr lang="es-ES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6" name="Rectángulo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9320" y="4533055"/>
                <a:ext cx="7706743" cy="889026"/>
              </a:xfrm>
              <a:prstGeom prst="rect">
                <a:avLst/>
              </a:prstGeom>
              <a:blipFill>
                <a:blip r:embed="rId6"/>
                <a:stretch>
                  <a:fillRect l="-475" b="-11034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ángulo 26"/>
              <p:cNvSpPr/>
              <p:nvPr/>
            </p:nvSpPr>
            <p:spPr>
              <a:xfrm>
                <a:off x="2941478" y="3096905"/>
                <a:ext cx="36420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μ</m:t>
                      </m:r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27" name="Rectángulo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1478" y="3096905"/>
                <a:ext cx="364202" cy="369332"/>
              </a:xfrm>
              <a:prstGeom prst="rect">
                <a:avLst/>
              </a:prstGeom>
              <a:blipFill>
                <a:blip r:embed="rId7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9">
            <a:extLst>
              <a:ext uri="{FF2B5EF4-FFF2-40B4-BE49-F238E27FC236}">
                <a16:creationId xmlns:a16="http://schemas.microsoft.com/office/drawing/2014/main" id="{B67250C9-97E4-40B3-8D40-84EC6034296D}"/>
              </a:ext>
            </a:extLst>
          </p:cNvPr>
          <p:cNvSpPr txBox="1"/>
          <p:nvPr/>
        </p:nvSpPr>
        <p:spPr>
          <a:xfrm>
            <a:off x="291475" y="824818"/>
            <a:ext cx="1169848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s-ES" b="1" dirty="0">
                <a:solidFill>
                  <a:srgbClr val="002060"/>
                </a:solidFill>
              </a:rPr>
              <a:t>1.2. Single Vector </a:t>
            </a:r>
            <a:r>
              <a:rPr lang="es-ES" b="1" dirty="0" err="1">
                <a:solidFill>
                  <a:srgbClr val="002060"/>
                </a:solidFill>
              </a:rPr>
              <a:t>Iteration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Methods</a:t>
            </a:r>
            <a:r>
              <a:rPr lang="es-ES" b="1" dirty="0">
                <a:solidFill>
                  <a:srgbClr val="002060"/>
                </a:solidFill>
              </a:rPr>
              <a:t>. </a:t>
            </a:r>
            <a:r>
              <a:rPr lang="es-ES" b="1" dirty="0" err="1">
                <a:solidFill>
                  <a:srgbClr val="002060"/>
                </a:solidFill>
              </a:rPr>
              <a:t>Shift</a:t>
            </a:r>
            <a:r>
              <a:rPr lang="es-ES" b="1" dirty="0">
                <a:solidFill>
                  <a:srgbClr val="002060"/>
                </a:solidFill>
              </a:rPr>
              <a:t>-and-</a:t>
            </a:r>
            <a:r>
              <a:rPr lang="es-ES" b="1" dirty="0" err="1">
                <a:solidFill>
                  <a:srgbClr val="002060"/>
                </a:solidFill>
              </a:rPr>
              <a:t>Invert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Power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Method</a:t>
            </a:r>
            <a:endParaRPr lang="es-ES" b="1" dirty="0">
              <a:solidFill>
                <a:srgbClr val="002060"/>
              </a:solidFill>
            </a:endParaRPr>
          </a:p>
        </p:txBody>
      </p:sp>
      <p:sp>
        <p:nvSpPr>
          <p:cNvPr id="2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8401616" y="2"/>
            <a:ext cx="3790384" cy="3651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accent5">
                    <a:lumMod val="50000"/>
                  </a:schemeClr>
                </a:solidFill>
              </a:rPr>
              <a:t>Eigenvalue Problems in Engineering with application to fluid dynamics</a:t>
            </a:r>
            <a:endParaRPr lang="es-ES" sz="1000" dirty="0">
              <a:solidFill>
                <a:schemeClr val="accent5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8">
            <p14:nvContentPartPr>
              <p14:cNvPr id="36" name="Entrada de lápiz 35">
                <a:extLst>
                  <a:ext uri="{FF2B5EF4-FFF2-40B4-BE49-F238E27FC236}">
                    <a16:creationId xmlns:a16="http://schemas.microsoft.com/office/drawing/2014/main" id="{3DC7E509-1DF4-47D0-80BC-2FBD199E16E8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936320" y="4121640"/>
              <a:ext cx="4563000" cy="195840"/>
            </p14:xfrm>
          </p:contentPart>
        </mc:Choice>
        <mc:Fallback xmlns="">
          <p:pic>
            <p:nvPicPr>
              <p:cNvPr id="36" name="Entrada de lápiz 35">
                <a:extLst>
                  <a:ext uri="{FF2B5EF4-FFF2-40B4-BE49-F238E27FC236}">
                    <a16:creationId xmlns:a16="http://schemas.microsoft.com/office/drawing/2014/main" id="{3DC7E509-1DF4-47D0-80BC-2FBD199E16E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926960" y="4112280"/>
                <a:ext cx="4581720" cy="214560"/>
              </a:xfrm>
              <a:prstGeom prst="rect">
                <a:avLst/>
              </a:prstGeom>
            </p:spPr>
          </p:pic>
        </mc:Fallback>
      </mc:AlternateContent>
      <p:pic>
        <p:nvPicPr>
          <p:cNvPr id="37" name="Audio 36">
            <a:hlinkClick r:id="" action="ppaction://media"/>
            <a:extLst>
              <a:ext uri="{FF2B5EF4-FFF2-40B4-BE49-F238E27FC236}">
                <a16:creationId xmlns:a16="http://schemas.microsoft.com/office/drawing/2014/main" id="{1DE5BAF0-8212-43DE-A525-25392E1B4D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814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67"/>
    </mc:Choice>
    <mc:Fallback xmlns="">
      <p:transition spd="slow" advTm="155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136433" y="179045"/>
            <a:ext cx="37860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b="1" dirty="0" err="1">
                <a:solidFill>
                  <a:srgbClr val="002060"/>
                </a:solidFill>
              </a:rPr>
              <a:t>Iterative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Methods-Subspace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Projection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Methods</a:t>
            </a:r>
            <a:endParaRPr lang="es-ES" sz="1400" dirty="0"/>
          </a:p>
        </p:txBody>
      </p:sp>
      <p:sp>
        <p:nvSpPr>
          <p:cNvPr id="15" name="Rectángulo 14"/>
          <p:cNvSpPr/>
          <p:nvPr/>
        </p:nvSpPr>
        <p:spPr>
          <a:xfrm rot="16200000">
            <a:off x="-30943" y="3754706"/>
            <a:ext cx="20375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s-ES" dirty="0" err="1">
                <a:solidFill>
                  <a:srgbClr val="002060"/>
                </a:solidFill>
              </a:rPr>
              <a:t>Algorithm</a:t>
            </a:r>
            <a:r>
              <a:rPr lang="es-ES" dirty="0">
                <a:solidFill>
                  <a:srgbClr val="002060"/>
                </a:solidFill>
              </a:rPr>
              <a:t>:</a:t>
            </a:r>
          </a:p>
        </p:txBody>
      </p:sp>
      <p:sp>
        <p:nvSpPr>
          <p:cNvPr id="16" name="Rectángulo redondeado 15"/>
          <p:cNvSpPr/>
          <p:nvPr/>
        </p:nvSpPr>
        <p:spPr>
          <a:xfrm>
            <a:off x="1539668" y="1854463"/>
            <a:ext cx="8825493" cy="4169819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ángulo 9"/>
              <p:cNvSpPr/>
              <p:nvPr/>
            </p:nvSpPr>
            <p:spPr>
              <a:xfrm>
                <a:off x="1539669" y="2097842"/>
                <a:ext cx="10444078" cy="36830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742950" lvl="1" indent="-285750">
                  <a:lnSpc>
                    <a:spcPts val="3500"/>
                  </a:lnSpc>
                  <a:buFont typeface="Arial" panose="020B0604020202020204" pitchFamily="34" charset="0"/>
                  <a:buChar char="•"/>
                </a:pPr>
                <a:r>
                  <a:rPr lang="es-ES" dirty="0">
                    <a:solidFill>
                      <a:srgbClr val="002060"/>
                    </a:solidFill>
                  </a:rPr>
                  <a:t>Chose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acc>
                      </m:e>
                      <m:sup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so </a:t>
                </a:r>
                <a:r>
                  <a:rPr lang="es-ES" dirty="0" err="1">
                    <a:solidFill>
                      <a:srgbClr val="002060"/>
                    </a:solidFill>
                  </a:rPr>
                  <a:t>that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⃗"/>
                                <m:ctrlPr>
                                  <a:rPr lang="es-ES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s-ES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</m:acc>
                          </m:e>
                          <m:sup>
                            <m: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e>
                    </m:d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=1</a:t>
                </a:r>
              </a:p>
              <a:p>
                <a:pPr marL="742950" lvl="1" indent="-285750">
                  <a:lnSpc>
                    <a:spcPts val="3500"/>
                  </a:lnSpc>
                  <a:buFont typeface="Arial" panose="020B0604020202020204" pitchFamily="34" charset="0"/>
                  <a:buChar char="•"/>
                </a:pPr>
                <a:r>
                  <a:rPr lang="es-ES" dirty="0" err="1">
                    <a:solidFill>
                      <a:srgbClr val="002060"/>
                    </a:solidFill>
                  </a:rPr>
                  <a:t>Iterative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proccess</a:t>
                </a:r>
                <a:r>
                  <a:rPr lang="es-ES" dirty="0">
                    <a:solidFill>
                      <a:srgbClr val="002060"/>
                    </a:solidFill>
                  </a:rPr>
                  <a:t> (</a:t>
                </a:r>
                <a:r>
                  <a:rPr lang="es-ES" dirty="0" err="1">
                    <a:solidFill>
                      <a:srgbClr val="002060"/>
                    </a:solidFill>
                  </a:rPr>
                  <a:t>loop</a:t>
                </a:r>
                <a:r>
                  <a:rPr lang="es-ES" dirty="0">
                    <a:solidFill>
                      <a:srgbClr val="002060"/>
                    </a:solidFill>
                  </a:rPr>
                  <a:t>)</a:t>
                </a:r>
              </a:p>
              <a:p>
                <a:pPr lvl="2">
                  <a:lnSpc>
                    <a:spcPts val="3500"/>
                  </a:lnSpc>
                </a:pPr>
                <a:r>
                  <a:rPr lang="es-ES" b="1" i="1" dirty="0" err="1">
                    <a:solidFill>
                      <a:srgbClr val="0070C0"/>
                    </a:solidFill>
                  </a:rPr>
                  <a:t>for</a:t>
                </a:r>
                <a:r>
                  <a:rPr lang="es-ES" b="1" i="1" dirty="0">
                    <a:solidFill>
                      <a:srgbClr val="0070C0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=1,2,… </m:t>
                    </m:r>
                  </m:oMath>
                </a14:m>
                <a:r>
                  <a:rPr lang="es-ES" b="1" i="1" dirty="0">
                    <a:solidFill>
                      <a:srgbClr val="0070C0"/>
                    </a:solidFill>
                  </a:rPr>
                  <a:t>do</a:t>
                </a:r>
              </a:p>
              <a:p>
                <a:pPr lvl="2">
                  <a:lnSpc>
                    <a:spcPts val="3500"/>
                  </a:lnSpc>
                </a:pPr>
                <a:r>
                  <a:rPr lang="es-ES" dirty="0">
                    <a:solidFill>
                      <a:srgbClr val="002060"/>
                    </a:solidFill>
                  </a:rPr>
                  <a:t>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acc>
                      </m:e>
                      <m:sup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l-GR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μ</m:t>
                        </m:r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m:rPr>
                            <m:nor/>
                          </m:rPr>
                          <a:rPr lang="es-ES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p>
                    </m:sSup>
                    <m:sSup>
                      <m:sSup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acc>
                      </m:e>
                      <m:sup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</a:p>
              <a:p>
                <a:pPr lvl="2">
                  <a:lnSpc>
                    <a:spcPts val="3500"/>
                  </a:lnSpc>
                </a:pPr>
                <a:r>
                  <a:rPr lang="es-ES" dirty="0">
                    <a:solidFill>
                      <a:srgbClr val="002060"/>
                    </a:solidFill>
                  </a:rPr>
                  <a:t>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acc>
                      </m:e>
                      <m:sup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s-ES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⃗"/>
                                <m:ctrlPr>
                                  <a:rPr lang="es-ES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s-ES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</m:acc>
                          </m:e>
                          <m:sup>
                            <m: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</m:sSup>
                      </m:num>
                      <m:den>
                        <m:d>
                          <m:dPr>
                            <m:begChr m:val="‖"/>
                            <m:endChr m:val="‖"/>
                            <m:ctrlPr>
                              <a:rPr lang="es-ES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s-ES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s-ES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s-ES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s-ES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p>
                            </m:sSup>
                          </m:e>
                        </m:d>
                      </m:den>
                    </m:f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    (</a:t>
                </a:r>
                <a:r>
                  <a:rPr lang="es-ES" dirty="0" err="1">
                    <a:solidFill>
                      <a:srgbClr val="002060"/>
                    </a:solidFill>
                  </a:rPr>
                  <a:t>Normalization</a:t>
                </a:r>
                <a:r>
                  <a:rPr lang="es-ES" dirty="0">
                    <a:solidFill>
                      <a:srgbClr val="002060"/>
                    </a:solidFill>
                  </a:rPr>
                  <a:t>)</a:t>
                </a:r>
              </a:p>
              <a:p>
                <a:pPr lvl="2">
                  <a:lnSpc>
                    <a:spcPts val="3500"/>
                  </a:lnSpc>
                </a:pPr>
                <a:r>
                  <a:rPr lang="es-ES" dirty="0">
                    <a:solidFill>
                      <a:srgbClr val="002060"/>
                    </a:solidFill>
                  </a:rPr>
                  <a:t>        </a:t>
                </a:r>
                <a:r>
                  <a:rPr lang="es-ES" b="1" i="1" dirty="0" err="1">
                    <a:solidFill>
                      <a:srgbClr val="0070C0"/>
                    </a:solidFill>
                  </a:rPr>
                  <a:t>if</a:t>
                </a:r>
                <a:r>
                  <a:rPr lang="es-ES" b="1" i="1" dirty="0">
                    <a:solidFill>
                      <a:srgbClr val="0070C0"/>
                    </a:solidFill>
                  </a:rPr>
                  <a:t>  </a:t>
                </a:r>
                <a:r>
                  <a:rPr lang="es-ES" dirty="0">
                    <a:solidFill>
                      <a:srgbClr val="002060"/>
                    </a:solidFill>
                  </a:rPr>
                  <a:t>(</a:t>
                </a:r>
                <a:r>
                  <a:rPr lang="es-ES" dirty="0" err="1">
                    <a:solidFill>
                      <a:srgbClr val="002060"/>
                    </a:solidFill>
                  </a:rPr>
                  <a:t>Convergence</a:t>
                </a:r>
                <a:r>
                  <a:rPr lang="es-ES" dirty="0">
                    <a:solidFill>
                      <a:srgbClr val="002060"/>
                    </a:solidFill>
                  </a:rPr>
                  <a:t>) </a:t>
                </a:r>
                <a:r>
                  <a:rPr lang="es-ES" b="1" i="1" dirty="0" err="1">
                    <a:solidFill>
                      <a:srgbClr val="0070C0"/>
                    </a:solidFill>
                  </a:rPr>
                  <a:t>exit</a:t>
                </a:r>
                <a:endParaRPr lang="es-ES" dirty="0">
                  <a:solidFill>
                    <a:srgbClr val="002060"/>
                  </a:solidFill>
                </a:endParaRPr>
              </a:p>
              <a:p>
                <a:pPr lvl="2">
                  <a:lnSpc>
                    <a:spcPts val="3500"/>
                  </a:lnSpc>
                </a:pPr>
                <a:r>
                  <a:rPr lang="es-ES" b="1" i="1" dirty="0" err="1">
                    <a:solidFill>
                      <a:srgbClr val="0070C0"/>
                    </a:solidFill>
                  </a:rPr>
                  <a:t>end</a:t>
                </a:r>
                <a:endParaRPr lang="es-ES" dirty="0">
                  <a:solidFill>
                    <a:srgbClr val="002060"/>
                  </a:solidFill>
                </a:endParaRPr>
              </a:p>
              <a:p>
                <a:pPr marL="717550" lvl="2" indent="-269875">
                  <a:lnSpc>
                    <a:spcPts val="3500"/>
                  </a:lnSpc>
                  <a:buFont typeface="Arial" panose="020B0604020202020204" pitchFamily="34" charset="0"/>
                  <a:buChar char="•"/>
                </a:pPr>
                <a:r>
                  <a:rPr lang="es-ES" dirty="0">
                    <a:solidFill>
                      <a:srgbClr val="002060"/>
                    </a:solidFill>
                  </a:rPr>
                  <a:t>Use </a:t>
                </a:r>
                <a:r>
                  <a:rPr lang="es-ES" dirty="0" err="1">
                    <a:solidFill>
                      <a:srgbClr val="002060"/>
                    </a:solidFill>
                  </a:rPr>
                  <a:t>Rayleigh-Quotient</a:t>
                </a:r>
                <a:r>
                  <a:rPr lang="es-ES" dirty="0">
                    <a:solidFill>
                      <a:srgbClr val="002060"/>
                    </a:solidFill>
                  </a:rPr>
                  <a:t> to </a:t>
                </a:r>
                <a:r>
                  <a:rPr lang="es-ES" dirty="0" err="1">
                    <a:solidFill>
                      <a:srgbClr val="002060"/>
                    </a:solidFill>
                  </a:rPr>
                  <a:t>calculate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the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eigenvalue</a:t>
                </a:r>
                <a:r>
                  <a:rPr lang="es-ES" dirty="0">
                    <a:solidFill>
                      <a:srgbClr val="002060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10" name="Rectángulo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9669" y="2097842"/>
                <a:ext cx="10444078" cy="3683060"/>
              </a:xfrm>
              <a:prstGeom prst="rect">
                <a:avLst/>
              </a:prstGeom>
              <a:blipFill>
                <a:blip r:embed="rId4"/>
                <a:stretch>
                  <a:fillRect b="-331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ángulo 10"/>
              <p:cNvSpPr/>
              <p:nvPr/>
            </p:nvSpPr>
            <p:spPr>
              <a:xfrm>
                <a:off x="7087079" y="5120824"/>
                <a:ext cx="1430007" cy="7459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λ</m:t>
                      </m:r>
                      <m:r>
                        <a:rPr lang="es-ES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s-E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s-ES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s-ES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s-E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p>
                              </m:sSup>
                            </m:e>
                            <m:sup>
                              <m: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sSup>
                            <m:sSupPr>
                              <m:ctrlP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⃗"/>
                                  <m:ctrlPr>
                                    <a:rPr lang="es-E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s-E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</m:e>
                            <m:sup>
                              <m: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s-E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s-ES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e>
                                      </m:acc>
                                    </m:e>
                                    <m:sup>
                                      <m:r>
                                        <a:rPr lang="es-ES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11" name="Rectángulo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7079" y="5120824"/>
                <a:ext cx="1430007" cy="7459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ight Arrow 10"/>
          <p:cNvSpPr/>
          <p:nvPr/>
        </p:nvSpPr>
        <p:spPr>
          <a:xfrm>
            <a:off x="5458515" y="3612088"/>
            <a:ext cx="599151" cy="2753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ángulo 2"/>
              <p:cNvSpPr/>
              <p:nvPr/>
            </p:nvSpPr>
            <p:spPr>
              <a:xfrm>
                <a:off x="6140719" y="3565102"/>
                <a:ext cx="2108013" cy="3742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s-ES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l-GR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μ</m:t>
                          </m:r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</m:d>
                      <m:sSup>
                        <m:sSupPr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⃗"/>
                              <m:ctrlP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  <m:sup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</m:sSup>
                      <m:r>
                        <a:rPr lang="es-ES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⃗"/>
                              <m:ctrlP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  <m:sup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3" name="Rectángulo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0719" y="3565102"/>
                <a:ext cx="2108013" cy="374270"/>
              </a:xfrm>
              <a:prstGeom prst="rect">
                <a:avLst/>
              </a:prstGeom>
              <a:blipFill>
                <a:blip r:embed="rId6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ounded Rectangle 9"/>
          <p:cNvSpPr/>
          <p:nvPr/>
        </p:nvSpPr>
        <p:spPr>
          <a:xfrm>
            <a:off x="8424668" y="3254518"/>
            <a:ext cx="1551844" cy="1077452"/>
          </a:xfrm>
          <a:prstGeom prst="roundRect">
            <a:avLst>
              <a:gd name="adj" fmla="val 9212"/>
            </a:avLst>
          </a:prstGeom>
          <a:solidFill>
            <a:schemeClr val="bg1">
              <a:alpha val="0"/>
            </a:schemeClr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ES" dirty="0" err="1">
                <a:solidFill>
                  <a:srgbClr val="002060"/>
                </a:solidFill>
                <a:cs typeface="Courier New" panose="02070309020205020404" pitchFamily="49" charset="0"/>
                <a:sym typeface="Wingdings" pitchFamily="2" charset="2"/>
              </a:rPr>
              <a:t>Solve</a:t>
            </a:r>
            <a:r>
              <a:rPr lang="es-ES" dirty="0">
                <a:solidFill>
                  <a:srgbClr val="002060"/>
                </a:solidFill>
                <a:cs typeface="Courier New" panose="02070309020205020404" pitchFamily="49" charset="0"/>
                <a:sym typeface="Wingdings" pitchFamily="2" charset="2"/>
              </a:rPr>
              <a:t> a linear </a:t>
            </a:r>
            <a:r>
              <a:rPr lang="es-ES" dirty="0" err="1">
                <a:solidFill>
                  <a:srgbClr val="002060"/>
                </a:solidFill>
                <a:cs typeface="Courier New" panose="02070309020205020404" pitchFamily="49" charset="0"/>
                <a:sym typeface="Wingdings" pitchFamily="2" charset="2"/>
              </a:rPr>
              <a:t>system</a:t>
            </a:r>
            <a:r>
              <a:rPr lang="es-ES" dirty="0">
                <a:solidFill>
                  <a:srgbClr val="002060"/>
                </a:solidFill>
                <a:cs typeface="Courier New" panose="02070309020205020404" pitchFamily="49" charset="0"/>
                <a:sym typeface="Wingdings" pitchFamily="2" charset="2"/>
              </a:rPr>
              <a:t> in </a:t>
            </a:r>
            <a:r>
              <a:rPr lang="es-ES" dirty="0" err="1">
                <a:solidFill>
                  <a:srgbClr val="002060"/>
                </a:solidFill>
                <a:cs typeface="Courier New" panose="02070309020205020404" pitchFamily="49" charset="0"/>
                <a:sym typeface="Wingdings" pitchFamily="2" charset="2"/>
              </a:rPr>
              <a:t>each</a:t>
            </a:r>
            <a:r>
              <a:rPr lang="es-ES" dirty="0">
                <a:solidFill>
                  <a:srgbClr val="002060"/>
                </a:solidFill>
                <a:cs typeface="Courier New" panose="02070309020205020404" pitchFamily="49" charset="0"/>
                <a:sym typeface="Wingdings" pitchFamily="2" charset="2"/>
              </a:rPr>
              <a:t> </a:t>
            </a:r>
            <a:r>
              <a:rPr lang="es-ES" dirty="0" err="1">
                <a:solidFill>
                  <a:srgbClr val="002060"/>
                </a:solidFill>
                <a:cs typeface="Courier New" panose="02070309020205020404" pitchFamily="49" charset="0"/>
                <a:sym typeface="Wingdings" pitchFamily="2" charset="2"/>
              </a:rPr>
              <a:t>step</a:t>
            </a:r>
            <a:endParaRPr lang="es-ES" dirty="0">
              <a:solidFill>
                <a:srgbClr val="002060"/>
              </a:solidFill>
              <a:cs typeface="Courier New" panose="02070309020205020404" pitchFamily="49" charset="0"/>
              <a:sym typeface="Wingdings" pitchFamily="2" charset="2"/>
            </a:endParaRPr>
          </a:p>
        </p:txBody>
      </p:sp>
      <p:sp>
        <p:nvSpPr>
          <p:cNvPr id="17" name="TextBox 29">
            <a:extLst>
              <a:ext uri="{FF2B5EF4-FFF2-40B4-BE49-F238E27FC236}">
                <a16:creationId xmlns:a16="http://schemas.microsoft.com/office/drawing/2014/main" id="{01FBABE3-2B02-47F0-BEB4-F052FD2CD6D1}"/>
              </a:ext>
            </a:extLst>
          </p:cNvPr>
          <p:cNvSpPr txBox="1"/>
          <p:nvPr/>
        </p:nvSpPr>
        <p:spPr>
          <a:xfrm>
            <a:off x="291475" y="824818"/>
            <a:ext cx="1169848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s-ES" b="1" dirty="0">
                <a:solidFill>
                  <a:srgbClr val="002060"/>
                </a:solidFill>
              </a:rPr>
              <a:t>1.2. Single Vector </a:t>
            </a:r>
            <a:r>
              <a:rPr lang="es-ES" b="1" dirty="0" err="1">
                <a:solidFill>
                  <a:srgbClr val="002060"/>
                </a:solidFill>
              </a:rPr>
              <a:t>Iteration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Methods</a:t>
            </a:r>
            <a:r>
              <a:rPr lang="es-ES" b="1" dirty="0">
                <a:solidFill>
                  <a:srgbClr val="002060"/>
                </a:solidFill>
              </a:rPr>
              <a:t>. </a:t>
            </a:r>
            <a:r>
              <a:rPr lang="es-ES" b="1" dirty="0" err="1">
                <a:solidFill>
                  <a:srgbClr val="002060"/>
                </a:solidFill>
              </a:rPr>
              <a:t>Shift</a:t>
            </a:r>
            <a:r>
              <a:rPr lang="es-ES" b="1" dirty="0">
                <a:solidFill>
                  <a:srgbClr val="002060"/>
                </a:solidFill>
              </a:rPr>
              <a:t>-and-</a:t>
            </a:r>
            <a:r>
              <a:rPr lang="es-ES" b="1" dirty="0" err="1">
                <a:solidFill>
                  <a:srgbClr val="002060"/>
                </a:solidFill>
              </a:rPr>
              <a:t>Invert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Power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Method</a:t>
            </a:r>
            <a:endParaRPr lang="es-ES" b="1" dirty="0">
              <a:solidFill>
                <a:srgbClr val="002060"/>
              </a:solidFill>
            </a:endParaRPr>
          </a:p>
        </p:txBody>
      </p:sp>
      <p:sp>
        <p:nvSpPr>
          <p:cNvPr id="1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8401616" y="2"/>
            <a:ext cx="3790384" cy="3651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accent5">
                    <a:lumMod val="50000"/>
                  </a:schemeClr>
                </a:solidFill>
              </a:rPr>
              <a:t>Eigenvalue Problems in Engineering with application to fluid dynamics</a:t>
            </a:r>
            <a:endParaRPr lang="es-ES" sz="1000" dirty="0">
              <a:solidFill>
                <a:schemeClr val="accent5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7">
            <p14:nvContentPartPr>
              <p14:cNvPr id="21" name="Entrada de lápiz 20">
                <a:extLst>
                  <a:ext uri="{FF2B5EF4-FFF2-40B4-BE49-F238E27FC236}">
                    <a16:creationId xmlns:a16="http://schemas.microsoft.com/office/drawing/2014/main" id="{A61059A3-BBD8-4B35-8A59-820E96CA25A2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543120" y="3909240"/>
              <a:ext cx="1563480" cy="34200"/>
            </p14:xfrm>
          </p:contentPart>
        </mc:Choice>
        <mc:Fallback xmlns="">
          <p:pic>
            <p:nvPicPr>
              <p:cNvPr id="21" name="Entrada de lápiz 20">
                <a:extLst>
                  <a:ext uri="{FF2B5EF4-FFF2-40B4-BE49-F238E27FC236}">
                    <a16:creationId xmlns:a16="http://schemas.microsoft.com/office/drawing/2014/main" id="{A61059A3-BBD8-4B35-8A59-820E96CA25A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533760" y="3899880"/>
                <a:ext cx="1582200" cy="52920"/>
              </a:xfrm>
              <a:prstGeom prst="rect">
                <a:avLst/>
              </a:prstGeom>
            </p:spPr>
          </p:pic>
        </mc:Fallback>
      </mc:AlternateContent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CDA769D2-3C7C-4C15-B31C-BBA9773A30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061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983"/>
    </mc:Choice>
    <mc:Fallback xmlns="">
      <p:transition spd="slow" advTm="589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136433" y="179045"/>
            <a:ext cx="37860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b="1" dirty="0" err="1">
                <a:solidFill>
                  <a:srgbClr val="002060"/>
                </a:solidFill>
              </a:rPr>
              <a:t>Iterative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Methods-Subspace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Projection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Methods</a:t>
            </a:r>
            <a:endParaRPr lang="es-E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ángulo 16"/>
              <p:cNvSpPr/>
              <p:nvPr/>
            </p:nvSpPr>
            <p:spPr>
              <a:xfrm>
                <a:off x="557605" y="1595164"/>
                <a:ext cx="11118458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1">
                  <a:lnSpc>
                    <a:spcPct val="150000"/>
                  </a:lnSpc>
                </a:pPr>
                <a:r>
                  <a:rPr lang="es-ES" dirty="0">
                    <a:solidFill>
                      <a:srgbClr val="002060"/>
                    </a:solidFill>
                  </a:rPr>
                  <a:t>A </a:t>
                </a:r>
                <a:r>
                  <a:rPr lang="es-ES" dirty="0" err="1">
                    <a:solidFill>
                      <a:srgbClr val="002060"/>
                    </a:solidFill>
                  </a:rPr>
                  <a:t>deflation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procedure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is</a:t>
                </a:r>
                <a:r>
                  <a:rPr lang="es-ES" dirty="0">
                    <a:solidFill>
                      <a:srgbClr val="002060"/>
                    </a:solidFill>
                  </a:rPr>
                  <a:t> to </a:t>
                </a:r>
                <a:r>
                  <a:rPr lang="es-ES" dirty="0" err="1">
                    <a:solidFill>
                      <a:srgbClr val="002060"/>
                    </a:solidFill>
                  </a:rPr>
                  <a:t>apply</a:t>
                </a:r>
                <a:r>
                  <a:rPr lang="es-ES" dirty="0">
                    <a:solidFill>
                      <a:srgbClr val="002060"/>
                    </a:solidFill>
                  </a:rPr>
                  <a:t> a </a:t>
                </a:r>
                <a:r>
                  <a:rPr lang="es-ES" dirty="0" err="1">
                    <a:solidFill>
                      <a:srgbClr val="002060"/>
                    </a:solidFill>
                  </a:rPr>
                  <a:t>modification</a:t>
                </a:r>
                <a:r>
                  <a:rPr lang="es-ES" dirty="0">
                    <a:solidFill>
                      <a:srgbClr val="002060"/>
                    </a:solidFill>
                  </a:rPr>
                  <a:t> to </a:t>
                </a:r>
                <a:r>
                  <a:rPr lang="es-ES" dirty="0" err="1">
                    <a:solidFill>
                      <a:srgbClr val="002060"/>
                    </a:solidFill>
                  </a:rPr>
                  <a:t>matrix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s-ES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to </a:t>
                </a:r>
                <a:r>
                  <a:rPr lang="es-ES" dirty="0" err="1">
                    <a:solidFill>
                      <a:srgbClr val="002060"/>
                    </a:solidFill>
                  </a:rPr>
                  <a:t>avoid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convergence</a:t>
                </a:r>
                <a:r>
                  <a:rPr lang="es-ES" dirty="0">
                    <a:solidFill>
                      <a:srgbClr val="002060"/>
                    </a:solidFill>
                  </a:rPr>
                  <a:t> to </a:t>
                </a:r>
                <a:r>
                  <a:rPr lang="es-ES" dirty="0" err="1">
                    <a:solidFill>
                      <a:srgbClr val="002060"/>
                    </a:solidFill>
                  </a:rPr>
                  <a:t>the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leading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eigenvector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already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computed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s-ES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</m:e>
                      <m:sub>
                        <m:r>
                          <a:rPr lang="es-ES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17" name="Rectángulo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605" y="1595164"/>
                <a:ext cx="11118458" cy="923330"/>
              </a:xfrm>
              <a:prstGeom prst="rect">
                <a:avLst/>
              </a:prstGeom>
              <a:blipFill>
                <a:blip r:embed="rId4"/>
                <a:stretch>
                  <a:fillRect b="-5298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ángulo 17"/>
          <p:cNvSpPr/>
          <p:nvPr/>
        </p:nvSpPr>
        <p:spPr>
          <a:xfrm>
            <a:off x="557605" y="3152548"/>
            <a:ext cx="10540701" cy="880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</a:pPr>
            <a:r>
              <a:rPr lang="es-ES" dirty="0" err="1">
                <a:solidFill>
                  <a:srgbClr val="002060"/>
                </a:solidFill>
              </a:rPr>
              <a:t>This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transformation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shifts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the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dominant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eigenvalue</a:t>
            </a:r>
            <a:r>
              <a:rPr lang="es-ES" dirty="0">
                <a:solidFill>
                  <a:srgbClr val="002060"/>
                </a:solidFill>
              </a:rPr>
              <a:t> to </a:t>
            </a:r>
            <a:r>
              <a:rPr lang="es-ES" dirty="0" err="1">
                <a:solidFill>
                  <a:srgbClr val="002060"/>
                </a:solidFill>
              </a:rPr>
              <a:t>zero</a:t>
            </a:r>
            <a:r>
              <a:rPr lang="es-ES" dirty="0">
                <a:solidFill>
                  <a:srgbClr val="002060"/>
                </a:solidFill>
              </a:rPr>
              <a:t>. So, </a:t>
            </a:r>
            <a:r>
              <a:rPr lang="es-ES" dirty="0" err="1">
                <a:solidFill>
                  <a:srgbClr val="002060"/>
                </a:solidFill>
              </a:rPr>
              <a:t>second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eigenvalue</a:t>
            </a:r>
            <a:r>
              <a:rPr lang="es-ES" dirty="0">
                <a:solidFill>
                  <a:srgbClr val="002060"/>
                </a:solidFill>
              </a:rPr>
              <a:t> in </a:t>
            </a:r>
            <a:r>
              <a:rPr lang="es-ES" dirty="0" err="1">
                <a:solidFill>
                  <a:srgbClr val="002060"/>
                </a:solidFill>
              </a:rPr>
              <a:t>magnitude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becomes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dominant</a:t>
            </a:r>
            <a:r>
              <a:rPr lang="es-ES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20" name="TextBox 29"/>
          <p:cNvSpPr txBox="1"/>
          <p:nvPr/>
        </p:nvSpPr>
        <p:spPr>
          <a:xfrm>
            <a:off x="291475" y="824818"/>
            <a:ext cx="11698487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s-ES" b="1" dirty="0">
                <a:solidFill>
                  <a:srgbClr val="002060"/>
                </a:solidFill>
              </a:rPr>
              <a:t>1.3. Single Vector </a:t>
            </a:r>
            <a:r>
              <a:rPr lang="es-ES" b="1" dirty="0" err="1">
                <a:solidFill>
                  <a:srgbClr val="002060"/>
                </a:solidFill>
              </a:rPr>
              <a:t>Iteration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Methods</a:t>
            </a:r>
            <a:r>
              <a:rPr lang="es-ES" b="1" dirty="0">
                <a:solidFill>
                  <a:srgbClr val="002060"/>
                </a:solidFill>
              </a:rPr>
              <a:t>.  </a:t>
            </a:r>
            <a:r>
              <a:rPr lang="es-ES" b="1" dirty="0" err="1">
                <a:solidFill>
                  <a:srgbClr val="002060"/>
                </a:solidFill>
              </a:rPr>
              <a:t>Deflation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Procedure</a:t>
            </a:r>
            <a:endParaRPr lang="es-ES" b="1" dirty="0">
              <a:solidFill>
                <a:srgbClr val="002060"/>
              </a:solidFill>
            </a:endParaRPr>
          </a:p>
        </p:txBody>
      </p:sp>
      <p:sp>
        <p:nvSpPr>
          <p:cNvPr id="9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8401616" y="2"/>
            <a:ext cx="3790384" cy="3651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accent5">
                    <a:lumMod val="50000"/>
                  </a:schemeClr>
                </a:solidFill>
              </a:rPr>
              <a:t>Eigenvalue Problems in Engineering with application to fluid dynamics</a:t>
            </a:r>
            <a:endParaRPr lang="es-ES" sz="1000" dirty="0">
              <a:solidFill>
                <a:schemeClr val="accent5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ángulo 2"/>
              <p:cNvSpPr/>
              <p:nvPr/>
            </p:nvSpPr>
            <p:spPr>
              <a:xfrm>
                <a:off x="1690401" y="2674527"/>
                <a:ext cx="1988365" cy="4140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s-E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s-E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r>
                        <a:rPr lang="es-E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s-ES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ES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es-ES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p>
                        <m:sSupPr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s-E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s-ES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  <m:sub>
                              <m:r>
                                <a:rPr lang="es-ES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  <m:sup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3" name="Rectángulo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0401" y="2674527"/>
                <a:ext cx="1988365" cy="414024"/>
              </a:xfrm>
              <a:prstGeom prst="rect">
                <a:avLst/>
              </a:prstGeom>
              <a:blipFill>
                <a:blip r:embed="rId5"/>
                <a:stretch>
                  <a:fillRect t="-8824" r="-2454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ángulo 10"/>
              <p:cNvSpPr/>
              <p:nvPr/>
            </p:nvSpPr>
            <p:spPr>
              <a:xfrm>
                <a:off x="1690400" y="4295908"/>
                <a:ext cx="4500591" cy="5068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ES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sSub>
                        <m:sSubPr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ES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es-ES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s-E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s-ES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s-ES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s-E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s-ES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  <m:sub>
                              <m:r>
                                <a:rPr lang="es-ES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p>
                            <m:sSupPr>
                              <m:ctrlP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s-E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s-ES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s-ES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s-ES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</m:e>
                      </m:d>
                      <m:sSub>
                        <m:sSubPr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ES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es-ES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s-ES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S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sSub>
                        <m:sSubPr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ES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es-ES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s-ES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s-ES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ES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es-ES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s-ES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S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11" name="Rectángulo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0400" y="4295908"/>
                <a:ext cx="4500591" cy="506870"/>
              </a:xfrm>
              <a:prstGeom prst="rect">
                <a:avLst/>
              </a:prstGeom>
              <a:blipFill>
                <a:blip r:embed="rId6"/>
                <a:stretch>
                  <a:fillRect t="-2410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ángulo 11"/>
          <p:cNvSpPr/>
          <p:nvPr/>
        </p:nvSpPr>
        <p:spPr>
          <a:xfrm>
            <a:off x="557605" y="5022808"/>
            <a:ext cx="1111845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</a:pPr>
            <a:r>
              <a:rPr lang="es-ES" dirty="0" err="1">
                <a:solidFill>
                  <a:srgbClr val="002060"/>
                </a:solidFill>
              </a:rPr>
              <a:t>The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deflation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procedure</a:t>
            </a:r>
            <a:r>
              <a:rPr lang="es-ES" dirty="0">
                <a:solidFill>
                  <a:srgbClr val="002060"/>
                </a:solidFill>
              </a:rPr>
              <a:t> preserves </a:t>
            </a:r>
            <a:r>
              <a:rPr lang="es-ES" dirty="0" err="1">
                <a:solidFill>
                  <a:srgbClr val="002060"/>
                </a:solidFill>
              </a:rPr>
              <a:t>the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rest</a:t>
            </a:r>
            <a:r>
              <a:rPr lang="es-ES" dirty="0">
                <a:solidFill>
                  <a:srgbClr val="002060"/>
                </a:solidFill>
              </a:rPr>
              <a:t> of </a:t>
            </a:r>
            <a:r>
              <a:rPr lang="es-ES" dirty="0" err="1">
                <a:solidFill>
                  <a:srgbClr val="002060"/>
                </a:solidFill>
              </a:rPr>
              <a:t>the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eigenvectors</a:t>
            </a:r>
            <a:r>
              <a:rPr lang="es-ES" dirty="0">
                <a:solidFill>
                  <a:srgbClr val="002060"/>
                </a:solidFill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ángulo 3"/>
              <p:cNvSpPr/>
              <p:nvPr/>
            </p:nvSpPr>
            <p:spPr>
              <a:xfrm>
                <a:off x="1690400" y="5749708"/>
                <a:ext cx="7350538" cy="5068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s-ES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s-ES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</m:e>
                      <m:sub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s-ES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s-ES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s-ES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acc>
                          </m:e>
                          <m:sub>
                            <m:r>
                              <a:rPr lang="es-ES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p>
                          <m:sSupPr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s-ES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s-ES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s-ES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s-ES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  <m:sup>
                            <m: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</m:e>
                    </m:d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s-ES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es-ES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j</m:t>
                        </m:r>
                      </m:sub>
                    </m:sSub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s-ES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</m:e>
                      <m:sub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s-ES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j</m:t>
                        </m:r>
                      </m:sub>
                    </m:sSub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s-ES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</m:e>
                      <m:sub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s-ES" dirty="0"/>
                  <a:t>         </a:t>
                </a:r>
                <a:r>
                  <a:rPr lang="es-ES" dirty="0" err="1">
                    <a:solidFill>
                      <a:srgbClr val="002060"/>
                    </a:solidFill>
                  </a:rPr>
                  <a:t>Remember</a:t>
                </a:r>
                <a:r>
                  <a:rPr lang="es-ES" dirty="0">
                    <a:solidFill>
                      <a:srgbClr val="002060"/>
                    </a:solidFill>
                  </a:rPr>
                  <a:t>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s-ES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s-ES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acc>
                          </m:e>
                          <m:sub>
                            <m:r>
                              <a:rPr lang="es-ES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  <m:sup>
                        <m:r>
                          <a:rPr lang="es-ES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s-ES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es-ES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j</m:t>
                        </m:r>
                      </m:sub>
                    </m:sSub>
                    <m:r>
                      <a:rPr lang="es-ES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=0 </m:t>
                    </m:r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if  </a:t>
                </a:r>
                <a14:m>
                  <m:oMath xmlns:m="http://schemas.openxmlformats.org/officeDocument/2006/math"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𝑗</m:t>
                    </m:r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≠1</m:t>
                    </m:r>
                  </m:oMath>
                </a14:m>
                <a:r>
                  <a:rPr lang="es-ES" dirty="0"/>
                  <a:t> </a:t>
                </a:r>
              </a:p>
            </p:txBody>
          </p:sp>
        </mc:Choice>
        <mc:Fallback xmlns="">
          <p:sp>
            <p:nvSpPr>
              <p:cNvPr id="4" name="Rectángu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0400" y="5749708"/>
                <a:ext cx="7350538" cy="506870"/>
              </a:xfrm>
              <a:prstGeom prst="rect">
                <a:avLst/>
              </a:prstGeom>
              <a:blipFill>
                <a:blip r:embed="rId7"/>
                <a:stretch>
                  <a:fillRect t="-2410" b="-6024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8">
            <p14:nvContentPartPr>
              <p14:cNvPr id="5" name="Entrada de lápiz 4">
                <a:extLst>
                  <a:ext uri="{FF2B5EF4-FFF2-40B4-BE49-F238E27FC236}">
                    <a16:creationId xmlns:a16="http://schemas.microsoft.com/office/drawing/2014/main" id="{DCE5EAB4-3275-43BF-9ABE-CB7984D9ACBE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724760" y="3127320"/>
              <a:ext cx="4579920" cy="3306240"/>
            </p14:xfrm>
          </p:contentPart>
        </mc:Choice>
        <mc:Fallback xmlns="">
          <p:pic>
            <p:nvPicPr>
              <p:cNvPr id="5" name="Entrada de lápiz 4">
                <a:extLst>
                  <a:ext uri="{FF2B5EF4-FFF2-40B4-BE49-F238E27FC236}">
                    <a16:creationId xmlns:a16="http://schemas.microsoft.com/office/drawing/2014/main" id="{DCE5EAB4-3275-43BF-9ABE-CB7984D9ACB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715400" y="3117960"/>
                <a:ext cx="4598640" cy="332496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275D308-1813-41CC-AE46-A72D55BA5F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71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511"/>
    </mc:Choice>
    <mc:Fallback xmlns="">
      <p:transition spd="slow" advTm="515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136433" y="179045"/>
            <a:ext cx="37860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b="1" dirty="0" err="1">
                <a:solidFill>
                  <a:srgbClr val="002060"/>
                </a:solidFill>
              </a:rPr>
              <a:t>Iterative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Methods-Subspace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Projection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Methods</a:t>
            </a:r>
            <a:endParaRPr lang="es-ES" sz="1400" dirty="0"/>
          </a:p>
        </p:txBody>
      </p:sp>
      <p:sp>
        <p:nvSpPr>
          <p:cNvPr id="9" name="TextBox 29"/>
          <p:cNvSpPr txBox="1"/>
          <p:nvPr/>
        </p:nvSpPr>
        <p:spPr>
          <a:xfrm>
            <a:off x="291475" y="824818"/>
            <a:ext cx="11698487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s-ES" b="1" dirty="0">
                <a:solidFill>
                  <a:srgbClr val="002060"/>
                </a:solidFill>
              </a:rPr>
              <a:t>1.4. Single Vector </a:t>
            </a:r>
            <a:r>
              <a:rPr lang="es-ES" b="1" dirty="0" err="1">
                <a:solidFill>
                  <a:srgbClr val="002060"/>
                </a:solidFill>
              </a:rPr>
              <a:t>Iteration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Methods</a:t>
            </a:r>
            <a:r>
              <a:rPr lang="es-ES" b="1" dirty="0">
                <a:solidFill>
                  <a:srgbClr val="002060"/>
                </a:solidFill>
              </a:rPr>
              <a:t>. </a:t>
            </a:r>
            <a:r>
              <a:rPr lang="es-ES" b="1" dirty="0" err="1">
                <a:solidFill>
                  <a:srgbClr val="002060"/>
                </a:solidFill>
              </a:rPr>
              <a:t>Subspace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Iteration</a:t>
            </a:r>
            <a:endParaRPr lang="es-ES" b="1" dirty="0">
              <a:solidFill>
                <a:srgbClr val="002060"/>
              </a:solidFill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557605" y="1349577"/>
            <a:ext cx="103497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</a:pPr>
            <a:r>
              <a:rPr lang="es-ES" dirty="0">
                <a:solidFill>
                  <a:srgbClr val="002060"/>
                </a:solidFill>
              </a:rPr>
              <a:t>To compute </a:t>
            </a:r>
            <a:r>
              <a:rPr lang="es-ES" dirty="0" err="1">
                <a:solidFill>
                  <a:srgbClr val="002060"/>
                </a:solidFill>
              </a:rPr>
              <a:t>several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eigenvectors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the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Power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Method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is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generalized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starting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with</a:t>
            </a:r>
            <a:r>
              <a:rPr lang="es-ES" dirty="0">
                <a:solidFill>
                  <a:srgbClr val="002060"/>
                </a:solidFill>
              </a:rPr>
              <a:t> a set of </a:t>
            </a:r>
            <a:r>
              <a:rPr lang="es-ES" dirty="0" err="1">
                <a:solidFill>
                  <a:srgbClr val="002060"/>
                </a:solidFill>
              </a:rPr>
              <a:t>linearly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independent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vectors</a:t>
            </a:r>
            <a:r>
              <a:rPr lang="es-ES" dirty="0">
                <a:solidFill>
                  <a:srgbClr val="002060"/>
                </a:solidFill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ángulo 1"/>
              <p:cNvSpPr/>
              <p:nvPr/>
            </p:nvSpPr>
            <p:spPr>
              <a:xfrm>
                <a:off x="3211822" y="1869137"/>
                <a:ext cx="231781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es-ES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es-ES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s-E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</m:acc>
                            </m:e>
                            <m:sub>
                              <m:r>
                                <a:rPr lang="es-ES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s-E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s-E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s-ES" b="0" i="0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w</m:t>
                                  </m:r>
                                </m:e>
                              </m:acc>
                            </m:e>
                            <m:sub>
                              <m:r>
                                <a:rPr lang="es-ES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s-E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,…,</m:t>
                          </m:r>
                          <m:r>
                            <a:rPr lang="es-ES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s-E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s-ES" b="0" i="0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w</m:t>
                                  </m:r>
                                </m:e>
                              </m:acc>
                            </m:e>
                            <m:sub>
                              <m:r>
                                <a:rPr lang="es-ES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2" name="Rectángulo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1822" y="1869137"/>
                <a:ext cx="2317814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ángulo 17"/>
              <p:cNvSpPr/>
              <p:nvPr/>
            </p:nvSpPr>
            <p:spPr>
              <a:xfrm>
                <a:off x="557605" y="2332795"/>
                <a:ext cx="11118458" cy="8839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1">
                  <a:lnSpc>
                    <a:spcPct val="150000"/>
                  </a:lnSpc>
                </a:pPr>
                <a:r>
                  <a:rPr lang="es-ES" dirty="0" err="1">
                    <a:solidFill>
                      <a:srgbClr val="002060"/>
                    </a:solidFill>
                  </a:rPr>
                  <a:t>The</a:t>
                </a:r>
                <a:r>
                  <a:rPr lang="es-ES" dirty="0">
                    <a:solidFill>
                      <a:srgbClr val="002060"/>
                    </a:solidFill>
                  </a:rPr>
                  <a:t> fundamental </a:t>
                </a:r>
                <a:r>
                  <a:rPr lang="es-ES" dirty="0" err="1">
                    <a:solidFill>
                      <a:srgbClr val="002060"/>
                    </a:solidFill>
                  </a:rPr>
                  <a:t>part</a:t>
                </a:r>
                <a:r>
                  <a:rPr lang="es-ES" dirty="0">
                    <a:solidFill>
                      <a:srgbClr val="002060"/>
                    </a:solidFill>
                  </a:rPr>
                  <a:t> of </a:t>
                </a:r>
                <a:r>
                  <a:rPr lang="es-ES" dirty="0" err="1">
                    <a:solidFill>
                      <a:srgbClr val="002060"/>
                    </a:solidFill>
                  </a:rPr>
                  <a:t>this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procedure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is</a:t>
                </a:r>
                <a:r>
                  <a:rPr lang="es-ES" dirty="0">
                    <a:solidFill>
                      <a:srgbClr val="002060"/>
                    </a:solidFill>
                  </a:rPr>
                  <a:t> to </a:t>
                </a:r>
                <a:r>
                  <a:rPr lang="es-ES" dirty="0" err="1">
                    <a:solidFill>
                      <a:srgbClr val="002060"/>
                    </a:solidFill>
                  </a:rPr>
                  <a:t>ensure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that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the</a:t>
                </a:r>
                <a:r>
                  <a:rPr lang="es-ES" dirty="0">
                    <a:solidFill>
                      <a:srgbClr val="002060"/>
                    </a:solidFill>
                  </a:rPr>
                  <a:t> set of </a:t>
                </a:r>
                <a:r>
                  <a:rPr lang="es-ES" dirty="0" err="1">
                    <a:solidFill>
                      <a:srgbClr val="002060"/>
                    </a:solidFill>
                  </a:rPr>
                  <a:t>vectors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remain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linearly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independent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after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every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step</a:t>
                </a:r>
                <a:r>
                  <a:rPr lang="es-ES" dirty="0">
                    <a:solidFill>
                      <a:srgbClr val="002060"/>
                    </a:solidFill>
                  </a:rPr>
                  <a:t>. </a:t>
                </a:r>
                <a:r>
                  <a:rPr lang="es-ES" dirty="0" err="1">
                    <a:solidFill>
                      <a:srgbClr val="002060"/>
                    </a:solidFill>
                  </a:rPr>
                  <a:t>This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is</a:t>
                </a:r>
                <a:r>
                  <a:rPr lang="es-ES" dirty="0">
                    <a:solidFill>
                      <a:srgbClr val="002060"/>
                    </a:solidFill>
                  </a:rPr>
                  <a:t> done </a:t>
                </a:r>
                <a:r>
                  <a:rPr lang="es-ES" dirty="0" err="1">
                    <a:solidFill>
                      <a:srgbClr val="002060"/>
                    </a:solidFill>
                  </a:rPr>
                  <a:t>by</a:t>
                </a:r>
                <a:r>
                  <a:rPr lang="es-ES" dirty="0">
                    <a:solidFill>
                      <a:srgbClr val="002060"/>
                    </a:solidFill>
                  </a:rPr>
                  <a:t> QR </a:t>
                </a:r>
                <a:r>
                  <a:rPr lang="es-ES" dirty="0" err="1">
                    <a:solidFill>
                      <a:srgbClr val="002060"/>
                    </a:solidFill>
                  </a:rPr>
                  <a:t>factorization</a:t>
                </a:r>
                <a:r>
                  <a:rPr lang="es-ES" dirty="0">
                    <a:solidFill>
                      <a:srgbClr val="002060"/>
                    </a:solidFill>
                  </a:rPr>
                  <a:t> of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p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(</a:t>
                </a:r>
                <a:r>
                  <a:rPr lang="es-ES" dirty="0" err="1">
                    <a:solidFill>
                      <a:srgbClr val="002060"/>
                    </a:solidFill>
                  </a:rPr>
                  <a:t>Orthogonalization</a:t>
                </a:r>
                <a:r>
                  <a:rPr lang="es-ES" dirty="0">
                    <a:solidFill>
                      <a:srgbClr val="002060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18" name="Rectángulo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605" y="2332795"/>
                <a:ext cx="11118458" cy="883960"/>
              </a:xfrm>
              <a:prstGeom prst="rect">
                <a:avLst/>
              </a:prstGeom>
              <a:blipFill>
                <a:blip r:embed="rId5"/>
                <a:stretch>
                  <a:fillRect b="-10345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ángulo 19"/>
          <p:cNvSpPr/>
          <p:nvPr/>
        </p:nvSpPr>
        <p:spPr>
          <a:xfrm rot="16200000">
            <a:off x="-30943" y="5163806"/>
            <a:ext cx="20375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s-ES" dirty="0" err="1">
                <a:solidFill>
                  <a:srgbClr val="002060"/>
                </a:solidFill>
              </a:rPr>
              <a:t>Algorithm</a:t>
            </a:r>
            <a:r>
              <a:rPr lang="es-ES" dirty="0">
                <a:solidFill>
                  <a:srgbClr val="002060"/>
                </a:solidFill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ángulo 21"/>
              <p:cNvSpPr/>
              <p:nvPr/>
            </p:nvSpPr>
            <p:spPr>
              <a:xfrm>
                <a:off x="1539669" y="3506942"/>
                <a:ext cx="10444078" cy="31829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742950" lvl="1" indent="-285750">
                  <a:lnSpc>
                    <a:spcPts val="3500"/>
                  </a:lnSpc>
                  <a:buFont typeface="Arial" panose="020B0604020202020204" pitchFamily="34" charset="0"/>
                  <a:buChar char="•"/>
                </a:pPr>
                <a:r>
                  <a:rPr lang="es-ES" dirty="0">
                    <a:solidFill>
                      <a:srgbClr val="002060"/>
                    </a:solidFill>
                  </a:rPr>
                  <a:t>Chose </a:t>
                </a:r>
                <a14:m>
                  <m:oMath xmlns:m="http://schemas.openxmlformats.org/officeDocument/2006/math"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𝑊</m:t>
                    </m:r>
                    <m:r>
                      <a:rPr lang="es-ES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s-ES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s-ES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</m:acc>
                          </m:e>
                          <m:sub>
                            <m:r>
                              <a:rPr lang="es-ES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s-ES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es-ES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w</m:t>
                                </m:r>
                              </m:e>
                            </m:acc>
                          </m:e>
                          <m:sub>
                            <m:r>
                              <a:rPr lang="es-ES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,…, </m:t>
                        </m:r>
                        <m:sSub>
                          <m:sSubPr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s-ES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es-ES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w</m:t>
                                </m:r>
                              </m:e>
                            </m:acc>
                          </m:e>
                          <m:sub>
                            <m: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e>
                    </m:d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linearly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independent</a:t>
                </a:r>
                <a:endParaRPr lang="es-ES" dirty="0">
                  <a:solidFill>
                    <a:srgbClr val="002060"/>
                  </a:solidFill>
                </a:endParaRPr>
              </a:p>
              <a:p>
                <a:pPr marL="742950" lvl="1" indent="-285750">
                  <a:lnSpc>
                    <a:spcPts val="3500"/>
                  </a:lnSpc>
                  <a:buFont typeface="Arial" panose="020B0604020202020204" pitchFamily="34" charset="0"/>
                  <a:buChar char="•"/>
                </a:pPr>
                <a:r>
                  <a:rPr lang="es-ES" dirty="0" err="1">
                    <a:solidFill>
                      <a:srgbClr val="002060"/>
                    </a:solidFill>
                  </a:rPr>
                  <a:t>Iterative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proccess</a:t>
                </a:r>
                <a:r>
                  <a:rPr lang="es-ES" dirty="0">
                    <a:solidFill>
                      <a:srgbClr val="002060"/>
                    </a:solidFill>
                  </a:rPr>
                  <a:t> (</a:t>
                </a:r>
                <a:r>
                  <a:rPr lang="es-ES" dirty="0" err="1">
                    <a:solidFill>
                      <a:srgbClr val="002060"/>
                    </a:solidFill>
                  </a:rPr>
                  <a:t>loop</a:t>
                </a:r>
                <a:r>
                  <a:rPr lang="es-ES" dirty="0">
                    <a:solidFill>
                      <a:srgbClr val="002060"/>
                    </a:solidFill>
                  </a:rPr>
                  <a:t>)</a:t>
                </a:r>
              </a:p>
              <a:p>
                <a:pPr lvl="2">
                  <a:lnSpc>
                    <a:spcPts val="3500"/>
                  </a:lnSpc>
                </a:pPr>
                <a:r>
                  <a:rPr lang="es-ES" b="1" i="1" dirty="0" err="1">
                    <a:solidFill>
                      <a:srgbClr val="0070C0"/>
                    </a:solidFill>
                  </a:rPr>
                  <a:t>for</a:t>
                </a:r>
                <a:r>
                  <a:rPr lang="es-ES" b="1" i="1" dirty="0">
                    <a:solidFill>
                      <a:srgbClr val="0070C0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=1,2,… </m:t>
                    </m:r>
                  </m:oMath>
                </a14:m>
                <a:r>
                  <a:rPr lang="es-ES" b="1" i="1" dirty="0">
                    <a:solidFill>
                      <a:srgbClr val="0070C0"/>
                    </a:solidFill>
                  </a:rPr>
                  <a:t>do</a:t>
                </a:r>
              </a:p>
              <a:p>
                <a:pPr lvl="2">
                  <a:lnSpc>
                    <a:spcPts val="3500"/>
                  </a:lnSpc>
                </a:pPr>
                <a:r>
                  <a:rPr lang="es-ES" b="1" i="1" dirty="0">
                    <a:solidFill>
                      <a:srgbClr val="0070C0"/>
                    </a:solidFill>
                  </a:rPr>
                  <a:t>       </a:t>
                </a:r>
                <a:r>
                  <a:rPr lang="es-ES" dirty="0">
                    <a:solidFill>
                      <a:srgbClr val="002060"/>
                    </a:solidFill>
                  </a:rPr>
                  <a:t>Compute:</a:t>
                </a:r>
                <a14:m>
                  <m:oMath xmlns:m="http://schemas.openxmlformats.org/officeDocument/2006/math">
                    <m:r>
                      <a:rPr lang="es-ES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p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  <m:sSup>
                      <m:sSup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endParaRPr lang="es-ES" b="1" i="1" dirty="0">
                  <a:solidFill>
                    <a:srgbClr val="0070C0"/>
                  </a:solidFill>
                </a:endParaRPr>
              </a:p>
              <a:p>
                <a:pPr lvl="2">
                  <a:lnSpc>
                    <a:spcPts val="3500"/>
                  </a:lnSpc>
                </a:pPr>
                <a:r>
                  <a:rPr lang="es-ES" dirty="0">
                    <a:solidFill>
                      <a:srgbClr val="002060"/>
                    </a:solidFill>
                  </a:rPr>
                  <a:t>       Compute:</a:t>
                </a:r>
                <a14:m>
                  <m:oMath xmlns:m="http://schemas.openxmlformats.org/officeDocument/2006/math">
                    <m:r>
                      <a:rPr lang="es-ES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p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sup>
                    </m:sSup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sSup>
                      <m:sSup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endParaRPr lang="es-ES" b="1" i="1" dirty="0">
                  <a:solidFill>
                    <a:srgbClr val="0070C0"/>
                  </a:solidFill>
                </a:endParaRPr>
              </a:p>
              <a:p>
                <a:pPr lvl="2">
                  <a:lnSpc>
                    <a:spcPts val="3500"/>
                  </a:lnSpc>
                </a:pPr>
                <a:r>
                  <a:rPr lang="es-ES" b="1" i="1" dirty="0">
                    <a:solidFill>
                      <a:srgbClr val="0070C0"/>
                    </a:solidFill>
                  </a:rPr>
                  <a:t>       </a:t>
                </a:r>
                <a:r>
                  <a:rPr lang="es-ES" b="1" i="1" dirty="0" err="1">
                    <a:solidFill>
                      <a:srgbClr val="0070C0"/>
                    </a:solidFill>
                  </a:rPr>
                  <a:t>if</a:t>
                </a:r>
                <a:r>
                  <a:rPr lang="es-ES" b="1" i="1" dirty="0">
                    <a:solidFill>
                      <a:srgbClr val="0070C0"/>
                    </a:solidFill>
                  </a:rPr>
                  <a:t>  </a:t>
                </a:r>
                <a:r>
                  <a:rPr lang="es-ES" dirty="0">
                    <a:solidFill>
                      <a:srgbClr val="002060"/>
                    </a:solidFill>
                  </a:rPr>
                  <a:t>(</a:t>
                </a:r>
                <a:r>
                  <a:rPr lang="es-ES" dirty="0" err="1">
                    <a:solidFill>
                      <a:srgbClr val="002060"/>
                    </a:solidFill>
                  </a:rPr>
                  <a:t>Convergence</a:t>
                </a:r>
                <a:r>
                  <a:rPr lang="es-ES" dirty="0">
                    <a:solidFill>
                      <a:srgbClr val="002060"/>
                    </a:solidFill>
                  </a:rPr>
                  <a:t>) </a:t>
                </a:r>
                <a:r>
                  <a:rPr lang="es-ES" b="1" i="1" dirty="0" err="1">
                    <a:solidFill>
                      <a:srgbClr val="0070C0"/>
                    </a:solidFill>
                  </a:rPr>
                  <a:t>exit</a:t>
                </a:r>
                <a:endParaRPr lang="es-ES" dirty="0">
                  <a:solidFill>
                    <a:srgbClr val="002060"/>
                  </a:solidFill>
                </a:endParaRPr>
              </a:p>
              <a:p>
                <a:pPr lvl="2">
                  <a:lnSpc>
                    <a:spcPts val="3500"/>
                  </a:lnSpc>
                </a:pPr>
                <a:r>
                  <a:rPr lang="es-ES" b="1" i="1" dirty="0" err="1">
                    <a:solidFill>
                      <a:srgbClr val="0070C0"/>
                    </a:solidFill>
                  </a:rPr>
                  <a:t>end</a:t>
                </a:r>
                <a:endParaRPr lang="es-ES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2" name="Rectángulo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9669" y="3506942"/>
                <a:ext cx="10444078" cy="3182923"/>
              </a:xfrm>
              <a:prstGeom prst="rect">
                <a:avLst/>
              </a:prstGeom>
              <a:blipFill>
                <a:blip r:embed="rId6"/>
                <a:stretch>
                  <a:fillRect b="-2107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ounded Rectangle 9"/>
          <p:cNvSpPr/>
          <p:nvPr/>
        </p:nvSpPr>
        <p:spPr>
          <a:xfrm>
            <a:off x="5732460" y="4866426"/>
            <a:ext cx="1741308" cy="445180"/>
          </a:xfrm>
          <a:prstGeom prst="roundRect">
            <a:avLst>
              <a:gd name="adj" fmla="val 9212"/>
            </a:avLst>
          </a:prstGeom>
          <a:solidFill>
            <a:schemeClr val="bg1">
              <a:alpha val="0"/>
            </a:schemeClr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ES" dirty="0">
                <a:solidFill>
                  <a:srgbClr val="002060"/>
                </a:solidFill>
                <a:cs typeface="Courier New" panose="02070309020205020404" pitchFamily="49" charset="0"/>
                <a:sym typeface="Wingdings" pitchFamily="2" charset="2"/>
              </a:rPr>
              <a:t>QR </a:t>
            </a:r>
            <a:r>
              <a:rPr lang="es-ES" dirty="0" err="1">
                <a:solidFill>
                  <a:srgbClr val="002060"/>
                </a:solidFill>
                <a:cs typeface="Courier New" panose="02070309020205020404" pitchFamily="49" charset="0"/>
                <a:sym typeface="Wingdings" pitchFamily="2" charset="2"/>
              </a:rPr>
              <a:t>factorization</a:t>
            </a:r>
            <a:r>
              <a:rPr lang="es-ES" dirty="0">
                <a:solidFill>
                  <a:srgbClr val="002060"/>
                </a:solidFill>
                <a:cs typeface="Courier New" panose="02070309020205020404" pitchFamily="49" charset="0"/>
                <a:sym typeface="Wingdings" pitchFamily="2" charset="2"/>
              </a:rPr>
              <a:t> </a:t>
            </a:r>
          </a:p>
        </p:txBody>
      </p:sp>
      <p:sp>
        <p:nvSpPr>
          <p:cNvPr id="27" name="Rectángulo redondeado 26"/>
          <p:cNvSpPr/>
          <p:nvPr/>
        </p:nvSpPr>
        <p:spPr>
          <a:xfrm>
            <a:off x="1539669" y="3612080"/>
            <a:ext cx="7425039" cy="3077785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8401616" y="2"/>
            <a:ext cx="3790384" cy="3651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accent5">
                    <a:lumMod val="50000"/>
                  </a:schemeClr>
                </a:solidFill>
              </a:rPr>
              <a:t>Eigenvalue Problems in Engineering with application to fluid dynamics</a:t>
            </a:r>
            <a:endParaRPr lang="es-ES" sz="1000" dirty="0">
              <a:solidFill>
                <a:schemeClr val="accent5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7">
            <p14:nvContentPartPr>
              <p14:cNvPr id="5" name="Entrada de lápiz 4">
                <a:extLst>
                  <a:ext uri="{FF2B5EF4-FFF2-40B4-BE49-F238E27FC236}">
                    <a16:creationId xmlns:a16="http://schemas.microsoft.com/office/drawing/2014/main" id="{EB8CBB9B-30DC-4E8A-80EE-1F001AC55DD3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398760" y="2260440"/>
              <a:ext cx="1384920" cy="3229560"/>
            </p14:xfrm>
          </p:contentPart>
        </mc:Choice>
        <mc:Fallback xmlns="">
          <p:pic>
            <p:nvPicPr>
              <p:cNvPr id="5" name="Entrada de lápiz 4">
                <a:extLst>
                  <a:ext uri="{FF2B5EF4-FFF2-40B4-BE49-F238E27FC236}">
                    <a16:creationId xmlns:a16="http://schemas.microsoft.com/office/drawing/2014/main" id="{EB8CBB9B-30DC-4E8A-80EE-1F001AC55DD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389400" y="2251080"/>
                <a:ext cx="1403640" cy="324828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2D57286-F499-4C88-9D93-13C00EF0B9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00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561"/>
    </mc:Choice>
    <mc:Fallback xmlns="">
      <p:transition spd="slow" advTm="645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136433" y="179045"/>
            <a:ext cx="37860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b="1" dirty="0" err="1">
                <a:solidFill>
                  <a:srgbClr val="002060"/>
                </a:solidFill>
              </a:rPr>
              <a:t>Iterative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Methods-Subspace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Projection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Methods</a:t>
            </a:r>
            <a:endParaRPr lang="es-ES" sz="1400" dirty="0"/>
          </a:p>
        </p:txBody>
      </p:sp>
      <p:sp>
        <p:nvSpPr>
          <p:cNvPr id="17" name="Rectángulo 16"/>
          <p:cNvSpPr/>
          <p:nvPr/>
        </p:nvSpPr>
        <p:spPr>
          <a:xfrm>
            <a:off x="557605" y="1670645"/>
            <a:ext cx="10349711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 err="1">
                <a:solidFill>
                  <a:srgbClr val="002060"/>
                </a:solidFill>
              </a:rPr>
              <a:t>Power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Methods</a:t>
            </a:r>
            <a:r>
              <a:rPr lang="es-ES" dirty="0">
                <a:solidFill>
                  <a:srgbClr val="002060"/>
                </a:solidFill>
              </a:rPr>
              <a:t> are </a:t>
            </a:r>
            <a:r>
              <a:rPr lang="es-ES" dirty="0" err="1">
                <a:solidFill>
                  <a:srgbClr val="002060"/>
                </a:solidFill>
              </a:rPr>
              <a:t>fast</a:t>
            </a:r>
            <a:r>
              <a:rPr lang="es-ES" dirty="0">
                <a:solidFill>
                  <a:srgbClr val="002060"/>
                </a:solidFill>
              </a:rPr>
              <a:t> and simple </a:t>
            </a:r>
            <a:r>
              <a:rPr lang="es-ES" dirty="0" err="1">
                <a:solidFill>
                  <a:srgbClr val="002060"/>
                </a:solidFill>
              </a:rPr>
              <a:t>for</a:t>
            </a:r>
            <a:r>
              <a:rPr lang="es-ES" dirty="0">
                <a:solidFill>
                  <a:srgbClr val="002060"/>
                </a:solidFill>
              </a:rPr>
              <a:t> single </a:t>
            </a:r>
            <a:r>
              <a:rPr lang="es-ES" dirty="0" err="1">
                <a:solidFill>
                  <a:srgbClr val="002060"/>
                </a:solidFill>
              </a:rPr>
              <a:t>eigenvalues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calculations</a:t>
            </a:r>
            <a:r>
              <a:rPr lang="es-ES" dirty="0">
                <a:solidFill>
                  <a:srgbClr val="002060"/>
                </a:solidFill>
              </a:rPr>
              <a:t>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 err="1">
                <a:solidFill>
                  <a:srgbClr val="002060"/>
                </a:solidFill>
              </a:rPr>
              <a:t>These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methods</a:t>
            </a:r>
            <a:r>
              <a:rPr lang="es-ES" dirty="0">
                <a:solidFill>
                  <a:srgbClr val="002060"/>
                </a:solidFill>
              </a:rPr>
              <a:t> are flexible and can be </a:t>
            </a:r>
            <a:r>
              <a:rPr lang="es-ES" dirty="0" err="1">
                <a:solidFill>
                  <a:srgbClr val="002060"/>
                </a:solidFill>
              </a:rPr>
              <a:t>easily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modified</a:t>
            </a:r>
            <a:r>
              <a:rPr lang="es-ES" dirty="0">
                <a:solidFill>
                  <a:srgbClr val="002060"/>
                </a:solidFill>
              </a:rPr>
              <a:t> to </a:t>
            </a:r>
            <a:r>
              <a:rPr lang="es-ES" dirty="0" err="1">
                <a:solidFill>
                  <a:srgbClr val="002060"/>
                </a:solidFill>
              </a:rPr>
              <a:t>find</a:t>
            </a:r>
            <a:r>
              <a:rPr lang="es-ES" dirty="0">
                <a:solidFill>
                  <a:srgbClr val="002060"/>
                </a:solidFill>
              </a:rPr>
              <a:t> more </a:t>
            </a:r>
            <a:r>
              <a:rPr lang="es-ES" dirty="0" err="1">
                <a:solidFill>
                  <a:srgbClr val="002060"/>
                </a:solidFill>
              </a:rPr>
              <a:t>eigenvalues</a:t>
            </a:r>
            <a:r>
              <a:rPr lang="es-ES" dirty="0">
                <a:solidFill>
                  <a:srgbClr val="002060"/>
                </a:solidFill>
              </a:rPr>
              <a:t>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 err="1">
                <a:solidFill>
                  <a:srgbClr val="002060"/>
                </a:solidFill>
              </a:rPr>
              <a:t>Numerically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Stable</a:t>
            </a:r>
            <a:r>
              <a:rPr lang="es-ES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18" name="Rectángulo 17"/>
          <p:cNvSpPr/>
          <p:nvPr/>
        </p:nvSpPr>
        <p:spPr>
          <a:xfrm>
            <a:off x="0" y="3009473"/>
            <a:ext cx="11118458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</a:pPr>
            <a:r>
              <a:rPr lang="es-ES" dirty="0" err="1">
                <a:solidFill>
                  <a:srgbClr val="002060"/>
                </a:solidFill>
              </a:rPr>
              <a:t>But</a:t>
            </a:r>
            <a:r>
              <a:rPr lang="es-ES" dirty="0">
                <a:solidFill>
                  <a:srgbClr val="002060"/>
                </a:solidFill>
              </a:rPr>
              <a:t>…. 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557605" y="3678887"/>
            <a:ext cx="10349711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 err="1">
                <a:solidFill>
                  <a:srgbClr val="002060"/>
                </a:solidFill>
              </a:rPr>
              <a:t>There</a:t>
            </a:r>
            <a:r>
              <a:rPr lang="es-ES" dirty="0">
                <a:solidFill>
                  <a:srgbClr val="002060"/>
                </a:solidFill>
              </a:rPr>
              <a:t> are </a:t>
            </a:r>
            <a:r>
              <a:rPr lang="es-ES" dirty="0" err="1">
                <a:solidFill>
                  <a:srgbClr val="002060"/>
                </a:solidFill>
              </a:rPr>
              <a:t>complications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for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eigenvalues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with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geometric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multiplicity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greater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than</a:t>
            </a:r>
            <a:r>
              <a:rPr lang="es-ES" dirty="0">
                <a:solidFill>
                  <a:srgbClr val="002060"/>
                </a:solidFill>
              </a:rPr>
              <a:t> 1.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 err="1">
                <a:solidFill>
                  <a:srgbClr val="002060"/>
                </a:solidFill>
              </a:rPr>
              <a:t>Needs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initial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guess</a:t>
            </a:r>
            <a:r>
              <a:rPr lang="es-ES" dirty="0">
                <a:solidFill>
                  <a:srgbClr val="002060"/>
                </a:solidFill>
              </a:rPr>
              <a:t> to </a:t>
            </a:r>
            <a:r>
              <a:rPr lang="es-ES" dirty="0" err="1">
                <a:solidFill>
                  <a:srgbClr val="002060"/>
                </a:solidFill>
              </a:rPr>
              <a:t>find</a:t>
            </a:r>
            <a:r>
              <a:rPr lang="es-ES" dirty="0">
                <a:solidFill>
                  <a:srgbClr val="002060"/>
                </a:solidFill>
              </a:rPr>
              <a:t> non-</a:t>
            </a:r>
            <a:r>
              <a:rPr lang="es-ES" dirty="0" err="1">
                <a:solidFill>
                  <a:srgbClr val="002060"/>
                </a:solidFill>
              </a:rPr>
              <a:t>dominant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eigenvectors</a:t>
            </a:r>
            <a:r>
              <a:rPr lang="es-ES" dirty="0">
                <a:solidFill>
                  <a:srgbClr val="002060"/>
                </a:solidFill>
              </a:rPr>
              <a:t>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2060"/>
                </a:solidFill>
              </a:rPr>
              <a:t>No </a:t>
            </a:r>
            <a:r>
              <a:rPr lang="es-ES" dirty="0" err="1">
                <a:solidFill>
                  <a:srgbClr val="002060"/>
                </a:solidFill>
              </a:rPr>
              <a:t>competitive</a:t>
            </a:r>
            <a:r>
              <a:rPr lang="es-ES" dirty="0">
                <a:solidFill>
                  <a:srgbClr val="002060"/>
                </a:solidFill>
              </a:rPr>
              <a:t> in time </a:t>
            </a:r>
            <a:r>
              <a:rPr lang="es-ES" dirty="0" err="1">
                <a:solidFill>
                  <a:srgbClr val="002060"/>
                </a:solidFill>
              </a:rPr>
              <a:t>consuming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when</a:t>
            </a:r>
            <a:r>
              <a:rPr lang="es-ES" dirty="0">
                <a:solidFill>
                  <a:srgbClr val="002060"/>
                </a:solidFill>
              </a:rPr>
              <a:t> a </a:t>
            </a:r>
            <a:r>
              <a:rPr lang="es-ES" dirty="0" err="1">
                <a:solidFill>
                  <a:srgbClr val="002060"/>
                </a:solidFill>
              </a:rPr>
              <a:t>big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part</a:t>
            </a:r>
            <a:r>
              <a:rPr lang="es-ES" dirty="0">
                <a:solidFill>
                  <a:srgbClr val="002060"/>
                </a:solidFill>
              </a:rPr>
              <a:t> of </a:t>
            </a:r>
            <a:r>
              <a:rPr lang="es-ES" dirty="0" err="1">
                <a:solidFill>
                  <a:srgbClr val="002060"/>
                </a:solidFill>
              </a:rPr>
              <a:t>the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eigenspectrum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is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sought</a:t>
            </a:r>
            <a:r>
              <a:rPr lang="es-ES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F84A62E-2EA6-4428-9A05-896286AB97CB}"/>
              </a:ext>
            </a:extLst>
          </p:cNvPr>
          <p:cNvPicPr>
            <a:picLocks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612" t="19170" r="6411" b="25977"/>
          <a:stretch/>
        </p:blipFill>
        <p:spPr>
          <a:xfrm>
            <a:off x="9175773" y="3784964"/>
            <a:ext cx="360000" cy="3600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24DCCFF-C802-4B19-9F90-D53332242A3E}"/>
              </a:ext>
            </a:extLst>
          </p:cNvPr>
          <p:cNvPicPr>
            <a:picLocks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628" t="19170" r="50440" b="25977"/>
          <a:stretch/>
        </p:blipFill>
        <p:spPr>
          <a:xfrm>
            <a:off x="8201083" y="1779963"/>
            <a:ext cx="360000" cy="3600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24DCCFF-C802-4B19-9F90-D53332242A3E}"/>
              </a:ext>
            </a:extLst>
          </p:cNvPr>
          <p:cNvPicPr>
            <a:picLocks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628" t="19170" r="50440" b="25977"/>
          <a:stretch/>
        </p:blipFill>
        <p:spPr>
          <a:xfrm>
            <a:off x="8931266" y="2203664"/>
            <a:ext cx="360000" cy="36000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B24DCCFF-C802-4B19-9F90-D53332242A3E}"/>
              </a:ext>
            </a:extLst>
          </p:cNvPr>
          <p:cNvPicPr>
            <a:picLocks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628" t="19170" r="50440" b="25977"/>
          <a:stretch/>
        </p:blipFill>
        <p:spPr>
          <a:xfrm>
            <a:off x="3252263" y="2624930"/>
            <a:ext cx="360000" cy="36000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1F84A62E-2EA6-4428-9A05-896286AB97CB}"/>
              </a:ext>
            </a:extLst>
          </p:cNvPr>
          <p:cNvPicPr>
            <a:picLocks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612" t="19170" r="6411" b="25977"/>
          <a:stretch/>
        </p:blipFill>
        <p:spPr>
          <a:xfrm>
            <a:off x="6554827" y="4224142"/>
            <a:ext cx="360000" cy="36000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1F84A62E-2EA6-4428-9A05-896286AB97CB}"/>
              </a:ext>
            </a:extLst>
          </p:cNvPr>
          <p:cNvPicPr>
            <a:picLocks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612" t="19170" r="6411" b="25977"/>
          <a:stretch/>
        </p:blipFill>
        <p:spPr>
          <a:xfrm>
            <a:off x="9175773" y="4617253"/>
            <a:ext cx="360000" cy="360000"/>
          </a:xfrm>
          <a:prstGeom prst="rect">
            <a:avLst/>
          </a:prstGeom>
        </p:spPr>
      </p:pic>
      <p:sp>
        <p:nvSpPr>
          <p:cNvPr id="19" name="TextBox 29">
            <a:extLst>
              <a:ext uri="{FF2B5EF4-FFF2-40B4-BE49-F238E27FC236}">
                <a16:creationId xmlns:a16="http://schemas.microsoft.com/office/drawing/2014/main" id="{292C7343-935B-465C-8619-00EDB3DFDBBC}"/>
              </a:ext>
            </a:extLst>
          </p:cNvPr>
          <p:cNvSpPr txBox="1"/>
          <p:nvPr/>
        </p:nvSpPr>
        <p:spPr>
          <a:xfrm>
            <a:off x="291475" y="824818"/>
            <a:ext cx="11698487" cy="489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ts val="3500"/>
              </a:lnSpc>
              <a:buFont typeface="+mj-lt"/>
              <a:buAutoNum type="arabicPeriod"/>
            </a:pPr>
            <a:r>
              <a:rPr lang="es-ES" b="1" dirty="0">
                <a:solidFill>
                  <a:srgbClr val="002060"/>
                </a:solidFill>
              </a:rPr>
              <a:t>Single Vector </a:t>
            </a:r>
            <a:r>
              <a:rPr lang="es-ES" b="1" dirty="0" err="1">
                <a:solidFill>
                  <a:srgbClr val="002060"/>
                </a:solidFill>
              </a:rPr>
              <a:t>Iteration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Methods</a:t>
            </a:r>
            <a:r>
              <a:rPr lang="es-ES" b="1" dirty="0">
                <a:solidFill>
                  <a:srgbClr val="002060"/>
                </a:solidFill>
              </a:rPr>
              <a:t>. </a:t>
            </a:r>
            <a:endParaRPr lang="es-ES" sz="1600" dirty="0">
              <a:solidFill>
                <a:srgbClr val="002060"/>
              </a:solidFill>
            </a:endParaRPr>
          </a:p>
        </p:txBody>
      </p:sp>
      <p:sp>
        <p:nvSpPr>
          <p:cNvPr id="20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8401616" y="2"/>
            <a:ext cx="3790384" cy="3651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accent5">
                    <a:lumMod val="50000"/>
                  </a:schemeClr>
                </a:solidFill>
              </a:rPr>
              <a:t>Eigenvalue Problems in Engineering with application to fluid dynamics</a:t>
            </a:r>
            <a:endParaRPr lang="es-ES" sz="10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1983C4A-3D77-4F7D-BA5A-5DAE70B476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13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871"/>
    </mc:Choice>
    <mc:Fallback xmlns="">
      <p:transition spd="slow" advTm="568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lipse 13"/>
          <p:cNvSpPr/>
          <p:nvPr/>
        </p:nvSpPr>
        <p:spPr>
          <a:xfrm>
            <a:off x="6753597" y="3105055"/>
            <a:ext cx="2880000" cy="2880000"/>
          </a:xfrm>
          <a:prstGeom prst="ellipse">
            <a:avLst/>
          </a:prstGeom>
          <a:solidFill>
            <a:schemeClr val="accent2">
              <a:lumMod val="75000"/>
              <a:alpha val="50000"/>
            </a:schemeClr>
          </a:solidFill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4FCC0-1602-4E53-A4A9-B84AD752D31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TextBox 29">
            <a:extLst>
              <a:ext uri="{FF2B5EF4-FFF2-40B4-BE49-F238E27FC236}">
                <a16:creationId xmlns:a16="http://schemas.microsoft.com/office/drawing/2014/main" id="{20CE4C1D-8445-4127-B6A8-B5A29C73380D}"/>
              </a:ext>
            </a:extLst>
          </p:cNvPr>
          <p:cNvSpPr txBox="1"/>
          <p:nvPr/>
        </p:nvSpPr>
        <p:spPr>
          <a:xfrm>
            <a:off x="252000" y="684000"/>
            <a:ext cx="11698487" cy="9900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3500"/>
              </a:lnSpc>
            </a:pPr>
            <a:endParaRPr lang="es-ES" sz="1600" dirty="0">
              <a:solidFill>
                <a:srgbClr val="000000"/>
              </a:solidFill>
              <a:cs typeface="Calibri" panose="020F0502020204030204"/>
            </a:endParaRPr>
          </a:p>
          <a:p>
            <a:pPr>
              <a:lnSpc>
                <a:spcPts val="3500"/>
              </a:lnSpc>
            </a:pPr>
            <a:endParaRPr lang="es-ES" sz="1600" dirty="0">
              <a:solidFill>
                <a:srgbClr val="002060"/>
              </a:solidFill>
              <a:cs typeface="Calibri" panose="020F0502020204030204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646948" y="625985"/>
            <a:ext cx="528088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000" b="1" dirty="0" err="1">
                <a:solidFill>
                  <a:srgbClr val="002060"/>
                </a:solidFill>
              </a:rPr>
              <a:t>Numerical</a:t>
            </a:r>
            <a:r>
              <a:rPr lang="es-ES" sz="4000" b="1" dirty="0">
                <a:solidFill>
                  <a:srgbClr val="002060"/>
                </a:solidFill>
              </a:rPr>
              <a:t> </a:t>
            </a:r>
            <a:r>
              <a:rPr lang="es-ES" sz="4000" b="1" dirty="0" err="1">
                <a:solidFill>
                  <a:srgbClr val="002060"/>
                </a:solidFill>
              </a:rPr>
              <a:t>Methods</a:t>
            </a:r>
            <a:r>
              <a:rPr lang="es-ES" sz="4000" b="1" dirty="0">
                <a:solidFill>
                  <a:srgbClr val="002060"/>
                </a:solidFill>
              </a:rPr>
              <a:t> </a:t>
            </a:r>
            <a:r>
              <a:rPr lang="es-ES" sz="4000" b="1" dirty="0" err="1">
                <a:solidFill>
                  <a:srgbClr val="002060"/>
                </a:solidFill>
              </a:rPr>
              <a:t>for</a:t>
            </a:r>
            <a:r>
              <a:rPr lang="es-ES" sz="4000" b="1" dirty="0">
                <a:solidFill>
                  <a:srgbClr val="002060"/>
                </a:solidFill>
              </a:rPr>
              <a:t> </a:t>
            </a:r>
            <a:r>
              <a:rPr lang="es-ES" sz="4000" b="1" dirty="0" err="1">
                <a:solidFill>
                  <a:srgbClr val="002060"/>
                </a:solidFill>
              </a:rPr>
              <a:t>Eigenvalue</a:t>
            </a:r>
            <a:r>
              <a:rPr lang="es-ES" sz="4000" b="1" dirty="0">
                <a:solidFill>
                  <a:srgbClr val="002060"/>
                </a:solidFill>
              </a:rPr>
              <a:t> </a:t>
            </a:r>
            <a:r>
              <a:rPr lang="es-ES" sz="4000" b="1" dirty="0" err="1">
                <a:solidFill>
                  <a:srgbClr val="002060"/>
                </a:solidFill>
              </a:rPr>
              <a:t>Problems</a:t>
            </a:r>
            <a:endParaRPr lang="es-ES" sz="4000" dirty="0"/>
          </a:p>
        </p:txBody>
      </p:sp>
      <p:sp>
        <p:nvSpPr>
          <p:cNvPr id="7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8401616" y="2"/>
            <a:ext cx="3790384" cy="3651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accent5">
                    <a:lumMod val="50000"/>
                  </a:schemeClr>
                </a:solidFill>
              </a:rPr>
              <a:t>Eigenvalue Problems in Engineering with application to fluid dynamics</a:t>
            </a:r>
            <a:endParaRPr lang="es-ES" sz="1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TextBox 29">
            <a:extLst>
              <a:ext uri="{FF2B5EF4-FFF2-40B4-BE49-F238E27FC236}">
                <a16:creationId xmlns:a16="http://schemas.microsoft.com/office/drawing/2014/main" id="{20CE4C1D-8445-4127-B6A8-B5A29C73380D}"/>
              </a:ext>
            </a:extLst>
          </p:cNvPr>
          <p:cNvSpPr txBox="1"/>
          <p:nvPr/>
        </p:nvSpPr>
        <p:spPr>
          <a:xfrm>
            <a:off x="1230923" y="2709572"/>
            <a:ext cx="484513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s-ES" sz="2400" b="1" dirty="0">
                <a:solidFill>
                  <a:srgbClr val="002060"/>
                </a:solidFill>
              </a:rPr>
              <a:t>Single Vector </a:t>
            </a:r>
            <a:r>
              <a:rPr lang="es-ES" sz="2400" b="1" dirty="0" err="1">
                <a:solidFill>
                  <a:srgbClr val="002060"/>
                </a:solidFill>
              </a:rPr>
              <a:t>Iteration</a:t>
            </a:r>
            <a:r>
              <a:rPr lang="es-ES" sz="2400" b="1" dirty="0">
                <a:solidFill>
                  <a:srgbClr val="002060"/>
                </a:solidFill>
              </a:rPr>
              <a:t> </a:t>
            </a:r>
            <a:r>
              <a:rPr lang="es-ES" sz="2400" b="1" dirty="0" err="1">
                <a:solidFill>
                  <a:srgbClr val="002060"/>
                </a:solidFill>
              </a:rPr>
              <a:t>Methods</a:t>
            </a:r>
            <a:endParaRPr lang="es-ES" sz="2400" b="1" dirty="0">
              <a:solidFill>
                <a:srgbClr val="002060"/>
              </a:solidFill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s-ES" sz="2400" b="1" dirty="0">
                <a:solidFill>
                  <a:srgbClr val="002060"/>
                </a:solidFill>
              </a:rPr>
              <a:t>Full </a:t>
            </a:r>
            <a:r>
              <a:rPr lang="es-ES" sz="2400" b="1" dirty="0" err="1">
                <a:solidFill>
                  <a:srgbClr val="002060"/>
                </a:solidFill>
              </a:rPr>
              <a:t>Spectrum</a:t>
            </a:r>
            <a:r>
              <a:rPr lang="es-ES" sz="2400" b="1" dirty="0">
                <a:solidFill>
                  <a:srgbClr val="002060"/>
                </a:solidFill>
              </a:rPr>
              <a:t> </a:t>
            </a:r>
            <a:r>
              <a:rPr lang="es-ES" sz="2400" b="1" dirty="0" err="1">
                <a:solidFill>
                  <a:srgbClr val="002060"/>
                </a:solidFill>
              </a:rPr>
              <a:t>Computation</a:t>
            </a:r>
            <a:endParaRPr lang="es-ES" sz="2400" b="1" dirty="0">
              <a:solidFill>
                <a:srgbClr val="002060"/>
              </a:solidFill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s-ES" sz="2400" b="1" dirty="0" err="1">
                <a:solidFill>
                  <a:srgbClr val="002060"/>
                </a:solidFill>
              </a:rPr>
              <a:t>Subspace</a:t>
            </a:r>
            <a:r>
              <a:rPr lang="es-ES" sz="2400" b="1" dirty="0">
                <a:solidFill>
                  <a:srgbClr val="002060"/>
                </a:solidFill>
              </a:rPr>
              <a:t> </a:t>
            </a:r>
            <a:r>
              <a:rPr lang="es-ES" sz="2400" b="1" dirty="0" err="1">
                <a:solidFill>
                  <a:srgbClr val="002060"/>
                </a:solidFill>
              </a:rPr>
              <a:t>Projection</a:t>
            </a:r>
            <a:r>
              <a:rPr lang="es-ES" sz="2400" b="1" dirty="0">
                <a:solidFill>
                  <a:srgbClr val="002060"/>
                </a:solidFill>
              </a:rPr>
              <a:t> </a:t>
            </a:r>
            <a:r>
              <a:rPr lang="es-ES" sz="2400" b="1" dirty="0" err="1">
                <a:solidFill>
                  <a:srgbClr val="002060"/>
                </a:solidFill>
              </a:rPr>
              <a:t>Methods</a:t>
            </a:r>
            <a:endParaRPr lang="es-ES" sz="2400" b="1" dirty="0">
              <a:solidFill>
                <a:srgbClr val="002060"/>
              </a:solidFill>
            </a:endParaRPr>
          </a:p>
        </p:txBody>
      </p:sp>
      <p:sp>
        <p:nvSpPr>
          <p:cNvPr id="2" name="Elipse 1"/>
          <p:cNvSpPr/>
          <p:nvPr/>
        </p:nvSpPr>
        <p:spPr>
          <a:xfrm>
            <a:off x="7565244" y="1579890"/>
            <a:ext cx="2880000" cy="2880000"/>
          </a:xfrm>
          <a:prstGeom prst="ellipse">
            <a:avLst/>
          </a:prstGeom>
          <a:solidFill>
            <a:schemeClr val="accent1">
              <a:alpha val="5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Elipse 8"/>
          <p:cNvSpPr/>
          <p:nvPr/>
        </p:nvSpPr>
        <p:spPr>
          <a:xfrm>
            <a:off x="8313111" y="3105055"/>
            <a:ext cx="2880000" cy="2880000"/>
          </a:xfrm>
          <a:prstGeom prst="ellipse">
            <a:avLst/>
          </a:prstGeom>
          <a:solidFill>
            <a:schemeClr val="accent6">
              <a:lumMod val="75000"/>
              <a:alpha val="50000"/>
            </a:schemeClr>
          </a:solidFill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3" name="Rectángulo 12"/>
          <p:cNvSpPr/>
          <p:nvPr/>
        </p:nvSpPr>
        <p:spPr>
          <a:xfrm>
            <a:off x="7641509" y="2042244"/>
            <a:ext cx="28037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02060"/>
                </a:solidFill>
              </a:rPr>
              <a:t>Mathematical Properties</a:t>
            </a:r>
          </a:p>
          <a:p>
            <a:pPr algn="ctr"/>
            <a:r>
              <a:rPr lang="en-US" sz="1600" b="1" dirty="0">
                <a:solidFill>
                  <a:srgbClr val="002060"/>
                </a:solidFill>
              </a:rPr>
              <a:t> of the Problem</a:t>
            </a:r>
            <a:r>
              <a:rPr lang="es-ES" sz="1600" b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9117305" y="4535731"/>
            <a:ext cx="25283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Desired Spectral Information</a:t>
            </a:r>
            <a:endParaRPr lang="es-ES" sz="1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6301085" y="4564911"/>
            <a:ext cx="25283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accent2">
                    <a:lumMod val="50000"/>
                  </a:schemeClr>
                </a:solidFill>
              </a:rPr>
              <a:t>Computational Requirements</a:t>
            </a:r>
            <a:endParaRPr lang="es-ES" sz="1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8313111" y="3519226"/>
            <a:ext cx="130306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</a:rPr>
              <a:t>Most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Adequate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Method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2050" name="Picture 2" descr="Green Tick Clip Art - Green Tick - Free Transparent PNG Clipart Images  Download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209" y="2923260"/>
            <a:ext cx="856663" cy="63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631EAE7-047D-4F12-8338-67653CD834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19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34"/>
    </mc:Choice>
    <mc:Fallback xmlns="">
      <p:transition spd="slow" advTm="39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136433" y="179045"/>
            <a:ext cx="37860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b="1" dirty="0" err="1">
                <a:solidFill>
                  <a:srgbClr val="002060"/>
                </a:solidFill>
              </a:rPr>
              <a:t>Iterative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Methods-Subspace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Projection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Methods</a:t>
            </a:r>
            <a:endParaRPr lang="es-ES" sz="1400" dirty="0"/>
          </a:p>
        </p:txBody>
      </p:sp>
      <p:sp>
        <p:nvSpPr>
          <p:cNvPr id="18" name="Rectángulo 17"/>
          <p:cNvSpPr/>
          <p:nvPr/>
        </p:nvSpPr>
        <p:spPr>
          <a:xfrm>
            <a:off x="537882" y="1244538"/>
            <a:ext cx="11200356" cy="93871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lvl="1">
              <a:lnSpc>
                <a:spcPts val="3500"/>
              </a:lnSpc>
            </a:pPr>
            <a:r>
              <a:rPr lang="es-ES" dirty="0" err="1">
                <a:solidFill>
                  <a:srgbClr val="002060"/>
                </a:solidFill>
              </a:rPr>
              <a:t>The</a:t>
            </a:r>
            <a:r>
              <a:rPr lang="es-ES" dirty="0">
                <a:solidFill>
                  <a:srgbClr val="002060"/>
                </a:solidFill>
              </a:rPr>
              <a:t> idea </a:t>
            </a:r>
            <a:r>
              <a:rPr lang="es-ES" dirty="0" err="1">
                <a:solidFill>
                  <a:srgbClr val="002060"/>
                </a:solidFill>
              </a:rPr>
              <a:t>behind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these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type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of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methods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is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to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perform</a:t>
            </a:r>
            <a:r>
              <a:rPr lang="es-ES" dirty="0">
                <a:solidFill>
                  <a:srgbClr val="002060"/>
                </a:solidFill>
              </a:rPr>
              <a:t> a </a:t>
            </a:r>
            <a:r>
              <a:rPr lang="es-ES" u="sng" dirty="0" err="1">
                <a:solidFill>
                  <a:srgbClr val="002060"/>
                </a:solidFill>
              </a:rPr>
              <a:t>similarity</a:t>
            </a:r>
            <a:r>
              <a:rPr lang="es-ES" u="sng" dirty="0">
                <a:solidFill>
                  <a:srgbClr val="002060"/>
                </a:solidFill>
              </a:rPr>
              <a:t> </a:t>
            </a:r>
            <a:r>
              <a:rPr lang="es-ES" u="sng" dirty="0" err="1">
                <a:solidFill>
                  <a:srgbClr val="002060"/>
                </a:solidFill>
              </a:rPr>
              <a:t>transformation</a:t>
            </a:r>
            <a:r>
              <a:rPr lang="es-ES" dirty="0">
                <a:solidFill>
                  <a:srgbClr val="002060"/>
                </a:solidFill>
              </a:rPr>
              <a:t> in </a:t>
            </a:r>
            <a:r>
              <a:rPr lang="es-ES" dirty="0" err="1">
                <a:solidFill>
                  <a:srgbClr val="002060"/>
                </a:solidFill>
              </a:rPr>
              <a:t>the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matrix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operator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to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some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simpler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form</a:t>
            </a:r>
            <a:r>
              <a:rPr lang="es-ES" dirty="0">
                <a:solidFill>
                  <a:srgbClr val="002060"/>
                </a:solidFill>
              </a:rPr>
              <a:t>, </a:t>
            </a:r>
            <a:r>
              <a:rPr lang="es-ES" dirty="0" err="1">
                <a:solidFill>
                  <a:srgbClr val="002060"/>
                </a:solidFill>
              </a:rPr>
              <a:t>that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yields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the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eigenvalues</a:t>
            </a:r>
            <a:r>
              <a:rPr lang="es-ES" dirty="0">
                <a:solidFill>
                  <a:srgbClr val="002060"/>
                </a:solidFill>
              </a:rPr>
              <a:t> and </a:t>
            </a:r>
            <a:r>
              <a:rPr lang="es-ES" dirty="0" err="1">
                <a:solidFill>
                  <a:srgbClr val="002060"/>
                </a:solidFill>
              </a:rPr>
              <a:t>eigenvectors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directly</a:t>
            </a:r>
            <a:r>
              <a:rPr lang="es-ES" dirty="0">
                <a:solidFill>
                  <a:srgbClr val="002060"/>
                </a:solidFill>
              </a:rPr>
              <a:t>. </a:t>
            </a:r>
          </a:p>
        </p:txBody>
      </p:sp>
      <p:sp>
        <p:nvSpPr>
          <p:cNvPr id="19" name="TextBox 29"/>
          <p:cNvSpPr txBox="1"/>
          <p:nvPr/>
        </p:nvSpPr>
        <p:spPr>
          <a:xfrm>
            <a:off x="291475" y="824818"/>
            <a:ext cx="11698487" cy="489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ts val="3500"/>
              </a:lnSpc>
              <a:buFont typeface="+mj-lt"/>
              <a:buAutoNum type="arabicPeriod" startAt="2"/>
            </a:pPr>
            <a:r>
              <a:rPr lang="es-ES" b="1" dirty="0">
                <a:solidFill>
                  <a:srgbClr val="002060"/>
                </a:solidFill>
              </a:rPr>
              <a:t>Full </a:t>
            </a:r>
            <a:r>
              <a:rPr lang="es-ES" b="1" dirty="0" err="1">
                <a:solidFill>
                  <a:srgbClr val="002060"/>
                </a:solidFill>
              </a:rPr>
              <a:t>spectrum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computation</a:t>
            </a:r>
            <a:r>
              <a:rPr lang="es-ES" b="1" dirty="0">
                <a:solidFill>
                  <a:srgbClr val="002060"/>
                </a:solidFill>
              </a:rPr>
              <a:t>. </a:t>
            </a:r>
            <a:endParaRPr lang="es-ES" sz="1600" dirty="0">
              <a:solidFill>
                <a:srgbClr val="002060"/>
              </a:solidFill>
            </a:endParaRPr>
          </a:p>
        </p:txBody>
      </p:sp>
      <p:sp>
        <p:nvSpPr>
          <p:cNvPr id="8" name="Rounded Rectangle 9">
            <a:extLst>
              <a:ext uri="{FF2B5EF4-FFF2-40B4-BE49-F238E27FC236}">
                <a16:creationId xmlns:a16="http://schemas.microsoft.com/office/drawing/2014/main" id="{5DF6A5F2-5A7A-4910-A73B-688FCC8D6FA0}"/>
              </a:ext>
            </a:extLst>
          </p:cNvPr>
          <p:cNvSpPr/>
          <p:nvPr/>
        </p:nvSpPr>
        <p:spPr>
          <a:xfrm>
            <a:off x="1982615" y="3175463"/>
            <a:ext cx="823296" cy="445180"/>
          </a:xfrm>
          <a:prstGeom prst="roundRect">
            <a:avLst>
              <a:gd name="adj" fmla="val 9212"/>
            </a:avLst>
          </a:prstGeom>
          <a:solidFill>
            <a:schemeClr val="bg1">
              <a:alpha val="0"/>
            </a:schemeClr>
          </a:solidFill>
          <a:ln w="127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ES" dirty="0" err="1">
                <a:solidFill>
                  <a:srgbClr val="002060"/>
                </a:solidFill>
                <a:cs typeface="Courier New" panose="02070309020205020404" pitchFamily="49" charset="0"/>
                <a:sym typeface="Wingdings" pitchFamily="2" charset="2"/>
              </a:rPr>
              <a:t>Jacobi</a:t>
            </a:r>
            <a:r>
              <a:rPr lang="es-ES" dirty="0">
                <a:solidFill>
                  <a:srgbClr val="002060"/>
                </a:solidFill>
                <a:cs typeface="Courier New" panose="02070309020205020404" pitchFamily="49" charset="0"/>
                <a:sym typeface="Wingdings" pitchFamily="2" charset="2"/>
              </a:rPr>
              <a:t> </a:t>
            </a:r>
          </a:p>
        </p:txBody>
      </p:sp>
      <p:sp>
        <p:nvSpPr>
          <p:cNvPr id="9" name="Rounded Rectangle 9">
            <a:extLst>
              <a:ext uri="{FF2B5EF4-FFF2-40B4-BE49-F238E27FC236}">
                <a16:creationId xmlns:a16="http://schemas.microsoft.com/office/drawing/2014/main" id="{2CC7DA18-A8D1-4A6F-9FCE-77637A1BC55B}"/>
              </a:ext>
            </a:extLst>
          </p:cNvPr>
          <p:cNvSpPr/>
          <p:nvPr/>
        </p:nvSpPr>
        <p:spPr>
          <a:xfrm>
            <a:off x="3189373" y="3128053"/>
            <a:ext cx="1715925" cy="540000"/>
          </a:xfrm>
          <a:prstGeom prst="roundRect">
            <a:avLst>
              <a:gd name="adj" fmla="val 9212"/>
            </a:avLst>
          </a:prstGeom>
          <a:solidFill>
            <a:schemeClr val="bg1">
              <a:alpha val="0"/>
            </a:schemeClr>
          </a:solidFill>
          <a:ln w="127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ES" dirty="0" err="1">
                <a:solidFill>
                  <a:srgbClr val="002060"/>
                </a:solidFill>
                <a:cs typeface="Courier New" panose="02070309020205020404" pitchFamily="49" charset="0"/>
                <a:sym typeface="Wingdings" pitchFamily="2" charset="2"/>
              </a:rPr>
              <a:t>Symmetric</a:t>
            </a:r>
            <a:r>
              <a:rPr lang="es-ES" dirty="0">
                <a:solidFill>
                  <a:srgbClr val="002060"/>
                </a:solidFill>
                <a:cs typeface="Courier New" panose="02070309020205020404" pitchFamily="49" charset="0"/>
                <a:sym typeface="Wingdings" pitchFamily="2" charset="2"/>
              </a:rPr>
              <a:t> matrices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18CF316-25F6-45A9-BEE8-86F46C350A97}"/>
              </a:ext>
            </a:extLst>
          </p:cNvPr>
          <p:cNvSpPr/>
          <p:nvPr/>
        </p:nvSpPr>
        <p:spPr>
          <a:xfrm>
            <a:off x="1982615" y="3991054"/>
            <a:ext cx="823296" cy="445180"/>
          </a:xfrm>
          <a:prstGeom prst="roundRect">
            <a:avLst>
              <a:gd name="adj" fmla="val 9212"/>
            </a:avLst>
          </a:prstGeom>
          <a:solidFill>
            <a:schemeClr val="bg1">
              <a:alpha val="0"/>
            </a:schemeClr>
          </a:solidFill>
          <a:ln w="127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ES" dirty="0">
                <a:solidFill>
                  <a:srgbClr val="002060"/>
                </a:solidFill>
                <a:cs typeface="Courier New" panose="02070309020205020404" pitchFamily="49" charset="0"/>
                <a:sym typeface="Wingdings" pitchFamily="2" charset="2"/>
              </a:rPr>
              <a:t>LR-QR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1CCCCE87-C848-4031-B51F-27621EA9E9FB}"/>
              </a:ext>
            </a:extLst>
          </p:cNvPr>
          <p:cNvSpPr/>
          <p:nvPr/>
        </p:nvSpPr>
        <p:spPr>
          <a:xfrm>
            <a:off x="3189373" y="3943644"/>
            <a:ext cx="1715925" cy="540000"/>
          </a:xfrm>
          <a:prstGeom prst="roundRect">
            <a:avLst>
              <a:gd name="adj" fmla="val 9212"/>
            </a:avLst>
          </a:prstGeom>
          <a:solidFill>
            <a:schemeClr val="bg1">
              <a:alpha val="0"/>
            </a:schemeClr>
          </a:solidFill>
          <a:ln w="127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ES" dirty="0" err="1">
                <a:solidFill>
                  <a:srgbClr val="002060"/>
                </a:solidFill>
                <a:cs typeface="Courier New" panose="02070309020205020404" pitchFamily="49" charset="0"/>
                <a:sym typeface="Wingdings" pitchFamily="2" charset="2"/>
              </a:rPr>
              <a:t>Unsymmetric</a:t>
            </a:r>
            <a:r>
              <a:rPr lang="es-ES" dirty="0">
                <a:solidFill>
                  <a:srgbClr val="002060"/>
                </a:solidFill>
                <a:cs typeface="Courier New" panose="02070309020205020404" pitchFamily="49" charset="0"/>
                <a:sym typeface="Wingdings" pitchFamily="2" charset="2"/>
              </a:rPr>
              <a:t> matrices</a:t>
            </a:r>
          </a:p>
        </p:txBody>
      </p:sp>
      <p:sp>
        <p:nvSpPr>
          <p:cNvPr id="12" name="Right Arrow 10">
            <a:extLst>
              <a:ext uri="{FF2B5EF4-FFF2-40B4-BE49-F238E27FC236}">
                <a16:creationId xmlns:a16="http://schemas.microsoft.com/office/drawing/2014/main" id="{F2D64679-23E9-40D2-81C9-0BE8D35EE06E}"/>
              </a:ext>
            </a:extLst>
          </p:cNvPr>
          <p:cNvSpPr/>
          <p:nvPr/>
        </p:nvSpPr>
        <p:spPr>
          <a:xfrm>
            <a:off x="5203986" y="3260373"/>
            <a:ext cx="599151" cy="2753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ounded Rectangle 9">
                <a:extLst>
                  <a:ext uri="{FF2B5EF4-FFF2-40B4-BE49-F238E27FC236}">
                    <a16:creationId xmlns:a16="http://schemas.microsoft.com/office/drawing/2014/main" id="{EBA9516C-BFCA-41A2-ACD0-BC7B4FCA19F2}"/>
                  </a:ext>
                </a:extLst>
              </p:cNvPr>
              <p:cNvSpPr/>
              <p:nvPr/>
            </p:nvSpPr>
            <p:spPr>
              <a:xfrm>
                <a:off x="6386155" y="3175463"/>
                <a:ext cx="1715925" cy="445180"/>
              </a:xfrm>
              <a:prstGeom prst="roundRect">
                <a:avLst>
                  <a:gd name="adj" fmla="val 9212"/>
                </a:avLst>
              </a:prstGeom>
              <a:solidFill>
                <a:schemeClr val="bg1">
                  <a:alpha val="0"/>
                </a:schemeClr>
              </a:solidFill>
              <a:ln w="127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s-ES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s-ES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p>
                          <m:r>
                            <a:rPr lang="es-E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s-ES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𝐷𝐺</m:t>
                      </m:r>
                    </m:oMath>
                  </m:oMathPara>
                </a14:m>
                <a:endParaRPr lang="es-ES" dirty="0">
                  <a:solidFill>
                    <a:srgbClr val="002060"/>
                  </a:solidFill>
                  <a:cs typeface="Courier New" panose="02070309020205020404" pitchFamily="49" charset="0"/>
                  <a:sym typeface="Wingdings" pitchFamily="2" charset="2"/>
                </a:endParaRPr>
              </a:p>
            </p:txBody>
          </p:sp>
        </mc:Choice>
        <mc:Fallback xmlns="">
          <p:sp>
            <p:nvSpPr>
              <p:cNvPr id="13" name="Rounded Rectangle 9">
                <a:extLst>
                  <a:ext uri="{FF2B5EF4-FFF2-40B4-BE49-F238E27FC236}">
                    <a16:creationId xmlns:a16="http://schemas.microsoft.com/office/drawing/2014/main" id="{EBA9516C-BFCA-41A2-ACD0-BC7B4FCA19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6155" y="3175463"/>
                <a:ext cx="1715925" cy="445180"/>
              </a:xfrm>
              <a:prstGeom prst="roundRect">
                <a:avLst>
                  <a:gd name="adj" fmla="val 9212"/>
                </a:avLst>
              </a:prstGeom>
              <a:blipFill>
                <a:blip r:embed="rId4"/>
                <a:stretch>
                  <a:fillRect/>
                </a:stretch>
              </a:blipFill>
              <a:ln w="12700">
                <a:solidFill>
                  <a:schemeClr val="accent5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ight Arrow 10">
            <a:extLst>
              <a:ext uri="{FF2B5EF4-FFF2-40B4-BE49-F238E27FC236}">
                <a16:creationId xmlns:a16="http://schemas.microsoft.com/office/drawing/2014/main" id="{F917B776-B2ED-472B-91D0-E7692558FE20}"/>
              </a:ext>
            </a:extLst>
          </p:cNvPr>
          <p:cNvSpPr/>
          <p:nvPr/>
        </p:nvSpPr>
        <p:spPr>
          <a:xfrm>
            <a:off x="5203986" y="4076842"/>
            <a:ext cx="599151" cy="2753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ounded Rectangle 9">
                <a:extLst>
                  <a:ext uri="{FF2B5EF4-FFF2-40B4-BE49-F238E27FC236}">
                    <a16:creationId xmlns:a16="http://schemas.microsoft.com/office/drawing/2014/main" id="{0EFC172F-1028-4D39-A5D9-E36380D92497}"/>
                  </a:ext>
                </a:extLst>
              </p:cNvPr>
              <p:cNvSpPr/>
              <p:nvPr/>
            </p:nvSpPr>
            <p:spPr>
              <a:xfrm>
                <a:off x="6386155" y="3985044"/>
                <a:ext cx="1715925" cy="445180"/>
              </a:xfrm>
              <a:prstGeom prst="roundRect">
                <a:avLst>
                  <a:gd name="adj" fmla="val 9212"/>
                </a:avLst>
              </a:prstGeom>
              <a:solidFill>
                <a:schemeClr val="bg1">
                  <a:alpha val="0"/>
                </a:schemeClr>
              </a:solidFill>
              <a:ln w="127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s-ES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s-ES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es-E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s-ES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𝑇𝐻</m:t>
                      </m:r>
                    </m:oMath>
                  </m:oMathPara>
                </a14:m>
                <a:endParaRPr lang="es-ES" dirty="0">
                  <a:solidFill>
                    <a:srgbClr val="002060"/>
                  </a:solidFill>
                  <a:cs typeface="Courier New" panose="02070309020205020404" pitchFamily="49" charset="0"/>
                  <a:sym typeface="Wingdings" pitchFamily="2" charset="2"/>
                </a:endParaRPr>
              </a:p>
            </p:txBody>
          </p:sp>
        </mc:Choice>
        <mc:Fallback xmlns="">
          <p:sp>
            <p:nvSpPr>
              <p:cNvPr id="15" name="Rounded Rectangle 9">
                <a:extLst>
                  <a:ext uri="{FF2B5EF4-FFF2-40B4-BE49-F238E27FC236}">
                    <a16:creationId xmlns:a16="http://schemas.microsoft.com/office/drawing/2014/main" id="{0EFC172F-1028-4D39-A5D9-E36380D924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6155" y="3985044"/>
                <a:ext cx="1715925" cy="445180"/>
              </a:xfrm>
              <a:prstGeom prst="roundRect">
                <a:avLst>
                  <a:gd name="adj" fmla="val 9212"/>
                </a:avLst>
              </a:prstGeom>
              <a:blipFill>
                <a:blip r:embed="rId5"/>
                <a:stretch>
                  <a:fillRect/>
                </a:stretch>
              </a:blipFill>
              <a:ln w="12700">
                <a:solidFill>
                  <a:schemeClr val="accent5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47C26957-74EA-4EB8-85FD-85858A56A703}"/>
                  </a:ext>
                </a:extLst>
              </p:cNvPr>
              <p:cNvSpPr txBox="1"/>
              <p:nvPr/>
            </p:nvSpPr>
            <p:spPr>
              <a:xfrm>
                <a:off x="8893531" y="2378813"/>
                <a:ext cx="3192452" cy="11079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s-ES" sz="160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s-ES" sz="1600" dirty="0">
                    <a:solidFill>
                      <a:srgbClr val="002060"/>
                    </a:solidFill>
                  </a:rPr>
                  <a:t> diagonal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matrix</a:t>
                </a:r>
                <a:endParaRPr lang="es-ES" sz="1600" dirty="0">
                  <a:solidFill>
                    <a:srgbClr val="002060"/>
                  </a:solidFill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s-ES" sz="1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Upper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quasi</a:t>
                </a:r>
                <a:r>
                  <a:rPr lang="es-ES" sz="1600" dirty="0">
                    <a:solidFill>
                      <a:srgbClr val="002060"/>
                    </a:solidFill>
                  </a:rPr>
                  <a:t>-triangular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matrix</a:t>
                </a:r>
                <a:endParaRPr lang="es-ES" sz="1600" dirty="0">
                  <a:solidFill>
                    <a:srgbClr val="002060"/>
                  </a:solidFill>
                </a:endParaRPr>
              </a:p>
              <a:p>
                <a:endParaRPr lang="es-ES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47C26957-74EA-4EB8-85FD-85858A56A7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93531" y="2378813"/>
                <a:ext cx="3192452" cy="1107996"/>
              </a:xfrm>
              <a:prstGeom prst="rect">
                <a:avLst/>
              </a:prstGeom>
              <a:blipFill>
                <a:blip r:embed="rId6"/>
                <a:stretch>
                  <a:fillRect l="-763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E4F564A8-5CD9-47E7-AC0A-F229EC5ED27D}"/>
                  </a:ext>
                </a:extLst>
              </p:cNvPr>
              <p:cNvSpPr txBox="1"/>
              <p:nvPr/>
            </p:nvSpPr>
            <p:spPr>
              <a:xfrm>
                <a:off x="6138060" y="2534072"/>
                <a:ext cx="2215907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1600" dirty="0">
                    <a:solidFill>
                      <a:srgbClr val="002060"/>
                    </a:solidFill>
                  </a:rPr>
                  <a:t>Schur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form</a:t>
                </a:r>
                <a:r>
                  <a:rPr lang="es-ES" sz="1600" dirty="0">
                    <a:solidFill>
                      <a:srgbClr val="002060"/>
                    </a:solidFill>
                  </a:rPr>
                  <a:t>:</a:t>
                </a:r>
              </a:p>
              <a:p>
                <a:pPr algn="ctr"/>
                <a:r>
                  <a:rPr lang="es-ES" sz="1600" dirty="0">
                    <a:solidFill>
                      <a:srgbClr val="002060"/>
                    </a:solidFill>
                  </a:rPr>
                  <a:t> -</a:t>
                </a:r>
                <a14:m>
                  <m:oMath xmlns:m="http://schemas.openxmlformats.org/officeDocument/2006/math">
                    <m:r>
                      <a:rPr lang="es-ES" sz="16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s-ES" sz="16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s-ES" sz="16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s-ES" sz="1600" dirty="0"/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unitary</a:t>
                </a:r>
                <a:r>
                  <a:rPr lang="es-ES" sz="1600" dirty="0">
                    <a:solidFill>
                      <a:srgbClr val="002060"/>
                    </a:solidFill>
                  </a:rPr>
                  <a:t> matrices-</a:t>
                </a:r>
              </a:p>
            </p:txBody>
          </p:sp>
        </mc:Choice>
        <mc:Fallback xmlns="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E4F564A8-5CD9-47E7-AC0A-F229EC5ED2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8060" y="2534072"/>
                <a:ext cx="2215907" cy="584775"/>
              </a:xfrm>
              <a:prstGeom prst="rect">
                <a:avLst/>
              </a:prstGeom>
              <a:blipFill>
                <a:blip r:embed="rId7"/>
                <a:stretch>
                  <a:fillRect t="-3125" b="-12500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uadroTexto 23">
                <a:extLst>
                  <a:ext uri="{FF2B5EF4-FFF2-40B4-BE49-F238E27FC236}">
                    <a16:creationId xmlns:a16="http://schemas.microsoft.com/office/drawing/2014/main" id="{0A50F1FB-3CD9-40C9-811C-EEDDF1BF227D}"/>
                  </a:ext>
                </a:extLst>
              </p:cNvPr>
              <p:cNvSpPr txBox="1"/>
              <p:nvPr/>
            </p:nvSpPr>
            <p:spPr>
              <a:xfrm>
                <a:off x="537882" y="5506615"/>
                <a:ext cx="6239928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s-ES" sz="1600" dirty="0">
                    <a:solidFill>
                      <a:srgbClr val="002060"/>
                    </a:solidFill>
                  </a:rPr>
                  <a:t>Unitary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matrix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ES" sz="16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s-ES" sz="16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s-ES" sz="16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p>
                            <m:r>
                              <a:rPr lang="es-ES" sz="16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  <m:r>
                          <a:rPr lang="es-ES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s-ES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p>
                        <m:r>
                          <a:rPr lang="es-ES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ES" sz="16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p>
                        <m:r>
                          <a:rPr lang="es-ES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conjugate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transpose</a:t>
                </a:r>
                <a:r>
                  <a:rPr lang="es-ES" sz="1600" dirty="0">
                    <a:solidFill>
                      <a:srgbClr val="002060"/>
                    </a:solidFill>
                  </a:rPr>
                  <a:t> (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Hermitian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transpose</a:t>
                </a:r>
                <a:r>
                  <a:rPr lang="es-ES" sz="1600" dirty="0">
                    <a:solidFill>
                      <a:srgbClr val="002060"/>
                    </a:solidFill>
                  </a:rPr>
                  <a:t>)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matrix</a:t>
                </a:r>
                <a:endParaRPr lang="es-ES" sz="1600" dirty="0">
                  <a:solidFill>
                    <a:srgbClr val="00206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s-ES" sz="1600" dirty="0" err="1">
                    <a:solidFill>
                      <a:srgbClr val="002060"/>
                    </a:solidFill>
                  </a:rPr>
                  <a:t>If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s-ES" sz="16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s-ES" sz="16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s-ES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s-ES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𝑛𝑥𝑛</m:t>
                        </m:r>
                      </m:sup>
                    </m:sSup>
                  </m:oMath>
                </a14:m>
                <a:r>
                  <a:rPr lang="es-ES" sz="1600" dirty="0">
                    <a:solidFill>
                      <a:srgbClr val="002060"/>
                    </a:solidFill>
                  </a:rPr>
                  <a:t> then </a:t>
                </a:r>
                <a14:m>
                  <m:oMath xmlns:m="http://schemas.openxmlformats.org/officeDocument/2006/math">
                    <m:r>
                      <a:rPr lang="es-ES" sz="1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s-ES" sz="1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s-ES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s-ES" sz="16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𝑅𝑄</m:t>
                    </m:r>
                  </m:oMath>
                </a14:m>
                <a:r>
                  <a:rPr lang="es-ES" sz="1600" dirty="0">
                    <a:solidFill>
                      <a:srgbClr val="002060"/>
                    </a:solidFill>
                    <a:cs typeface="Courier New" panose="02070309020205020404" pitchFamily="49" charset="0"/>
                    <a:sym typeface="Wingdings" pitchFamily="2" charset="2"/>
                  </a:rPr>
                  <a:t>  with </a:t>
                </a:r>
                <a14:m>
                  <m:oMath xmlns:m="http://schemas.openxmlformats.org/officeDocument/2006/math">
                    <m:r>
                      <a:rPr lang="es-ES" sz="1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s-ES" sz="1600" dirty="0">
                    <a:solidFill>
                      <a:srgbClr val="002060"/>
                    </a:solidFill>
                    <a:cs typeface="Courier New" panose="02070309020205020404" pitchFamily="49" charset="0"/>
                    <a:sym typeface="Wingdings" pitchFamily="2" charset="2"/>
                  </a:rPr>
                  <a:t> orthogonal </a:t>
                </a:r>
                <a:r>
                  <a:rPr lang="es-ES" sz="1600" dirty="0" err="1">
                    <a:solidFill>
                      <a:srgbClr val="002060"/>
                    </a:solidFill>
                    <a:cs typeface="Courier New" panose="02070309020205020404" pitchFamily="49" charset="0"/>
                    <a:sym typeface="Wingdings" pitchFamily="2" charset="2"/>
                  </a:rPr>
                  <a:t>matrix</a:t>
                </a:r>
                <a:r>
                  <a:rPr lang="es-ES" sz="1600" dirty="0">
                    <a:solidFill>
                      <a:srgbClr val="002060"/>
                    </a:solidFill>
                    <a:cs typeface="Courier New" panose="02070309020205020404" pitchFamily="49" charset="0"/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s-ES" sz="16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s-ES" sz="16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s-ES" sz="16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s-ES" sz="1600" dirty="0">
                  <a:solidFill>
                    <a:srgbClr val="00206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s-ES" sz="1600" dirty="0" err="1">
                    <a:solidFill>
                      <a:srgbClr val="002060"/>
                    </a:solidFill>
                  </a:rPr>
                  <a:t>If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s-ES" sz="160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s-ES" sz="1600" dirty="0">
                    <a:solidFill>
                      <a:srgbClr val="002060"/>
                    </a:solidFill>
                    <a:cs typeface="Courier New" panose="02070309020205020404" pitchFamily="49" charset="0"/>
                    <a:sym typeface="Wingdings" pitchFamily="2" charset="2"/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  <a:cs typeface="Courier New" panose="02070309020205020404" pitchFamily="49" charset="0"/>
                    <a:sym typeface="Wingdings" pitchFamily="2" charset="2"/>
                  </a:rPr>
                  <a:t>is</a:t>
                </a:r>
                <a:r>
                  <a:rPr lang="es-ES" sz="1600" dirty="0">
                    <a:solidFill>
                      <a:srgbClr val="002060"/>
                    </a:solidFill>
                    <a:cs typeface="Courier New" panose="02070309020205020404" pitchFamily="49" charset="0"/>
                    <a:sym typeface="Wingdings" pitchFamily="2" charset="2"/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  <a:cs typeface="Courier New" panose="02070309020205020404" pitchFamily="49" charset="0"/>
                    <a:sym typeface="Wingdings" pitchFamily="2" charset="2"/>
                  </a:rPr>
                  <a:t>an</a:t>
                </a:r>
                <a:r>
                  <a:rPr lang="es-ES" sz="1600" dirty="0">
                    <a:solidFill>
                      <a:srgbClr val="002060"/>
                    </a:solidFill>
                    <a:cs typeface="Courier New" panose="02070309020205020404" pitchFamily="49" charset="0"/>
                    <a:sym typeface="Wingdings" pitchFamily="2" charset="2"/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  <a:cs typeface="Courier New" panose="02070309020205020404" pitchFamily="49" charset="0"/>
                    <a:sym typeface="Wingdings" pitchFamily="2" charset="2"/>
                  </a:rPr>
                  <a:t>orthogonal</a:t>
                </a:r>
                <a:r>
                  <a:rPr lang="es-ES" sz="1600" dirty="0">
                    <a:solidFill>
                      <a:srgbClr val="002060"/>
                    </a:solidFill>
                    <a:cs typeface="Courier New" panose="02070309020205020404" pitchFamily="49" charset="0"/>
                    <a:sym typeface="Wingdings" pitchFamily="2" charset="2"/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  <a:cs typeface="Courier New" panose="02070309020205020404" pitchFamily="49" charset="0"/>
                    <a:sym typeface="Wingdings" pitchFamily="2" charset="2"/>
                  </a:rPr>
                  <a:t>matrix</a:t>
                </a:r>
                <a:r>
                  <a:rPr lang="es-ES" sz="1600" dirty="0">
                    <a:solidFill>
                      <a:srgbClr val="002060"/>
                    </a:solidFill>
                    <a:cs typeface="Courier New" panose="02070309020205020404" pitchFamily="49" charset="0"/>
                    <a:sym typeface="Wingdings" pitchFamily="2" charset="2"/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  <a:cs typeface="Courier New" panose="02070309020205020404" pitchFamily="49" charset="0"/>
                    <a:sym typeface="Wingdings" pitchFamily="2" charset="2"/>
                  </a:rPr>
                  <a:t>rows</a:t>
                </a:r>
                <a:r>
                  <a:rPr lang="es-ES" sz="1600" dirty="0">
                    <a:solidFill>
                      <a:srgbClr val="002060"/>
                    </a:solidFill>
                    <a:cs typeface="Courier New" panose="02070309020205020404" pitchFamily="49" charset="0"/>
                    <a:sym typeface="Wingdings" pitchFamily="2" charset="2"/>
                  </a:rPr>
                  <a:t>/</a:t>
                </a:r>
                <a:r>
                  <a:rPr lang="es-ES" sz="1600" dirty="0" err="1">
                    <a:solidFill>
                      <a:srgbClr val="002060"/>
                    </a:solidFill>
                    <a:cs typeface="Courier New" panose="02070309020205020404" pitchFamily="49" charset="0"/>
                    <a:sym typeface="Wingdings" pitchFamily="2" charset="2"/>
                  </a:rPr>
                  <a:t>columns</a:t>
                </a:r>
                <a:r>
                  <a:rPr lang="es-ES" sz="1600" dirty="0">
                    <a:solidFill>
                      <a:srgbClr val="002060"/>
                    </a:solidFill>
                    <a:cs typeface="Courier New" panose="02070309020205020404" pitchFamily="49" charset="0"/>
                    <a:sym typeface="Wingdings" pitchFamily="2" charset="2"/>
                  </a:rPr>
                  <a:t> are </a:t>
                </a:r>
                <a:r>
                  <a:rPr lang="es-ES" sz="1600" dirty="0" err="1">
                    <a:solidFill>
                      <a:srgbClr val="002060"/>
                    </a:solidFill>
                    <a:cs typeface="Courier New" panose="02070309020205020404" pitchFamily="49" charset="0"/>
                    <a:sym typeface="Wingdings" pitchFamily="2" charset="2"/>
                  </a:rPr>
                  <a:t>orthonormal</a:t>
                </a:r>
                <a:r>
                  <a:rPr lang="es-ES" sz="1600" dirty="0">
                    <a:solidFill>
                      <a:srgbClr val="002060"/>
                    </a:solidFill>
                    <a:cs typeface="Courier New" panose="02070309020205020404" pitchFamily="49" charset="0"/>
                    <a:sym typeface="Wingdings" pitchFamily="2" charset="2"/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  <a:cs typeface="Courier New" panose="02070309020205020404" pitchFamily="49" charset="0"/>
                    <a:sym typeface="Wingdings" pitchFamily="2" charset="2"/>
                  </a:rPr>
                  <a:t>vectors</a:t>
                </a:r>
                <a:r>
                  <a:rPr lang="es-ES" sz="1600" dirty="0">
                    <a:solidFill>
                      <a:srgbClr val="002060"/>
                    </a:solidFill>
                    <a:cs typeface="Courier New" panose="02070309020205020404" pitchFamily="49" charset="0"/>
                    <a:sym typeface="Wingdings" pitchFamily="2" charset="2"/>
                  </a:rPr>
                  <a:t>  </a:t>
                </a:r>
                <a:endParaRPr lang="es-ES" sz="16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4" name="CuadroTexto 23">
                <a:extLst>
                  <a:ext uri="{FF2B5EF4-FFF2-40B4-BE49-F238E27FC236}">
                    <a16:creationId xmlns:a16="http://schemas.microsoft.com/office/drawing/2014/main" id="{0A50F1FB-3CD9-40C9-811C-EEDDF1BF22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882" y="5506615"/>
                <a:ext cx="6239928" cy="1077218"/>
              </a:xfrm>
              <a:prstGeom prst="rect">
                <a:avLst/>
              </a:prstGeom>
              <a:blipFill>
                <a:blip r:embed="rId8"/>
                <a:stretch>
                  <a:fillRect l="-391" t="-1695" b="-6215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ángulo redondeado 1"/>
          <p:cNvSpPr/>
          <p:nvPr/>
        </p:nvSpPr>
        <p:spPr>
          <a:xfrm>
            <a:off x="1769165" y="2478675"/>
            <a:ext cx="6852322" cy="2486831"/>
          </a:xfrm>
          <a:prstGeom prst="roundRect">
            <a:avLst/>
          </a:prstGeom>
          <a:noFill/>
          <a:ln w="412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8401616" y="2"/>
            <a:ext cx="3790384" cy="3651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accent5">
                    <a:lumMod val="50000"/>
                  </a:schemeClr>
                </a:solidFill>
              </a:rPr>
              <a:t>Eigenvalue Problems in Engineering with application to fluid dynamics</a:t>
            </a:r>
            <a:endParaRPr lang="es-ES" sz="1000" dirty="0">
              <a:solidFill>
                <a:schemeClr val="accent5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ángulo 3"/>
              <p:cNvSpPr/>
              <p:nvPr/>
            </p:nvSpPr>
            <p:spPr>
              <a:xfrm>
                <a:off x="9263545" y="3247374"/>
                <a:ext cx="2116862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s-ES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s-E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/>
                              <m:e/>
                            </m:mr>
                            <m:mr>
                              <m:e/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b="0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/>
                                    <m:e/>
                                  </m:m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s-ES" b="0" i="1" smtClean="0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/>
                                        </m:mr>
                                        <m:mr>
                                          <m:e/>
                                        </m:mr>
                                      </m:m>
                                    </m:e>
                                    <m:e/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4" name="Rectángu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3545" y="3247374"/>
                <a:ext cx="2116862" cy="11269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riángulo isósceles 4"/>
          <p:cNvSpPr/>
          <p:nvPr/>
        </p:nvSpPr>
        <p:spPr>
          <a:xfrm rot="16200000">
            <a:off x="10033467" y="3288324"/>
            <a:ext cx="1008000" cy="1080000"/>
          </a:xfrm>
          <a:prstGeom prst="triangle">
            <a:avLst>
              <a:gd name="adj" fmla="val 100000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ángulo 30"/>
              <p:cNvSpPr/>
              <p:nvPr/>
            </p:nvSpPr>
            <p:spPr>
              <a:xfrm>
                <a:off x="8909857" y="4374626"/>
                <a:ext cx="317612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s-ES" sz="1400" dirty="0">
                    <a:solidFill>
                      <a:srgbClr val="002060"/>
                    </a:solidFill>
                  </a:rPr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1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s-ES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s-ES" sz="140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,…</m:t>
                    </m:r>
                    <m:sSub>
                      <m:sSubPr>
                        <m:ctrlPr>
                          <a:rPr lang="es-ES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1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s-ES" sz="1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s-ES" sz="140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s-ES" sz="140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s-ES" sz="1400" dirty="0">
                    <a:solidFill>
                      <a:srgbClr val="002060"/>
                    </a:solidFill>
                  </a:rPr>
                  <a:t> then </a:t>
                </a:r>
                <a14:m>
                  <m:oMath xmlns:m="http://schemas.openxmlformats.org/officeDocument/2006/math">
                    <m:r>
                      <a:rPr lang="es-ES" sz="14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s-ES" sz="14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s-ES" sz="1400" dirty="0" err="1">
                    <a:solidFill>
                      <a:srgbClr val="002060"/>
                    </a:solidFill>
                  </a:rPr>
                  <a:t>is</a:t>
                </a:r>
                <a:r>
                  <a:rPr lang="es-ES" sz="1400" dirty="0">
                    <a:solidFill>
                      <a:srgbClr val="002060"/>
                    </a:solidFill>
                  </a:rPr>
                  <a:t> </a:t>
                </a:r>
                <a:r>
                  <a:rPr lang="es-ES" sz="1400" dirty="0" err="1">
                    <a:solidFill>
                      <a:srgbClr val="002060"/>
                    </a:solidFill>
                  </a:rPr>
                  <a:t>upper</a:t>
                </a:r>
                <a:r>
                  <a:rPr lang="es-ES" sz="1400" dirty="0">
                    <a:solidFill>
                      <a:srgbClr val="002060"/>
                    </a:solidFill>
                  </a:rPr>
                  <a:t> triangular</a:t>
                </a:r>
                <a:endParaRPr lang="es-ES" sz="1400" dirty="0"/>
              </a:p>
            </p:txBody>
          </p:sp>
        </mc:Choice>
        <mc:Fallback xmlns="">
          <p:sp>
            <p:nvSpPr>
              <p:cNvPr id="31" name="Rectángulo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9857" y="4374626"/>
                <a:ext cx="3176126" cy="307777"/>
              </a:xfrm>
              <a:prstGeom prst="rect">
                <a:avLst/>
              </a:prstGeom>
              <a:blipFill>
                <a:blip r:embed="rId10"/>
                <a:stretch>
                  <a:fillRect l="-576" t="-4000" b="-20000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ectángulo 33"/>
          <p:cNvSpPr/>
          <p:nvPr/>
        </p:nvSpPr>
        <p:spPr>
          <a:xfrm>
            <a:off x="9987471" y="4775606"/>
            <a:ext cx="180000" cy="180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ángulo 37"/>
              <p:cNvSpPr/>
              <p:nvPr/>
            </p:nvSpPr>
            <p:spPr>
              <a:xfrm>
                <a:off x="9263545" y="4661338"/>
                <a:ext cx="2116862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s-ES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s-E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/>
                              <m:e/>
                            </m:mr>
                            <m:mr>
                              <m:e/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b="0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/>
                                    <m:e/>
                                  </m:m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s-ES" b="0" i="1" smtClean="0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/>
                                        </m:mr>
                                        <m:mr>
                                          <m:e/>
                                        </m:mr>
                                      </m:m>
                                    </m:e>
                                    <m:e/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38" name="Rectángulo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3545" y="4661338"/>
                <a:ext cx="2116862" cy="112697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riángulo isósceles 38"/>
          <p:cNvSpPr/>
          <p:nvPr/>
        </p:nvSpPr>
        <p:spPr>
          <a:xfrm rot="16200000">
            <a:off x="10044141" y="4701553"/>
            <a:ext cx="966773" cy="1080000"/>
          </a:xfrm>
          <a:prstGeom prst="triangle">
            <a:avLst>
              <a:gd name="adj" fmla="val 100000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0" name="Rectángulo 39"/>
          <p:cNvSpPr/>
          <p:nvPr/>
        </p:nvSpPr>
        <p:spPr>
          <a:xfrm>
            <a:off x="10189565" y="4928005"/>
            <a:ext cx="180000" cy="180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1" name="Rectángulo 40"/>
          <p:cNvSpPr/>
          <p:nvPr/>
        </p:nvSpPr>
        <p:spPr>
          <a:xfrm>
            <a:off x="10581619" y="5290543"/>
            <a:ext cx="180000" cy="180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2" name="Rectángulo 41"/>
          <p:cNvSpPr/>
          <p:nvPr/>
        </p:nvSpPr>
        <p:spPr>
          <a:xfrm>
            <a:off x="10763836" y="5442943"/>
            <a:ext cx="180000" cy="180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44" name="Conector recto 43"/>
          <p:cNvCxnSpPr/>
          <p:nvPr/>
        </p:nvCxnSpPr>
        <p:spPr>
          <a:xfrm>
            <a:off x="9997467" y="3296305"/>
            <a:ext cx="1080000" cy="1008000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 recto 44"/>
          <p:cNvCxnSpPr>
            <a:endCxn id="39" idx="2"/>
          </p:cNvCxnSpPr>
          <p:nvPr/>
        </p:nvCxnSpPr>
        <p:spPr>
          <a:xfrm>
            <a:off x="9997467" y="4762167"/>
            <a:ext cx="1070061" cy="962773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ector recto 46"/>
          <p:cNvCxnSpPr/>
          <p:nvPr/>
        </p:nvCxnSpPr>
        <p:spPr>
          <a:xfrm>
            <a:off x="9992496" y="4955606"/>
            <a:ext cx="892790" cy="767674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ángulo 48"/>
              <p:cNvSpPr/>
              <p:nvPr/>
            </p:nvSpPr>
            <p:spPr>
              <a:xfrm>
                <a:off x="8893531" y="5788313"/>
                <a:ext cx="300210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s-ES" sz="1400" dirty="0">
                    <a:solidFill>
                      <a:srgbClr val="002060"/>
                    </a:solidFill>
                  </a:rPr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s-ES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s-ES" sz="14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s-ES" sz="140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ℂ</m:t>
                    </m:r>
                    <m:r>
                      <a:rPr lang="es-ES" sz="140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⟶</m:t>
                    </m:r>
                  </m:oMath>
                </a14:m>
                <a:r>
                  <a:rPr lang="es-ES" sz="1400" dirty="0">
                    <a:solidFill>
                      <a:srgbClr val="002060"/>
                    </a:solidFill>
                  </a:rPr>
                  <a:t> 2x2 blocks in </a:t>
                </a:r>
                <a:r>
                  <a:rPr lang="es-ES" sz="1400" dirty="0" err="1">
                    <a:solidFill>
                      <a:srgbClr val="002060"/>
                    </a:solidFill>
                  </a:rPr>
                  <a:t>the</a:t>
                </a:r>
                <a:r>
                  <a:rPr lang="es-ES" sz="1400" dirty="0">
                    <a:solidFill>
                      <a:srgbClr val="002060"/>
                    </a:solidFill>
                  </a:rPr>
                  <a:t> diagonal</a:t>
                </a:r>
                <a:endParaRPr lang="es-ES" sz="1400" dirty="0"/>
              </a:p>
            </p:txBody>
          </p:sp>
        </mc:Choice>
        <mc:Fallback xmlns="">
          <p:sp>
            <p:nvSpPr>
              <p:cNvPr id="49" name="Rectángulo 4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93531" y="5788313"/>
                <a:ext cx="3002104" cy="307777"/>
              </a:xfrm>
              <a:prstGeom prst="rect">
                <a:avLst/>
              </a:prstGeom>
              <a:blipFill>
                <a:blip r:embed="rId12"/>
                <a:stretch>
                  <a:fillRect l="-610" t="-4000" b="-20000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13">
            <p14:nvContentPartPr>
              <p14:cNvPr id="28" name="Entrada de lápiz 27">
                <a:extLst>
                  <a:ext uri="{FF2B5EF4-FFF2-40B4-BE49-F238E27FC236}">
                    <a16:creationId xmlns:a16="http://schemas.microsoft.com/office/drawing/2014/main" id="{D77C1F14-BE43-488B-B9C5-569897BE59B2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030760" y="3509640"/>
              <a:ext cx="8080200" cy="2923920"/>
            </p14:xfrm>
          </p:contentPart>
        </mc:Choice>
        <mc:Fallback xmlns="">
          <p:pic>
            <p:nvPicPr>
              <p:cNvPr id="28" name="Entrada de lápiz 27">
                <a:extLst>
                  <a:ext uri="{FF2B5EF4-FFF2-40B4-BE49-F238E27FC236}">
                    <a16:creationId xmlns:a16="http://schemas.microsoft.com/office/drawing/2014/main" id="{D77C1F14-BE43-488B-B9C5-569897BE59B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021400" y="3500280"/>
                <a:ext cx="8098920" cy="2942640"/>
              </a:xfrm>
              <a:prstGeom prst="rect">
                <a:avLst/>
              </a:prstGeom>
            </p:spPr>
          </p:pic>
        </mc:Fallback>
      </mc:AlternateContent>
      <p:pic>
        <p:nvPicPr>
          <p:cNvPr id="29" name="Audio 28">
            <a:hlinkClick r:id="" action="ppaction://media"/>
            <a:extLst>
              <a:ext uri="{FF2B5EF4-FFF2-40B4-BE49-F238E27FC236}">
                <a16:creationId xmlns:a16="http://schemas.microsoft.com/office/drawing/2014/main" id="{21C172B5-86F9-4F8F-989C-55B43FE55A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470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8486"/>
    </mc:Choice>
    <mc:Fallback xmlns="">
      <p:transition spd="slow" advTm="1884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136433" y="179045"/>
            <a:ext cx="37860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b="1" dirty="0" err="1">
                <a:solidFill>
                  <a:srgbClr val="002060"/>
                </a:solidFill>
              </a:rPr>
              <a:t>Iterative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Methods-Subspace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Projection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Methods</a:t>
            </a:r>
            <a:endParaRPr lang="es-ES" sz="1400" dirty="0"/>
          </a:p>
        </p:txBody>
      </p:sp>
      <p:sp>
        <p:nvSpPr>
          <p:cNvPr id="19" name="TextBox 29"/>
          <p:cNvSpPr txBox="1"/>
          <p:nvPr/>
        </p:nvSpPr>
        <p:spPr>
          <a:xfrm>
            <a:off x="291475" y="824818"/>
            <a:ext cx="11698487" cy="489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ts val="3500"/>
              </a:lnSpc>
              <a:buFont typeface="+mj-lt"/>
              <a:buAutoNum type="arabicPeriod" startAt="2"/>
            </a:pPr>
            <a:r>
              <a:rPr lang="es-ES" b="1" dirty="0">
                <a:solidFill>
                  <a:srgbClr val="002060"/>
                </a:solidFill>
              </a:rPr>
              <a:t>Full </a:t>
            </a:r>
            <a:r>
              <a:rPr lang="es-ES" b="1" dirty="0" err="1">
                <a:solidFill>
                  <a:srgbClr val="002060"/>
                </a:solidFill>
              </a:rPr>
              <a:t>spectrum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computation</a:t>
            </a:r>
            <a:r>
              <a:rPr lang="es-ES" b="1" dirty="0">
                <a:solidFill>
                  <a:srgbClr val="002060"/>
                </a:solidFill>
              </a:rPr>
              <a:t>. QR </a:t>
            </a:r>
            <a:r>
              <a:rPr lang="es-ES" b="1" dirty="0" err="1">
                <a:solidFill>
                  <a:srgbClr val="002060"/>
                </a:solidFill>
              </a:rPr>
              <a:t>Algorithm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endParaRPr lang="es-ES" sz="1600" dirty="0">
              <a:solidFill>
                <a:srgbClr val="002060"/>
              </a:solidFill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C43BAE03-6D1B-49D9-991F-DFD07ECC6C1E}"/>
              </a:ext>
            </a:extLst>
          </p:cNvPr>
          <p:cNvSpPr txBox="1"/>
          <p:nvPr/>
        </p:nvSpPr>
        <p:spPr>
          <a:xfrm>
            <a:off x="1034286" y="2841640"/>
            <a:ext cx="21326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rgbClr val="002060"/>
                </a:solidFill>
              </a:rPr>
              <a:t>Basic QR </a:t>
            </a:r>
            <a:r>
              <a:rPr lang="es-ES" b="1" dirty="0" err="1">
                <a:solidFill>
                  <a:srgbClr val="002060"/>
                </a:solidFill>
              </a:rPr>
              <a:t>Algorithm</a:t>
            </a:r>
            <a:r>
              <a:rPr lang="es-ES" b="1" dirty="0">
                <a:solidFill>
                  <a:srgbClr val="002060"/>
                </a:solidFill>
              </a:rPr>
              <a:t>: </a:t>
            </a:r>
            <a:endParaRPr lang="es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uadroTexto 27">
                <a:extLst>
                  <a:ext uri="{FF2B5EF4-FFF2-40B4-BE49-F238E27FC236}">
                    <a16:creationId xmlns:a16="http://schemas.microsoft.com/office/drawing/2014/main" id="{5079FDD0-5634-4DA2-AD75-C964A31DFF9F}"/>
                  </a:ext>
                </a:extLst>
              </p:cNvPr>
              <p:cNvSpPr txBox="1"/>
              <p:nvPr/>
            </p:nvSpPr>
            <p:spPr>
              <a:xfrm>
                <a:off x="1133096" y="3348308"/>
                <a:ext cx="10539500" cy="27342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s-ES" dirty="0">
                    <a:solidFill>
                      <a:srgbClr val="002060"/>
                    </a:solidFill>
                  </a:rPr>
                  <a:t>Start </a:t>
                </a:r>
                <a:r>
                  <a:rPr lang="es-ES" dirty="0" err="1">
                    <a:solidFill>
                      <a:srgbClr val="002060"/>
                    </a:solidFill>
                  </a:rPr>
                  <a:t>with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matrix</a:t>
                </a:r>
                <a:r>
                  <a:rPr lang="es-ES" dirty="0">
                    <a:solidFill>
                      <a:srgbClr val="002060"/>
                    </a:solidFill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endParaRPr lang="es-ES" b="0" dirty="0">
                  <a:solidFill>
                    <a:srgbClr val="002060"/>
                  </a:solidFill>
                </a:endParaRP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s-ES" dirty="0" err="1">
                    <a:solidFill>
                      <a:srgbClr val="002060"/>
                    </a:solidFill>
                  </a:rPr>
                  <a:t>Perform</a:t>
                </a:r>
                <a:r>
                  <a:rPr lang="es-ES" dirty="0">
                    <a:solidFill>
                      <a:srgbClr val="002060"/>
                    </a:solidFill>
                  </a:rPr>
                  <a:t> QR </a:t>
                </a:r>
                <a:r>
                  <a:rPr lang="es-ES" dirty="0" err="1">
                    <a:solidFill>
                      <a:srgbClr val="002060"/>
                    </a:solidFill>
                  </a:rPr>
                  <a:t>decomposition</a:t>
                </a:r>
                <a:r>
                  <a:rPr lang="es-ES" dirty="0">
                    <a:solidFill>
                      <a:srgbClr val="002060"/>
                    </a:solidFill>
                  </a:rPr>
                  <a:t>  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sSub>
                      <m:sSubPr>
                        <m:ctrlP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    </a:t>
                </a:r>
                <a14:m>
                  <m:oMath xmlns:m="http://schemas.openxmlformats.org/officeDocument/2006/math"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=1,…</m:t>
                    </m:r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    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s-ES" dirty="0">
                    <a:solidFill>
                      <a:srgbClr val="002060"/>
                    </a:solidFill>
                  </a:rPr>
                  <a:t>Define:  	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   =</m:t>
                    </m:r>
                    <m:sSub>
                      <m:sSubPr>
                        <m:ctrlP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    </a:t>
                </a:r>
                <a14:m>
                  <m:oMath xmlns:m="http://schemas.openxmlformats.org/officeDocument/2006/math"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=0,…</m:t>
                    </m:r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</a:p>
              <a:p>
                <a:pPr lvl="1"/>
                <a:endParaRPr lang="es-ES" dirty="0">
                  <a:solidFill>
                    <a:srgbClr val="00206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s-ES" dirty="0" err="1">
                    <a:solidFill>
                      <a:srgbClr val="002060"/>
                    </a:solidFill>
                  </a:rPr>
                  <a:t>Notice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that</a:t>
                </a:r>
                <a:r>
                  <a:rPr lang="es-ES" dirty="0">
                    <a:solidFill>
                      <a:srgbClr val="002060"/>
                    </a:solidFill>
                  </a:rPr>
                  <a:t>: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s-ES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bSup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sSub>
                      <m:sSubPr>
                        <m:ctrlP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bSup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s-ES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bSup>
                    <m:sSubSup>
                      <m:sSubSup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  <m:sup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bSup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</m:sub>
                    </m:sSub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bSup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…</m:t>
                    </m:r>
                    <m:sSubSup>
                      <m:sSubSup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bSup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…</m:t>
                    </m:r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endParaRPr lang="es-ES" dirty="0">
                  <a:solidFill>
                    <a:srgbClr val="002060"/>
                  </a:solidFill>
                </a:endParaRPr>
              </a:p>
              <a:p>
                <a:pPr lvl="2"/>
                <a:endParaRPr lang="es-ES" dirty="0">
                  <a:solidFill>
                    <a:srgbClr val="00206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s-ES" dirty="0" err="1">
                    <a:solidFill>
                      <a:srgbClr val="002060"/>
                    </a:solidFill>
                  </a:rPr>
                  <a:t>Then</a:t>
                </a:r>
                <a:r>
                  <a:rPr lang="es-ES" dirty="0">
                    <a:solidFill>
                      <a:srgbClr val="002060"/>
                    </a:solidFill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𝑄</m:t>
                    </m:r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𝐴𝑄</m:t>
                    </m:r>
                  </m:oMath>
                </a14:m>
                <a:endParaRPr lang="es-ES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8" name="CuadroTexto 27">
                <a:extLst>
                  <a:ext uri="{FF2B5EF4-FFF2-40B4-BE49-F238E27FC236}">
                    <a16:creationId xmlns:a16="http://schemas.microsoft.com/office/drawing/2014/main" id="{5079FDD0-5634-4DA2-AD75-C964A31DFF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3096" y="3348308"/>
                <a:ext cx="10539500" cy="2734210"/>
              </a:xfrm>
              <a:prstGeom prst="rect">
                <a:avLst/>
              </a:prstGeom>
              <a:blipFill>
                <a:blip r:embed="rId4"/>
                <a:stretch>
                  <a:fillRect l="-405" b="-2673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CuadroTexto 28">
                <a:extLst>
                  <a:ext uri="{FF2B5EF4-FFF2-40B4-BE49-F238E27FC236}">
                    <a16:creationId xmlns:a16="http://schemas.microsoft.com/office/drawing/2014/main" id="{B226B262-B94E-4381-8294-5E8A13854BA8}"/>
                  </a:ext>
                </a:extLst>
              </p:cNvPr>
              <p:cNvSpPr txBox="1"/>
              <p:nvPr/>
            </p:nvSpPr>
            <p:spPr>
              <a:xfrm>
                <a:off x="1034286" y="1571039"/>
                <a:ext cx="1063831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s-ES" b="1" dirty="0">
                    <a:solidFill>
                      <a:srgbClr val="002060"/>
                    </a:solidFill>
                  </a:rPr>
                  <a:t>QR </a:t>
                </a:r>
                <a:r>
                  <a:rPr lang="es-ES" b="1" dirty="0" err="1">
                    <a:solidFill>
                      <a:srgbClr val="002060"/>
                    </a:solidFill>
                  </a:rPr>
                  <a:t>Algorithm</a:t>
                </a:r>
                <a:r>
                  <a:rPr lang="es-ES" b="1" dirty="0">
                    <a:solidFill>
                      <a:srgbClr val="002060"/>
                    </a:solidFill>
                  </a:rPr>
                  <a:t>. </a:t>
                </a:r>
                <a:r>
                  <a:rPr lang="es-ES" dirty="0">
                    <a:solidFill>
                      <a:srgbClr val="002060"/>
                    </a:solidFill>
                  </a:rPr>
                  <a:t>Idea:</a:t>
                </a:r>
                <a:r>
                  <a:rPr lang="es-ES" b="1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Iteratively</a:t>
                </a:r>
                <a:r>
                  <a:rPr lang="es-ES" b="1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perform</a:t>
                </a:r>
                <a:r>
                  <a:rPr lang="es-ES" dirty="0">
                    <a:solidFill>
                      <a:srgbClr val="002060"/>
                    </a:solidFill>
                  </a:rPr>
                  <a:t> QR </a:t>
                </a:r>
                <a:r>
                  <a:rPr lang="es-ES" dirty="0" err="1">
                    <a:solidFill>
                      <a:srgbClr val="002060"/>
                    </a:solidFill>
                  </a:rPr>
                  <a:t>decompositions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to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obtain</a:t>
                </a:r>
                <a:r>
                  <a:rPr lang="es-ES" dirty="0">
                    <a:solidFill>
                      <a:srgbClr val="002060"/>
                    </a:solidFill>
                  </a:rPr>
                  <a:t> a </a:t>
                </a:r>
                <a:r>
                  <a:rPr lang="es-ES" dirty="0" err="1">
                    <a:solidFill>
                      <a:srgbClr val="002060"/>
                    </a:solidFill>
                  </a:rPr>
                  <a:t>upper</a:t>
                </a:r>
                <a:r>
                  <a:rPr lang="es-ES" dirty="0">
                    <a:solidFill>
                      <a:srgbClr val="002060"/>
                    </a:solidFill>
                  </a:rPr>
                  <a:t> triangular* </a:t>
                </a:r>
                <a:r>
                  <a:rPr lang="es-ES" dirty="0" err="1">
                    <a:solidFill>
                      <a:srgbClr val="002060"/>
                    </a:solidFill>
                  </a:rPr>
                  <a:t>matrix</a:t>
                </a:r>
                <a:r>
                  <a:rPr lang="es-ES" dirty="0">
                    <a:solidFill>
                      <a:srgbClr val="002060"/>
                    </a:solidFill>
                  </a:rPr>
                  <a:t> similar </a:t>
                </a:r>
                <a:r>
                  <a:rPr lang="es-ES" dirty="0" err="1">
                    <a:solidFill>
                      <a:srgbClr val="002060"/>
                    </a:solidFill>
                  </a:rPr>
                  <a:t>to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 </a:t>
                </a:r>
                <a:endParaRPr lang="es-ES" dirty="0"/>
              </a:p>
            </p:txBody>
          </p:sp>
        </mc:Choice>
        <mc:Fallback xmlns="">
          <p:sp>
            <p:nvSpPr>
              <p:cNvPr id="29" name="CuadroTexto 28">
                <a:extLst>
                  <a:ext uri="{FF2B5EF4-FFF2-40B4-BE49-F238E27FC236}">
                    <a16:creationId xmlns:a16="http://schemas.microsoft.com/office/drawing/2014/main" id="{B226B262-B94E-4381-8294-5E8A13854B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4286" y="1571039"/>
                <a:ext cx="10638310" cy="369332"/>
              </a:xfrm>
              <a:prstGeom prst="rect">
                <a:avLst/>
              </a:prstGeom>
              <a:blipFill>
                <a:blip r:embed="rId5"/>
                <a:stretch>
                  <a:fillRect l="-516" t="-10000" b="-26667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CuadroTexto 30">
                <a:extLst>
                  <a:ext uri="{FF2B5EF4-FFF2-40B4-BE49-F238E27FC236}">
                    <a16:creationId xmlns:a16="http://schemas.microsoft.com/office/drawing/2014/main" id="{1D361F07-4CA5-4A69-A637-FD9488D5F9A0}"/>
                  </a:ext>
                </a:extLst>
              </p:cNvPr>
              <p:cNvSpPr txBox="1"/>
              <p:nvPr/>
            </p:nvSpPr>
            <p:spPr>
              <a:xfrm>
                <a:off x="3082765" y="2047115"/>
                <a:ext cx="5893283" cy="6058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s-ES" sz="1600" dirty="0">
                    <a:solidFill>
                      <a:srgbClr val="002060"/>
                    </a:solidFill>
                  </a:rPr>
                  <a:t>QR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decomposition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n-US" sz="1600" dirty="0">
                    <a:solidFill>
                      <a:srgbClr val="002060"/>
                    </a:solidFill>
                  </a:rPr>
                  <a:t>is a factorization of matrix 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s-ES" sz="1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s-ES" sz="1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>
                    <a:solidFill>
                      <a:srgbClr val="002060"/>
                    </a:solidFill>
                  </a:rPr>
                  <a:t> into a product</a:t>
                </a:r>
              </a:p>
              <a:p>
                <a:r>
                  <a:rPr lang="en-US" sz="1600" dirty="0">
                    <a:solidFill>
                      <a:srgbClr val="002060"/>
                    </a:solidFill>
                  </a:rPr>
                  <a:t> 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s-ES" sz="1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s-ES" sz="1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s-ES" sz="16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𝑄𝑅</m:t>
                    </m:r>
                  </m:oMath>
                </a14:m>
                <a:r>
                  <a:rPr lang="es-ES" sz="1600" dirty="0">
                    <a:solidFill>
                      <a:srgbClr val="002060"/>
                    </a:solidFill>
                    <a:cs typeface="Courier New" panose="02070309020205020404" pitchFamily="49" charset="0"/>
                    <a:sym typeface="Wingdings" pitchFamily="2" charset="2"/>
                  </a:rPr>
                  <a:t> </a:t>
                </a:r>
                <a:r>
                  <a:rPr lang="en-US" sz="1600" dirty="0">
                    <a:solidFill>
                      <a:srgbClr val="002060"/>
                    </a:solidFill>
                  </a:rPr>
                  <a:t>of an orthogonal matrix </a:t>
                </a:r>
                <a14:m>
                  <m:oMath xmlns:m="http://schemas.openxmlformats.org/officeDocument/2006/math">
                    <m:r>
                      <a:rPr lang="es-ES" sz="1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sz="1600" dirty="0">
                    <a:solidFill>
                      <a:srgbClr val="002060"/>
                    </a:solidFill>
                  </a:rPr>
                  <a:t> and an upper triangular matrix </a:t>
                </a:r>
                <a14:m>
                  <m:oMath xmlns:m="http://schemas.openxmlformats.org/officeDocument/2006/math">
                    <m:r>
                      <a:rPr lang="es-ES" sz="16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31" name="CuadroTexto 30">
                <a:extLst>
                  <a:ext uri="{FF2B5EF4-FFF2-40B4-BE49-F238E27FC236}">
                    <a16:creationId xmlns:a16="http://schemas.microsoft.com/office/drawing/2014/main" id="{1D361F07-4CA5-4A69-A637-FD9488D5F9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2765" y="2047115"/>
                <a:ext cx="5893283" cy="605871"/>
              </a:xfrm>
              <a:prstGeom prst="rect">
                <a:avLst/>
              </a:prstGeom>
              <a:blipFill>
                <a:blip r:embed="rId6"/>
                <a:stretch>
                  <a:fillRect l="-621" t="-3030" b="-9091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Cerrar llave 31">
            <a:extLst>
              <a:ext uri="{FF2B5EF4-FFF2-40B4-BE49-F238E27FC236}">
                <a16:creationId xmlns:a16="http://schemas.microsoft.com/office/drawing/2014/main" id="{C01ECDFC-D118-4B3A-BF67-17B2A65F1A9C}"/>
              </a:ext>
            </a:extLst>
          </p:cNvPr>
          <p:cNvSpPr/>
          <p:nvPr/>
        </p:nvSpPr>
        <p:spPr>
          <a:xfrm rot="16200000">
            <a:off x="8376624" y="4614765"/>
            <a:ext cx="212204" cy="986645"/>
          </a:xfrm>
          <a:prstGeom prst="rightBrac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3" name="Cerrar llave 32">
            <a:extLst>
              <a:ext uri="{FF2B5EF4-FFF2-40B4-BE49-F238E27FC236}">
                <a16:creationId xmlns:a16="http://schemas.microsoft.com/office/drawing/2014/main" id="{C43F834C-C199-4932-B5AE-3FB0939AAF2E}"/>
              </a:ext>
            </a:extLst>
          </p:cNvPr>
          <p:cNvSpPr/>
          <p:nvPr/>
        </p:nvSpPr>
        <p:spPr>
          <a:xfrm rot="16200000">
            <a:off x="9502517" y="4751614"/>
            <a:ext cx="212204" cy="712948"/>
          </a:xfrm>
          <a:prstGeom prst="rightBrac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CuadroTexto 34">
                <a:extLst>
                  <a:ext uri="{FF2B5EF4-FFF2-40B4-BE49-F238E27FC236}">
                    <a16:creationId xmlns:a16="http://schemas.microsoft.com/office/drawing/2014/main" id="{B1655FE5-83B9-45AE-8375-2C03627B183B}"/>
                  </a:ext>
                </a:extLst>
              </p:cNvPr>
              <p:cNvSpPr txBox="1"/>
              <p:nvPr/>
            </p:nvSpPr>
            <p:spPr>
              <a:xfrm>
                <a:off x="9305585" y="4669978"/>
                <a:ext cx="60606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35" name="CuadroTexto 34">
                <a:extLst>
                  <a:ext uri="{FF2B5EF4-FFF2-40B4-BE49-F238E27FC236}">
                    <a16:creationId xmlns:a16="http://schemas.microsoft.com/office/drawing/2014/main" id="{B1655FE5-83B9-45AE-8375-2C03627B18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5585" y="4669978"/>
                <a:ext cx="606067" cy="369332"/>
              </a:xfrm>
              <a:prstGeom prst="rect">
                <a:avLst/>
              </a:prstGeom>
              <a:blipFill>
                <a:blip r:embed="rId7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CuadroTexto 36">
                <a:extLst>
                  <a:ext uri="{FF2B5EF4-FFF2-40B4-BE49-F238E27FC236}">
                    <a16:creationId xmlns:a16="http://schemas.microsoft.com/office/drawing/2014/main" id="{37C827B9-A970-4C7B-AA10-14604D00A487}"/>
                  </a:ext>
                </a:extLst>
              </p:cNvPr>
              <p:cNvSpPr txBox="1"/>
              <p:nvPr/>
            </p:nvSpPr>
            <p:spPr>
              <a:xfrm>
                <a:off x="8122720" y="4669978"/>
                <a:ext cx="99137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ES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a:rPr lang="es-E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37" name="CuadroTexto 36">
                <a:extLst>
                  <a:ext uri="{FF2B5EF4-FFF2-40B4-BE49-F238E27FC236}">
                    <a16:creationId xmlns:a16="http://schemas.microsoft.com/office/drawing/2014/main" id="{37C827B9-A970-4C7B-AA10-14604D00A4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2720" y="4669978"/>
                <a:ext cx="991377" cy="369332"/>
              </a:xfrm>
              <a:prstGeom prst="rect">
                <a:avLst/>
              </a:prstGeom>
              <a:blipFill>
                <a:blip r:embed="rId8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8401616" y="2"/>
            <a:ext cx="3790384" cy="3651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accent5">
                    <a:lumMod val="50000"/>
                  </a:schemeClr>
                </a:solidFill>
              </a:rPr>
              <a:t>Eigenvalue Problems in Engineering with application to fluid dynamics</a:t>
            </a:r>
            <a:endParaRPr lang="es-ES" sz="1000" dirty="0">
              <a:solidFill>
                <a:schemeClr val="accent5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9">
            <p14:nvContentPartPr>
              <p14:cNvPr id="8" name="Entrada de lápiz 7">
                <a:extLst>
                  <a:ext uri="{FF2B5EF4-FFF2-40B4-BE49-F238E27FC236}">
                    <a16:creationId xmlns:a16="http://schemas.microsoft.com/office/drawing/2014/main" id="{7FEF2C53-981E-4FE4-881A-5B8A6E4A7692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132640" y="3628800"/>
              <a:ext cx="7961400" cy="1878120"/>
            </p14:xfrm>
          </p:contentPart>
        </mc:Choice>
        <mc:Fallback xmlns="">
          <p:pic>
            <p:nvPicPr>
              <p:cNvPr id="8" name="Entrada de lápiz 7">
                <a:extLst>
                  <a:ext uri="{FF2B5EF4-FFF2-40B4-BE49-F238E27FC236}">
                    <a16:creationId xmlns:a16="http://schemas.microsoft.com/office/drawing/2014/main" id="{7FEF2C53-981E-4FE4-881A-5B8A6E4A769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123280" y="3619440"/>
                <a:ext cx="7980120" cy="189684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45FE7B6D-871A-4019-BB1A-EE98EB8BAE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580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259"/>
    </mc:Choice>
    <mc:Fallback xmlns="">
      <p:transition spd="slow" advTm="682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136433" y="179045"/>
            <a:ext cx="37860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b="1" dirty="0" err="1">
                <a:solidFill>
                  <a:srgbClr val="002060"/>
                </a:solidFill>
              </a:rPr>
              <a:t>Iterative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Methods-Subspace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Projection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Methods</a:t>
            </a:r>
            <a:endParaRPr lang="es-ES" sz="1400" dirty="0"/>
          </a:p>
        </p:txBody>
      </p:sp>
      <p:sp>
        <p:nvSpPr>
          <p:cNvPr id="19" name="TextBox 29"/>
          <p:cNvSpPr txBox="1"/>
          <p:nvPr/>
        </p:nvSpPr>
        <p:spPr>
          <a:xfrm>
            <a:off x="291475" y="824818"/>
            <a:ext cx="11698487" cy="489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ts val="3500"/>
              </a:lnSpc>
              <a:buFont typeface="+mj-lt"/>
              <a:buAutoNum type="arabicPeriod" startAt="2"/>
            </a:pPr>
            <a:r>
              <a:rPr lang="es-ES" b="1" dirty="0">
                <a:solidFill>
                  <a:srgbClr val="002060"/>
                </a:solidFill>
              </a:rPr>
              <a:t>Full </a:t>
            </a:r>
            <a:r>
              <a:rPr lang="es-ES" b="1" dirty="0" err="1">
                <a:solidFill>
                  <a:srgbClr val="002060"/>
                </a:solidFill>
              </a:rPr>
              <a:t>spectrum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computation</a:t>
            </a:r>
            <a:r>
              <a:rPr lang="es-ES" b="1" dirty="0">
                <a:solidFill>
                  <a:srgbClr val="002060"/>
                </a:solidFill>
              </a:rPr>
              <a:t>. QR </a:t>
            </a:r>
            <a:r>
              <a:rPr lang="es-ES" b="1" dirty="0" err="1">
                <a:solidFill>
                  <a:srgbClr val="002060"/>
                </a:solidFill>
              </a:rPr>
              <a:t>Algorithm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endParaRPr lang="es-ES" sz="1600" dirty="0">
              <a:solidFill>
                <a:srgbClr val="002060"/>
              </a:solidFill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C43BAE03-6D1B-49D9-991F-DFD07ECC6C1E}"/>
              </a:ext>
            </a:extLst>
          </p:cNvPr>
          <p:cNvSpPr txBox="1"/>
          <p:nvPr/>
        </p:nvSpPr>
        <p:spPr>
          <a:xfrm>
            <a:off x="963106" y="1468026"/>
            <a:ext cx="21326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rgbClr val="002060"/>
                </a:solidFill>
              </a:rPr>
              <a:t>Basic QR </a:t>
            </a:r>
            <a:r>
              <a:rPr lang="es-ES" b="1" dirty="0" err="1">
                <a:solidFill>
                  <a:srgbClr val="002060"/>
                </a:solidFill>
              </a:rPr>
              <a:t>Algorithm</a:t>
            </a:r>
            <a:r>
              <a:rPr lang="es-ES" b="1" dirty="0">
                <a:solidFill>
                  <a:srgbClr val="002060"/>
                </a:solidFill>
              </a:rPr>
              <a:t>: </a:t>
            </a:r>
            <a:endParaRPr lang="es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uadroTexto 27">
                <a:extLst>
                  <a:ext uri="{FF2B5EF4-FFF2-40B4-BE49-F238E27FC236}">
                    <a16:creationId xmlns:a16="http://schemas.microsoft.com/office/drawing/2014/main" id="{5079FDD0-5634-4DA2-AD75-C964A31DFF9F}"/>
                  </a:ext>
                </a:extLst>
              </p:cNvPr>
              <p:cNvSpPr txBox="1"/>
              <p:nvPr/>
            </p:nvSpPr>
            <p:spPr>
              <a:xfrm>
                <a:off x="963106" y="1948759"/>
                <a:ext cx="11096430" cy="46053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s-ES" dirty="0">
                    <a:solidFill>
                      <a:srgbClr val="002060"/>
                    </a:solidFill>
                  </a:rPr>
                  <a:t>Start </a:t>
                </a:r>
                <a:r>
                  <a:rPr lang="es-ES" dirty="0" err="1">
                    <a:solidFill>
                      <a:srgbClr val="002060"/>
                    </a:solidFill>
                  </a:rPr>
                  <a:t>with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matrix</a:t>
                </a:r>
                <a:r>
                  <a:rPr lang="es-ES" dirty="0">
                    <a:solidFill>
                      <a:srgbClr val="002060"/>
                    </a:solidFill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endParaRPr lang="es-ES" b="0" dirty="0">
                  <a:solidFill>
                    <a:srgbClr val="002060"/>
                  </a:solidFill>
                </a:endParaRP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s-ES" dirty="0" err="1">
                    <a:solidFill>
                      <a:srgbClr val="002060"/>
                    </a:solidFill>
                  </a:rPr>
                  <a:t>Perform</a:t>
                </a:r>
                <a:r>
                  <a:rPr lang="es-ES" dirty="0">
                    <a:solidFill>
                      <a:srgbClr val="002060"/>
                    </a:solidFill>
                  </a:rPr>
                  <a:t> QR </a:t>
                </a:r>
                <a:r>
                  <a:rPr lang="es-ES" dirty="0" err="1">
                    <a:solidFill>
                      <a:srgbClr val="002060"/>
                    </a:solidFill>
                  </a:rPr>
                  <a:t>decomposition</a:t>
                </a:r>
                <a:r>
                  <a:rPr lang="es-ES" dirty="0">
                    <a:solidFill>
                      <a:srgbClr val="002060"/>
                    </a:solidFill>
                  </a:rPr>
                  <a:t>  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sSub>
                      <m:sSubPr>
                        <m:ctrlP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    </a:t>
                </a:r>
                <a14:m>
                  <m:oMath xmlns:m="http://schemas.openxmlformats.org/officeDocument/2006/math"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=1,…</m:t>
                    </m:r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    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s-ES" dirty="0">
                    <a:solidFill>
                      <a:srgbClr val="002060"/>
                    </a:solidFill>
                  </a:rPr>
                  <a:t>Define:  	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    =</m:t>
                    </m:r>
                    <m:sSub>
                      <m:sSubPr>
                        <m:ctrlP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    </a:t>
                </a:r>
                <a14:m>
                  <m:oMath xmlns:m="http://schemas.openxmlformats.org/officeDocument/2006/math"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=0,…</m:t>
                    </m:r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</a:p>
              <a:p>
                <a:pPr lvl="1"/>
                <a:endParaRPr lang="es-ES" dirty="0">
                  <a:solidFill>
                    <a:srgbClr val="00206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s-ES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 or   </a:t>
                </a:r>
                <a14:m>
                  <m:oMath xmlns:m="http://schemas.openxmlformats.org/officeDocument/2006/math"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s-ES" dirty="0">
                  <a:solidFill>
                    <a:srgbClr val="002060"/>
                  </a:solidFill>
                </a:endParaRPr>
              </a:p>
              <a:p>
                <a:pPr marL="742950" lvl="1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es-ES" dirty="0" err="1">
                    <a:solidFill>
                      <a:srgbClr val="002060"/>
                    </a:solidFill>
                  </a:rPr>
                  <a:t>The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matrix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sequence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 converges </a:t>
                </a:r>
                <a:r>
                  <a:rPr lang="es-ES" dirty="0" err="1">
                    <a:solidFill>
                      <a:srgbClr val="002060"/>
                    </a:solidFill>
                  </a:rPr>
                  <a:t>towards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an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b="1" dirty="0" err="1">
                    <a:solidFill>
                      <a:srgbClr val="002060"/>
                    </a:solidFill>
                  </a:rPr>
                  <a:t>upper</a:t>
                </a:r>
                <a:r>
                  <a:rPr lang="es-ES" b="1" dirty="0">
                    <a:solidFill>
                      <a:srgbClr val="002060"/>
                    </a:solidFill>
                  </a:rPr>
                  <a:t> triangular </a:t>
                </a:r>
                <a:r>
                  <a:rPr lang="es-ES" b="1" dirty="0" err="1">
                    <a:solidFill>
                      <a:srgbClr val="002060"/>
                    </a:solidFill>
                  </a:rPr>
                  <a:t>matrix</a:t>
                </a:r>
                <a:r>
                  <a:rPr lang="es-ES" dirty="0">
                    <a:solidFill>
                      <a:srgbClr val="002060"/>
                    </a:solidFill>
                  </a:rPr>
                  <a:t>.</a:t>
                </a:r>
              </a:p>
              <a:p>
                <a:pPr lvl="2">
                  <a:lnSpc>
                    <a:spcPct val="150000"/>
                  </a:lnSpc>
                </a:pPr>
                <a:r>
                  <a:rPr lang="es-ES" dirty="0">
                    <a:solidFill>
                      <a:srgbClr val="002060"/>
                    </a:solidFill>
                  </a:rPr>
                  <a:t>- </a:t>
                </a:r>
                <a:r>
                  <a:rPr lang="es-ES" dirty="0" err="1">
                    <a:solidFill>
                      <a:srgbClr val="002060"/>
                    </a:solidFill>
                  </a:rPr>
                  <a:t>The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elements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below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the</a:t>
                </a:r>
                <a:r>
                  <a:rPr lang="es-ES" dirty="0">
                    <a:solidFill>
                      <a:srgbClr val="002060"/>
                    </a:solidFill>
                  </a:rPr>
                  <a:t> diagonal converge </a:t>
                </a:r>
                <a:r>
                  <a:rPr lang="es-ES" dirty="0" err="1">
                    <a:solidFill>
                      <a:srgbClr val="002060"/>
                    </a:solidFill>
                  </a:rPr>
                  <a:t>to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zero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like</a:t>
                </a:r>
                <a:r>
                  <a:rPr lang="es-ES" dirty="0">
                    <a:solidFill>
                      <a:srgbClr val="002060"/>
                    </a:solidFill>
                  </a:rPr>
                  <a:t>  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s-ES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s-ES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s-E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s-E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  <m:sup>
                            <m:r>
                              <a:rPr lang="es-E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</m:sSubSup>
                      </m:e>
                    </m:d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𝒪</m:t>
                    </m:r>
                    <m:d>
                      <m:dPr>
                        <m:ctrlP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s-E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s-ES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type m:val="skw"/>
                                    <m:ctrlPr>
                                      <a:rPr lang="es-ES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𝜆</m:t>
                                        </m:r>
                                      </m:e>
                                      <m:sub>
                                        <m:r>
                                          <a:rPr lang="es-ES" b="0" i="1" smtClean="0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𝜆</m:t>
                                        </m:r>
                                      </m:e>
                                      <m:sub>
                                        <m:r>
                                          <a:rPr lang="es-ES" b="0" i="1" smtClean="0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s-E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sup>
                        </m:sSup>
                      </m:e>
                    </m:d>
                  </m:oMath>
                </a14:m>
                <a:endParaRPr lang="es-ES" dirty="0">
                  <a:solidFill>
                    <a:srgbClr val="002060"/>
                  </a:solidFill>
                </a:endParaRPr>
              </a:p>
              <a:p>
                <a:pPr marL="742950" lvl="1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s-ES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s-ES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is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the</a:t>
                </a:r>
                <a:r>
                  <a:rPr lang="es-ES" dirty="0">
                    <a:solidFill>
                      <a:srgbClr val="002060"/>
                    </a:solidFill>
                  </a:rPr>
                  <a:t> Schur </a:t>
                </a:r>
                <a:r>
                  <a:rPr lang="es-ES" dirty="0" err="1">
                    <a:solidFill>
                      <a:srgbClr val="002060"/>
                    </a:solidFill>
                  </a:rPr>
                  <a:t>form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of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es-ES" dirty="0">
                  <a:solidFill>
                    <a:srgbClr val="002060"/>
                  </a:solidFill>
                </a:endParaRPr>
              </a:p>
              <a:p>
                <a:pPr marL="742950" lvl="1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s-ES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s-ES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,…</m:t>
                    </m:r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are similar. </a:t>
                </a:r>
                <a:r>
                  <a:rPr lang="en-US" dirty="0">
                    <a:solidFill>
                      <a:srgbClr val="002060"/>
                    </a:solidFill>
                  </a:rPr>
                  <a:t>Similar matrices have equal eigenvalues with equal multiplicities</a:t>
                </a:r>
              </a:p>
              <a:p>
                <a:pPr marL="742950" lvl="1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rgbClr val="002060"/>
                    </a:solidFill>
                  </a:rPr>
                  <a:t>The </a:t>
                </a:r>
                <a:r>
                  <a:rPr lang="en-US" b="1" dirty="0">
                    <a:solidFill>
                      <a:srgbClr val="002060"/>
                    </a:solidFill>
                  </a:rPr>
                  <a:t>eigenvalues</a:t>
                </a:r>
                <a:r>
                  <a:rPr lang="en-US" dirty="0">
                    <a:solidFill>
                      <a:srgbClr val="002060"/>
                    </a:solidFill>
                  </a:rPr>
                  <a:t> of a triangular matrix </a:t>
                </a:r>
                <a:r>
                  <a:rPr lang="en-US" b="1" dirty="0">
                    <a:solidFill>
                      <a:srgbClr val="002060"/>
                    </a:solidFill>
                  </a:rPr>
                  <a:t>are listed on the diagonal</a:t>
                </a:r>
                <a:r>
                  <a:rPr lang="en-US" dirty="0">
                    <a:solidFill>
                      <a:srgbClr val="002060"/>
                    </a:solidFill>
                  </a:rPr>
                  <a:t>, and the eigenvalue problem is solved</a:t>
                </a:r>
                <a:r>
                  <a:rPr lang="en-US" dirty="0"/>
                  <a:t>.</a:t>
                </a:r>
                <a:endParaRPr lang="es-ES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8" name="CuadroTexto 27">
                <a:extLst>
                  <a:ext uri="{FF2B5EF4-FFF2-40B4-BE49-F238E27FC236}">
                    <a16:creationId xmlns:a16="http://schemas.microsoft.com/office/drawing/2014/main" id="{5079FDD0-5634-4DA2-AD75-C964A31DFF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3106" y="1948759"/>
                <a:ext cx="11096430" cy="4605300"/>
              </a:xfrm>
              <a:prstGeom prst="rect">
                <a:avLst/>
              </a:prstGeom>
              <a:blipFill>
                <a:blip r:embed="rId4"/>
                <a:stretch>
                  <a:fillRect l="-385" b="-265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8401616" y="2"/>
            <a:ext cx="3790384" cy="3651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accent5">
                    <a:lumMod val="50000"/>
                  </a:schemeClr>
                </a:solidFill>
              </a:rPr>
              <a:t>Eigenvalue Problems in Engineering with application to fluid dynamics</a:t>
            </a:r>
            <a:endParaRPr lang="es-ES" sz="1000" dirty="0">
              <a:solidFill>
                <a:schemeClr val="accent5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18" name="Entrada de lápiz 17">
                <a:extLst>
                  <a:ext uri="{FF2B5EF4-FFF2-40B4-BE49-F238E27FC236}">
                    <a16:creationId xmlns:a16="http://schemas.microsoft.com/office/drawing/2014/main" id="{735814C2-33D1-4969-AAF0-66C4E45F1752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659320" y="3781440"/>
              <a:ext cx="6364080" cy="1504800"/>
            </p14:xfrm>
          </p:contentPart>
        </mc:Choice>
        <mc:Fallback xmlns="">
          <p:pic>
            <p:nvPicPr>
              <p:cNvPr id="18" name="Entrada de lápiz 17">
                <a:extLst>
                  <a:ext uri="{FF2B5EF4-FFF2-40B4-BE49-F238E27FC236}">
                    <a16:creationId xmlns:a16="http://schemas.microsoft.com/office/drawing/2014/main" id="{735814C2-33D1-4969-AAF0-66C4E45F175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649960" y="3772080"/>
                <a:ext cx="6382800" cy="1523520"/>
              </a:xfrm>
              <a:prstGeom prst="rect">
                <a:avLst/>
              </a:prstGeom>
            </p:spPr>
          </p:pic>
        </mc:Fallback>
      </mc:AlternateContent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C54D4142-1203-4018-A3F8-C64736EC21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36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180"/>
    </mc:Choice>
    <mc:Fallback xmlns="">
      <p:transition spd="slow" advTm="551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lipse 13"/>
          <p:cNvSpPr/>
          <p:nvPr/>
        </p:nvSpPr>
        <p:spPr>
          <a:xfrm>
            <a:off x="6753597" y="3105055"/>
            <a:ext cx="2880000" cy="2880000"/>
          </a:xfrm>
          <a:prstGeom prst="ellipse">
            <a:avLst/>
          </a:prstGeom>
          <a:solidFill>
            <a:schemeClr val="accent2">
              <a:lumMod val="75000"/>
              <a:alpha val="50000"/>
            </a:schemeClr>
          </a:solidFill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4FCC0-1602-4E53-A4A9-B84AD752D31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TextBox 29">
            <a:extLst>
              <a:ext uri="{FF2B5EF4-FFF2-40B4-BE49-F238E27FC236}">
                <a16:creationId xmlns:a16="http://schemas.microsoft.com/office/drawing/2014/main" id="{20CE4C1D-8445-4127-B6A8-B5A29C73380D}"/>
              </a:ext>
            </a:extLst>
          </p:cNvPr>
          <p:cNvSpPr txBox="1"/>
          <p:nvPr/>
        </p:nvSpPr>
        <p:spPr>
          <a:xfrm>
            <a:off x="252000" y="684000"/>
            <a:ext cx="11698487" cy="9900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3500"/>
              </a:lnSpc>
            </a:pPr>
            <a:endParaRPr lang="es-ES" sz="1600" dirty="0">
              <a:solidFill>
                <a:srgbClr val="000000"/>
              </a:solidFill>
              <a:cs typeface="Calibri" panose="020F0502020204030204"/>
            </a:endParaRPr>
          </a:p>
          <a:p>
            <a:pPr>
              <a:lnSpc>
                <a:spcPts val="3500"/>
              </a:lnSpc>
            </a:pPr>
            <a:endParaRPr lang="es-ES" sz="1600" dirty="0">
              <a:solidFill>
                <a:srgbClr val="002060"/>
              </a:solidFill>
              <a:cs typeface="Calibri" panose="020F0502020204030204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646948" y="625985"/>
            <a:ext cx="528088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000" b="1" dirty="0" err="1">
                <a:solidFill>
                  <a:srgbClr val="002060"/>
                </a:solidFill>
              </a:rPr>
              <a:t>Numerical</a:t>
            </a:r>
            <a:r>
              <a:rPr lang="es-ES" sz="4000" b="1" dirty="0">
                <a:solidFill>
                  <a:srgbClr val="002060"/>
                </a:solidFill>
              </a:rPr>
              <a:t> </a:t>
            </a:r>
            <a:r>
              <a:rPr lang="es-ES" sz="4000" b="1" dirty="0" err="1">
                <a:solidFill>
                  <a:srgbClr val="002060"/>
                </a:solidFill>
              </a:rPr>
              <a:t>Methods</a:t>
            </a:r>
            <a:r>
              <a:rPr lang="es-ES" sz="4000" b="1" dirty="0">
                <a:solidFill>
                  <a:srgbClr val="002060"/>
                </a:solidFill>
              </a:rPr>
              <a:t> </a:t>
            </a:r>
            <a:r>
              <a:rPr lang="es-ES" sz="4000" b="1" dirty="0" err="1">
                <a:solidFill>
                  <a:srgbClr val="002060"/>
                </a:solidFill>
              </a:rPr>
              <a:t>for</a:t>
            </a:r>
            <a:r>
              <a:rPr lang="es-ES" sz="4000" b="1" dirty="0">
                <a:solidFill>
                  <a:srgbClr val="002060"/>
                </a:solidFill>
              </a:rPr>
              <a:t> </a:t>
            </a:r>
            <a:r>
              <a:rPr lang="es-ES" sz="4000" b="1" dirty="0" err="1">
                <a:solidFill>
                  <a:srgbClr val="002060"/>
                </a:solidFill>
              </a:rPr>
              <a:t>Eigenvalue</a:t>
            </a:r>
            <a:r>
              <a:rPr lang="es-ES" sz="4000" b="1" dirty="0">
                <a:solidFill>
                  <a:srgbClr val="002060"/>
                </a:solidFill>
              </a:rPr>
              <a:t> </a:t>
            </a:r>
            <a:r>
              <a:rPr lang="es-ES" sz="4000" b="1" dirty="0" err="1">
                <a:solidFill>
                  <a:srgbClr val="002060"/>
                </a:solidFill>
              </a:rPr>
              <a:t>Problems</a:t>
            </a:r>
            <a:endParaRPr lang="es-ES" sz="4000" dirty="0"/>
          </a:p>
        </p:txBody>
      </p:sp>
      <p:sp>
        <p:nvSpPr>
          <p:cNvPr id="7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8401616" y="2"/>
            <a:ext cx="3790384" cy="3651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accent5">
                    <a:lumMod val="50000"/>
                  </a:schemeClr>
                </a:solidFill>
              </a:rPr>
              <a:t>Eigenvalue Problems in Engineering with application to fluid dynamics</a:t>
            </a:r>
            <a:endParaRPr lang="es-ES" sz="1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TextBox 29">
            <a:extLst>
              <a:ext uri="{FF2B5EF4-FFF2-40B4-BE49-F238E27FC236}">
                <a16:creationId xmlns:a16="http://schemas.microsoft.com/office/drawing/2014/main" id="{20CE4C1D-8445-4127-B6A8-B5A29C73380D}"/>
              </a:ext>
            </a:extLst>
          </p:cNvPr>
          <p:cNvSpPr txBox="1"/>
          <p:nvPr/>
        </p:nvSpPr>
        <p:spPr>
          <a:xfrm>
            <a:off x="1230923" y="2709572"/>
            <a:ext cx="484513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s-ES" sz="2400" b="1" dirty="0">
                <a:solidFill>
                  <a:srgbClr val="002060"/>
                </a:solidFill>
              </a:rPr>
              <a:t>Single Vector </a:t>
            </a:r>
            <a:r>
              <a:rPr lang="es-ES" sz="2400" b="1" dirty="0" err="1">
                <a:solidFill>
                  <a:srgbClr val="002060"/>
                </a:solidFill>
              </a:rPr>
              <a:t>Iteration</a:t>
            </a:r>
            <a:r>
              <a:rPr lang="es-ES" sz="2400" b="1" dirty="0">
                <a:solidFill>
                  <a:srgbClr val="002060"/>
                </a:solidFill>
              </a:rPr>
              <a:t> </a:t>
            </a:r>
            <a:r>
              <a:rPr lang="es-ES" sz="2400" b="1" dirty="0" err="1">
                <a:solidFill>
                  <a:srgbClr val="002060"/>
                </a:solidFill>
              </a:rPr>
              <a:t>Methods</a:t>
            </a:r>
            <a:endParaRPr lang="es-ES" sz="2400" b="1" dirty="0">
              <a:solidFill>
                <a:srgbClr val="002060"/>
              </a:solidFill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s-ES" sz="2400" b="1" dirty="0">
                <a:solidFill>
                  <a:srgbClr val="002060"/>
                </a:solidFill>
              </a:rPr>
              <a:t>Full </a:t>
            </a:r>
            <a:r>
              <a:rPr lang="es-ES" sz="2400" b="1" dirty="0" err="1">
                <a:solidFill>
                  <a:srgbClr val="002060"/>
                </a:solidFill>
              </a:rPr>
              <a:t>Spectrum</a:t>
            </a:r>
            <a:r>
              <a:rPr lang="es-ES" sz="2400" b="1" dirty="0">
                <a:solidFill>
                  <a:srgbClr val="002060"/>
                </a:solidFill>
              </a:rPr>
              <a:t> </a:t>
            </a:r>
            <a:r>
              <a:rPr lang="es-ES" sz="2400" b="1" dirty="0" err="1">
                <a:solidFill>
                  <a:srgbClr val="002060"/>
                </a:solidFill>
              </a:rPr>
              <a:t>Computation</a:t>
            </a:r>
            <a:endParaRPr lang="es-ES" sz="2400" b="1" dirty="0">
              <a:solidFill>
                <a:srgbClr val="002060"/>
              </a:solidFill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s-ES" sz="2400" b="1" dirty="0" err="1">
                <a:solidFill>
                  <a:srgbClr val="002060"/>
                </a:solidFill>
              </a:rPr>
              <a:t>Subspace</a:t>
            </a:r>
            <a:r>
              <a:rPr lang="es-ES" sz="2400" b="1" dirty="0">
                <a:solidFill>
                  <a:srgbClr val="002060"/>
                </a:solidFill>
              </a:rPr>
              <a:t> </a:t>
            </a:r>
            <a:r>
              <a:rPr lang="es-ES" sz="2400" b="1" dirty="0" err="1">
                <a:solidFill>
                  <a:srgbClr val="002060"/>
                </a:solidFill>
              </a:rPr>
              <a:t>Projection</a:t>
            </a:r>
            <a:r>
              <a:rPr lang="es-ES" sz="2400" b="1" dirty="0">
                <a:solidFill>
                  <a:srgbClr val="002060"/>
                </a:solidFill>
              </a:rPr>
              <a:t> </a:t>
            </a:r>
            <a:r>
              <a:rPr lang="es-ES" sz="2400" b="1" dirty="0" err="1">
                <a:solidFill>
                  <a:srgbClr val="002060"/>
                </a:solidFill>
              </a:rPr>
              <a:t>Methods</a:t>
            </a:r>
            <a:endParaRPr lang="es-ES" sz="2400" b="1" dirty="0">
              <a:solidFill>
                <a:srgbClr val="002060"/>
              </a:solidFill>
            </a:endParaRPr>
          </a:p>
        </p:txBody>
      </p:sp>
      <p:sp>
        <p:nvSpPr>
          <p:cNvPr id="2" name="Elipse 1"/>
          <p:cNvSpPr/>
          <p:nvPr/>
        </p:nvSpPr>
        <p:spPr>
          <a:xfrm>
            <a:off x="7565244" y="1579890"/>
            <a:ext cx="2880000" cy="2880000"/>
          </a:xfrm>
          <a:prstGeom prst="ellipse">
            <a:avLst/>
          </a:prstGeom>
          <a:solidFill>
            <a:schemeClr val="accent1">
              <a:alpha val="5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Elipse 8"/>
          <p:cNvSpPr/>
          <p:nvPr/>
        </p:nvSpPr>
        <p:spPr>
          <a:xfrm>
            <a:off x="8313111" y="3105055"/>
            <a:ext cx="2880000" cy="2880000"/>
          </a:xfrm>
          <a:prstGeom prst="ellipse">
            <a:avLst/>
          </a:prstGeom>
          <a:solidFill>
            <a:schemeClr val="accent6">
              <a:lumMod val="75000"/>
              <a:alpha val="50000"/>
            </a:schemeClr>
          </a:solidFill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3" name="Rectángulo 12"/>
          <p:cNvSpPr/>
          <p:nvPr/>
        </p:nvSpPr>
        <p:spPr>
          <a:xfrm>
            <a:off x="7641509" y="2042244"/>
            <a:ext cx="28037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02060"/>
                </a:solidFill>
              </a:rPr>
              <a:t>Mathematical Properties</a:t>
            </a:r>
          </a:p>
          <a:p>
            <a:pPr algn="ctr"/>
            <a:r>
              <a:rPr lang="en-US" sz="1600" b="1" dirty="0">
                <a:solidFill>
                  <a:srgbClr val="002060"/>
                </a:solidFill>
              </a:rPr>
              <a:t> of the Problem</a:t>
            </a:r>
            <a:r>
              <a:rPr lang="es-ES" sz="1600" b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9117305" y="4535731"/>
            <a:ext cx="25283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Desired Spectral Information</a:t>
            </a:r>
            <a:endParaRPr lang="es-ES" sz="1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6301085" y="4564911"/>
            <a:ext cx="25283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accent2">
                    <a:lumMod val="50000"/>
                  </a:schemeClr>
                </a:solidFill>
              </a:rPr>
              <a:t>Computational Requirements</a:t>
            </a:r>
            <a:endParaRPr lang="es-ES" sz="1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8313111" y="3519226"/>
            <a:ext cx="130306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</a:rPr>
              <a:t>Most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Adequate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Method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B0AB2548-CCF6-4C9D-9F77-B73F165A22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13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444"/>
    </mc:Choice>
    <mc:Fallback xmlns="">
      <p:transition spd="slow" advTm="1104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136433" y="179045"/>
            <a:ext cx="37860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b="1" dirty="0" err="1">
                <a:solidFill>
                  <a:srgbClr val="002060"/>
                </a:solidFill>
              </a:rPr>
              <a:t>Iterative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Methods-Subspace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Projection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Methods</a:t>
            </a:r>
            <a:endParaRPr lang="es-ES" sz="1400" dirty="0"/>
          </a:p>
        </p:txBody>
      </p:sp>
      <p:sp>
        <p:nvSpPr>
          <p:cNvPr id="19" name="TextBox 29"/>
          <p:cNvSpPr txBox="1"/>
          <p:nvPr/>
        </p:nvSpPr>
        <p:spPr>
          <a:xfrm>
            <a:off x="291475" y="824818"/>
            <a:ext cx="11698487" cy="489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ts val="3500"/>
              </a:lnSpc>
              <a:buFont typeface="+mj-lt"/>
              <a:buAutoNum type="arabicPeriod" startAt="2"/>
            </a:pPr>
            <a:r>
              <a:rPr lang="es-ES" b="1" dirty="0">
                <a:solidFill>
                  <a:srgbClr val="002060"/>
                </a:solidFill>
              </a:rPr>
              <a:t>Full </a:t>
            </a:r>
            <a:r>
              <a:rPr lang="es-ES" b="1" dirty="0" err="1">
                <a:solidFill>
                  <a:srgbClr val="002060"/>
                </a:solidFill>
              </a:rPr>
              <a:t>spectrum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computation</a:t>
            </a:r>
            <a:r>
              <a:rPr lang="es-ES" b="1" dirty="0">
                <a:solidFill>
                  <a:srgbClr val="002060"/>
                </a:solidFill>
              </a:rPr>
              <a:t>. QR </a:t>
            </a:r>
            <a:r>
              <a:rPr lang="es-ES" b="1" dirty="0" err="1">
                <a:solidFill>
                  <a:srgbClr val="002060"/>
                </a:solidFill>
              </a:rPr>
              <a:t>Algorithm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endParaRPr lang="es-ES" sz="1600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uadroTexto 25">
                <a:extLst>
                  <a:ext uri="{FF2B5EF4-FFF2-40B4-BE49-F238E27FC236}">
                    <a16:creationId xmlns:a16="http://schemas.microsoft.com/office/drawing/2014/main" id="{C43BAE03-6D1B-49D9-991F-DFD07ECC6C1E}"/>
                  </a:ext>
                </a:extLst>
              </p:cNvPr>
              <p:cNvSpPr txBox="1"/>
              <p:nvPr/>
            </p:nvSpPr>
            <p:spPr>
              <a:xfrm>
                <a:off x="606608" y="6112196"/>
                <a:ext cx="513075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s-ES" dirty="0">
                    <a:solidFill>
                      <a:srgbClr val="002060"/>
                    </a:solidFill>
                  </a:rPr>
                  <a:t>Computes</a:t>
                </a:r>
                <a:r>
                  <a:rPr lang="es-ES" b="1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an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upper</a:t>
                </a:r>
                <a:r>
                  <a:rPr lang="es-ES" dirty="0">
                    <a:solidFill>
                      <a:srgbClr val="002060"/>
                    </a:solidFill>
                  </a:rPr>
                  <a:t> triangular </a:t>
                </a:r>
                <a:r>
                  <a:rPr lang="es-ES" dirty="0" err="1">
                    <a:solidFill>
                      <a:srgbClr val="002060"/>
                    </a:solidFill>
                  </a:rPr>
                  <a:t>matrix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and a </a:t>
                </a:r>
                <a:r>
                  <a:rPr lang="es-ES" dirty="0" err="1">
                    <a:solidFill>
                      <a:srgbClr val="002060"/>
                    </a:solidFill>
                  </a:rPr>
                  <a:t>unitary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𝑈</m:t>
                    </m:r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s-ES" dirty="0" err="1">
                    <a:solidFill>
                      <a:srgbClr val="002060"/>
                    </a:solidFill>
                  </a:rPr>
                  <a:t>such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that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𝑈𝑇</m:t>
                    </m:r>
                    <m:sSup>
                      <m:sSupPr>
                        <m:ctrlP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p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is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the</a:t>
                </a:r>
                <a:r>
                  <a:rPr lang="es-ES" dirty="0">
                    <a:solidFill>
                      <a:srgbClr val="002060"/>
                    </a:solidFill>
                  </a:rPr>
                  <a:t> Schur </a:t>
                </a:r>
                <a:r>
                  <a:rPr lang="es-ES" dirty="0" err="1">
                    <a:solidFill>
                      <a:srgbClr val="002060"/>
                    </a:solidFill>
                  </a:rPr>
                  <a:t>decomposition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of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26" name="CuadroTexto 25">
                <a:extLst>
                  <a:ext uri="{FF2B5EF4-FFF2-40B4-BE49-F238E27FC236}">
                    <a16:creationId xmlns:a16="http://schemas.microsoft.com/office/drawing/2014/main" id="{C43BAE03-6D1B-49D9-991F-DFD07ECC6C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608" y="6112196"/>
                <a:ext cx="5130750" cy="646331"/>
              </a:xfrm>
              <a:prstGeom prst="rect">
                <a:avLst/>
              </a:prstGeom>
              <a:blipFill>
                <a:blip r:embed="rId5"/>
                <a:stretch>
                  <a:fillRect l="-1070" t="-5660" r="-595" b="-14151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ángulo 7">
                <a:extLst>
                  <a:ext uri="{FF2B5EF4-FFF2-40B4-BE49-F238E27FC236}">
                    <a16:creationId xmlns:a16="http://schemas.microsoft.com/office/drawing/2014/main" id="{AD9FE233-546F-459F-96C2-EB1F096F2416}"/>
                  </a:ext>
                </a:extLst>
              </p:cNvPr>
              <p:cNvSpPr/>
              <p:nvPr/>
            </p:nvSpPr>
            <p:spPr>
              <a:xfrm>
                <a:off x="570437" y="1652692"/>
                <a:ext cx="4674519" cy="40806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742950" lvl="1" indent="-285750">
                  <a:lnSpc>
                    <a:spcPts val="35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s-ES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endParaRPr lang="es-ES" dirty="0">
                  <a:solidFill>
                    <a:srgbClr val="002060"/>
                  </a:solidFill>
                </a:endParaRPr>
              </a:p>
              <a:p>
                <a:pPr marL="742950" lvl="1" indent="-285750">
                  <a:lnSpc>
                    <a:spcPts val="3500"/>
                  </a:lnSpc>
                  <a:buFont typeface="Arial" panose="020B0604020202020204" pitchFamily="34" charset="0"/>
                  <a:buChar char="•"/>
                </a:pPr>
                <a:r>
                  <a:rPr lang="es-ES" dirty="0">
                    <a:solidFill>
                      <a:srgbClr val="002060"/>
                    </a:solidFill>
                  </a:rPr>
                  <a:t>Iterative </a:t>
                </a:r>
                <a:r>
                  <a:rPr lang="es-ES" dirty="0" err="1">
                    <a:solidFill>
                      <a:srgbClr val="002060"/>
                    </a:solidFill>
                  </a:rPr>
                  <a:t>process</a:t>
                </a:r>
                <a:r>
                  <a:rPr lang="es-ES" dirty="0">
                    <a:solidFill>
                      <a:srgbClr val="002060"/>
                    </a:solidFill>
                  </a:rPr>
                  <a:t> (</a:t>
                </a:r>
                <a:r>
                  <a:rPr lang="es-ES" dirty="0" err="1">
                    <a:solidFill>
                      <a:srgbClr val="002060"/>
                    </a:solidFill>
                  </a:rPr>
                  <a:t>loop</a:t>
                </a:r>
                <a:r>
                  <a:rPr lang="es-ES" dirty="0">
                    <a:solidFill>
                      <a:srgbClr val="002060"/>
                    </a:solidFill>
                  </a:rPr>
                  <a:t>)</a:t>
                </a:r>
              </a:p>
              <a:p>
                <a:pPr lvl="2">
                  <a:lnSpc>
                    <a:spcPts val="3500"/>
                  </a:lnSpc>
                </a:pPr>
                <a:r>
                  <a:rPr lang="es-ES" b="1" i="1" dirty="0" err="1">
                    <a:solidFill>
                      <a:srgbClr val="0070C0"/>
                    </a:solidFill>
                  </a:rPr>
                  <a:t>for</a:t>
                </a:r>
                <a:r>
                  <a:rPr lang="es-ES" b="1" i="1" dirty="0">
                    <a:solidFill>
                      <a:srgbClr val="0070C0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=1,2,… </m:t>
                    </m:r>
                  </m:oMath>
                </a14:m>
                <a:r>
                  <a:rPr lang="es-ES" b="1" i="1" dirty="0">
                    <a:solidFill>
                      <a:srgbClr val="0070C0"/>
                    </a:solidFill>
                  </a:rPr>
                  <a:t>do</a:t>
                </a:r>
              </a:p>
              <a:p>
                <a:pPr lvl="2">
                  <a:lnSpc>
                    <a:spcPts val="3500"/>
                  </a:lnSpc>
                </a:pPr>
                <a:r>
                  <a:rPr lang="es-ES" b="1" i="1" dirty="0">
                    <a:solidFill>
                      <a:srgbClr val="0070C0"/>
                    </a:solidFill>
                  </a:rPr>
                  <a:t>       </a:t>
                </a:r>
                <a:r>
                  <a:rPr lang="es-ES" dirty="0">
                    <a:solidFill>
                      <a:srgbClr val="002060"/>
                    </a:solidFill>
                  </a:rPr>
                  <a:t>Compute:</a:t>
                </a:r>
                <a14:m>
                  <m:oMath xmlns:m="http://schemas.openxmlformats.org/officeDocument/2006/math">
                    <m:r>
                      <a:rPr lang="es-ES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</m:oMath>
                </a14:m>
                <a:endParaRPr lang="es-ES" b="1" i="1" dirty="0">
                  <a:solidFill>
                    <a:srgbClr val="0070C0"/>
                  </a:solidFill>
                </a:endParaRPr>
              </a:p>
              <a:p>
                <a:pPr lvl="2">
                  <a:lnSpc>
                    <a:spcPts val="3500"/>
                  </a:lnSpc>
                </a:pPr>
                <a:r>
                  <a:rPr lang="es-ES" dirty="0">
                    <a:solidFill>
                      <a:srgbClr val="002060"/>
                    </a:solidFill>
                  </a:rPr>
                  <a:t>       Compute: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    =</m:t>
                    </m:r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endParaRPr lang="es-ES" b="1" i="1" dirty="0">
                  <a:solidFill>
                    <a:srgbClr val="0070C0"/>
                  </a:solidFill>
                </a:endParaRPr>
              </a:p>
              <a:p>
                <a:pPr lvl="2">
                  <a:lnSpc>
                    <a:spcPts val="3500"/>
                  </a:lnSpc>
                </a:pPr>
                <a:r>
                  <a:rPr lang="es-ES" dirty="0">
                    <a:solidFill>
                      <a:srgbClr val="002060"/>
                    </a:solidFill>
                  </a:rPr>
                  <a:t>       Compute: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    =</m:t>
                    </m:r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endParaRPr lang="es-ES" b="1" i="1" dirty="0">
                  <a:solidFill>
                    <a:srgbClr val="0070C0"/>
                  </a:solidFill>
                </a:endParaRPr>
              </a:p>
              <a:p>
                <a:pPr lvl="2">
                  <a:lnSpc>
                    <a:spcPts val="3500"/>
                  </a:lnSpc>
                </a:pPr>
                <a:r>
                  <a:rPr lang="es-ES" b="1" i="1" dirty="0">
                    <a:solidFill>
                      <a:srgbClr val="0070C0"/>
                    </a:solidFill>
                  </a:rPr>
                  <a:t>       </a:t>
                </a:r>
                <a:r>
                  <a:rPr lang="es-ES" b="1" i="1" dirty="0" err="1">
                    <a:solidFill>
                      <a:srgbClr val="0070C0"/>
                    </a:solidFill>
                  </a:rPr>
                  <a:t>if</a:t>
                </a:r>
                <a:r>
                  <a:rPr lang="es-ES" b="1" i="1" dirty="0">
                    <a:solidFill>
                      <a:srgbClr val="0070C0"/>
                    </a:solidFill>
                  </a:rPr>
                  <a:t>  </a:t>
                </a:r>
                <a:r>
                  <a:rPr lang="es-ES" dirty="0">
                    <a:solidFill>
                      <a:srgbClr val="002060"/>
                    </a:solidFill>
                  </a:rPr>
                  <a:t>(</a:t>
                </a:r>
                <a:r>
                  <a:rPr lang="es-ES" dirty="0" err="1">
                    <a:solidFill>
                      <a:srgbClr val="002060"/>
                    </a:solidFill>
                  </a:rPr>
                  <a:t>Convergence</a:t>
                </a:r>
                <a:r>
                  <a:rPr lang="es-ES" dirty="0">
                    <a:solidFill>
                      <a:srgbClr val="002060"/>
                    </a:solidFill>
                  </a:rPr>
                  <a:t>) </a:t>
                </a:r>
                <a:r>
                  <a:rPr lang="es-ES" b="1" i="1" dirty="0" err="1">
                    <a:solidFill>
                      <a:srgbClr val="0070C0"/>
                    </a:solidFill>
                  </a:rPr>
                  <a:t>exit</a:t>
                </a:r>
                <a:endParaRPr lang="es-ES" dirty="0">
                  <a:solidFill>
                    <a:srgbClr val="002060"/>
                  </a:solidFill>
                </a:endParaRPr>
              </a:p>
              <a:p>
                <a:pPr lvl="2">
                  <a:lnSpc>
                    <a:spcPts val="3500"/>
                  </a:lnSpc>
                </a:pPr>
                <a:r>
                  <a:rPr lang="es-ES" b="1" i="1" dirty="0" err="1">
                    <a:solidFill>
                      <a:srgbClr val="0070C0"/>
                    </a:solidFill>
                  </a:rPr>
                  <a:t>End</a:t>
                </a:r>
                <a:endParaRPr lang="es-ES" b="1" i="1" dirty="0">
                  <a:solidFill>
                    <a:srgbClr val="0070C0"/>
                  </a:solidFill>
                </a:endParaRPr>
              </a:p>
              <a:p>
                <a:pPr marL="742950" lvl="1" indent="-285750">
                  <a:lnSpc>
                    <a:spcPts val="3500"/>
                  </a:lnSpc>
                  <a:buFont typeface="Arial" panose="020B0604020202020204" pitchFamily="34" charset="0"/>
                  <a:buChar char="•"/>
                </a:pPr>
                <a:r>
                  <a:rPr lang="es-ES" dirty="0">
                    <a:solidFill>
                      <a:srgbClr val="002060"/>
                    </a:solidFill>
                  </a:rPr>
                  <a:t> Set  </a:t>
                </a:r>
                <a14:m>
                  <m:oMath xmlns:m="http://schemas.openxmlformats.org/officeDocument/2006/math"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;  </m:t>
                    </m:r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𝑈</m:t>
                    </m:r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endParaRPr lang="es-ES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8" name="Rectángulo 7">
                <a:extLst>
                  <a:ext uri="{FF2B5EF4-FFF2-40B4-BE49-F238E27FC236}">
                    <a16:creationId xmlns:a16="http://schemas.microsoft.com/office/drawing/2014/main" id="{AD9FE233-546F-459F-96C2-EB1F096F24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437" y="1652692"/>
                <a:ext cx="4674519" cy="4080604"/>
              </a:xfrm>
              <a:prstGeom prst="rect">
                <a:avLst/>
              </a:prstGeom>
              <a:blipFill>
                <a:blip r:embed="rId6"/>
                <a:stretch>
                  <a:fillRect b="-1343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ángulo 8">
            <a:extLst>
              <a:ext uri="{FF2B5EF4-FFF2-40B4-BE49-F238E27FC236}">
                <a16:creationId xmlns:a16="http://schemas.microsoft.com/office/drawing/2014/main" id="{68CC378D-D3DD-4BC0-B76B-BE0E7AEFB8C9}"/>
              </a:ext>
            </a:extLst>
          </p:cNvPr>
          <p:cNvSpPr/>
          <p:nvPr/>
        </p:nvSpPr>
        <p:spPr>
          <a:xfrm rot="16200000">
            <a:off x="-607506" y="3542414"/>
            <a:ext cx="20375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s-ES" dirty="0" err="1">
                <a:solidFill>
                  <a:srgbClr val="002060"/>
                </a:solidFill>
              </a:rPr>
              <a:t>Algorithm</a:t>
            </a:r>
            <a:r>
              <a:rPr lang="es-ES" dirty="0">
                <a:solidFill>
                  <a:srgbClr val="002060"/>
                </a:solidFill>
              </a:rPr>
              <a:t>:</a:t>
            </a:r>
          </a:p>
        </p:txBody>
      </p:sp>
      <p:sp>
        <p:nvSpPr>
          <p:cNvPr id="10" name="Rectángulo redondeado 26">
            <a:extLst>
              <a:ext uri="{FF2B5EF4-FFF2-40B4-BE49-F238E27FC236}">
                <a16:creationId xmlns:a16="http://schemas.microsoft.com/office/drawing/2014/main" id="{5FF554CE-C442-4743-B8F7-3BE714079F55}"/>
              </a:ext>
            </a:extLst>
          </p:cNvPr>
          <p:cNvSpPr/>
          <p:nvPr/>
        </p:nvSpPr>
        <p:spPr>
          <a:xfrm>
            <a:off x="767288" y="1526818"/>
            <a:ext cx="4252706" cy="4332351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E4F95B48-B357-49C8-B26C-BFF4882425D3}"/>
              </a:ext>
            </a:extLst>
          </p:cNvPr>
          <p:cNvSpPr/>
          <p:nvPr/>
        </p:nvSpPr>
        <p:spPr>
          <a:xfrm>
            <a:off x="2893641" y="3077001"/>
            <a:ext cx="1431981" cy="447870"/>
          </a:xfrm>
          <a:prstGeom prst="rect">
            <a:avLst/>
          </a:prstGeom>
          <a:noFill/>
          <a:ln w="476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4" name="Conector: angular 3">
            <a:extLst>
              <a:ext uri="{FF2B5EF4-FFF2-40B4-BE49-F238E27FC236}">
                <a16:creationId xmlns:a16="http://schemas.microsoft.com/office/drawing/2014/main" id="{5AEED735-F91D-4FF8-BB69-CC05ED2CC9AD}"/>
              </a:ext>
            </a:extLst>
          </p:cNvPr>
          <p:cNvCxnSpPr>
            <a:cxnSpLocks/>
            <a:stCxn id="2" idx="3"/>
          </p:cNvCxnSpPr>
          <p:nvPr/>
        </p:nvCxnSpPr>
        <p:spPr>
          <a:xfrm flipV="1">
            <a:off x="4325622" y="1688095"/>
            <a:ext cx="1686295" cy="1612841"/>
          </a:xfrm>
          <a:prstGeom prst="bentConnector3">
            <a:avLst>
              <a:gd name="adj1" fmla="val 50000"/>
            </a:avLst>
          </a:prstGeom>
          <a:ln w="31750">
            <a:solidFill>
              <a:schemeClr val="accent6">
                <a:lumMod val="75000"/>
              </a:schemeClr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41142AB-1B0F-4FDB-912F-0BDCE50E83AE}"/>
              </a:ext>
            </a:extLst>
          </p:cNvPr>
          <p:cNvSpPr txBox="1"/>
          <p:nvPr/>
        </p:nvSpPr>
        <p:spPr>
          <a:xfrm>
            <a:off x="6096000" y="1314696"/>
            <a:ext cx="586941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rgbClr val="002060"/>
                </a:solidFill>
              </a:rPr>
              <a:t>		QR </a:t>
            </a:r>
            <a:r>
              <a:rPr lang="es-ES" b="1" dirty="0" err="1">
                <a:solidFill>
                  <a:srgbClr val="002060"/>
                </a:solidFill>
              </a:rPr>
              <a:t>decomposition</a:t>
            </a:r>
            <a:endParaRPr lang="es-ES" b="1" dirty="0">
              <a:solidFill>
                <a:srgbClr val="002060"/>
              </a:solidFill>
            </a:endParaRPr>
          </a:p>
          <a:p>
            <a:endParaRPr lang="es-ES" dirty="0">
              <a:solidFill>
                <a:srgbClr val="002060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s-ES" b="1" dirty="0">
                <a:solidFill>
                  <a:srgbClr val="002060"/>
                </a:solidFill>
              </a:rPr>
              <a:t>Gram Schmidt</a:t>
            </a:r>
            <a:r>
              <a:rPr lang="es-ES" dirty="0">
                <a:solidFill>
                  <a:srgbClr val="002060"/>
                </a:solidFill>
              </a:rPr>
              <a:t>: </a:t>
            </a:r>
            <a:r>
              <a:rPr lang="es-ES" dirty="0" err="1">
                <a:solidFill>
                  <a:srgbClr val="002060"/>
                </a:solidFill>
              </a:rPr>
              <a:t>From</a:t>
            </a:r>
            <a:r>
              <a:rPr lang="es-ES" dirty="0">
                <a:solidFill>
                  <a:srgbClr val="002060"/>
                </a:solidFill>
              </a:rPr>
              <a:t> a </a:t>
            </a:r>
            <a:r>
              <a:rPr lang="es-ES" dirty="0" err="1">
                <a:solidFill>
                  <a:srgbClr val="002060"/>
                </a:solidFill>
              </a:rPr>
              <a:t>linearly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independent</a:t>
            </a:r>
            <a:r>
              <a:rPr lang="es-ES" dirty="0">
                <a:solidFill>
                  <a:srgbClr val="002060"/>
                </a:solidFill>
              </a:rPr>
              <a:t> set, </a:t>
            </a:r>
            <a:r>
              <a:rPr lang="es-ES" dirty="0" err="1">
                <a:solidFill>
                  <a:srgbClr val="002060"/>
                </a:solidFill>
              </a:rPr>
              <a:t>each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element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is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modified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substracting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its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projection</a:t>
            </a:r>
            <a:r>
              <a:rPr lang="es-ES" dirty="0">
                <a:solidFill>
                  <a:srgbClr val="002060"/>
                </a:solidFill>
              </a:rPr>
              <a:t> onto </a:t>
            </a:r>
            <a:r>
              <a:rPr lang="es-ES" dirty="0" err="1">
                <a:solidFill>
                  <a:srgbClr val="002060"/>
                </a:solidFill>
              </a:rPr>
              <a:t>the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previously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calculated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orthogonal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vectors</a:t>
            </a:r>
            <a:endParaRPr lang="es-ES" dirty="0">
              <a:solidFill>
                <a:srgbClr val="002060"/>
              </a:solidFill>
            </a:endParaRPr>
          </a:p>
          <a:p>
            <a:endParaRPr lang="es-ES" dirty="0">
              <a:solidFill>
                <a:srgbClr val="002060"/>
              </a:solidFill>
            </a:endParaRPr>
          </a:p>
          <a:p>
            <a:r>
              <a:rPr lang="es-ES" dirty="0">
                <a:solidFill>
                  <a:srgbClr val="002060"/>
                </a:solidFill>
              </a:rPr>
              <a:t> </a:t>
            </a:r>
            <a:endParaRPr lang="es-ES" dirty="0"/>
          </a:p>
        </p:txBody>
      </p:sp>
      <p:grpSp>
        <p:nvGrpSpPr>
          <p:cNvPr id="22" name="Group 22">
            <a:extLst>
              <a:ext uri="{FF2B5EF4-FFF2-40B4-BE49-F238E27FC236}">
                <a16:creationId xmlns:a16="http://schemas.microsoft.com/office/drawing/2014/main" id="{10683C22-3C68-4CB0-96B2-E25791D5BC0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451975" y="3035768"/>
            <a:ext cx="2025650" cy="1314450"/>
            <a:chOff x="1145" y="2973"/>
            <a:chExt cx="1055" cy="684"/>
          </a:xfrm>
        </p:grpSpPr>
        <p:sp>
          <p:nvSpPr>
            <p:cNvPr id="23" name="Line 7">
              <a:extLst>
                <a:ext uri="{FF2B5EF4-FFF2-40B4-BE49-F238E27FC236}">
                  <a16:creationId xmlns:a16="http://schemas.microsoft.com/office/drawing/2014/main" id="{7CAD44A4-C4F6-438B-B381-69606CBCC70F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V="1">
              <a:off x="1333" y="2976"/>
              <a:ext cx="409" cy="6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4" name="Line 8">
              <a:extLst>
                <a:ext uri="{FF2B5EF4-FFF2-40B4-BE49-F238E27FC236}">
                  <a16:creationId xmlns:a16="http://schemas.microsoft.com/office/drawing/2014/main" id="{386B56FB-7A32-438F-B1E1-3CD7ED784572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V="1">
              <a:off x="1333" y="3249"/>
              <a:ext cx="817" cy="4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5" name="Line 9">
              <a:extLst>
                <a:ext uri="{FF2B5EF4-FFF2-40B4-BE49-F238E27FC236}">
                  <a16:creationId xmlns:a16="http://schemas.microsoft.com/office/drawing/2014/main" id="{385154BD-F42E-4D84-9378-D4EABEBF1B6F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1742" y="2976"/>
              <a:ext cx="197" cy="35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7" name="Line 15">
              <a:extLst>
                <a:ext uri="{FF2B5EF4-FFF2-40B4-BE49-F238E27FC236}">
                  <a16:creationId xmlns:a16="http://schemas.microsoft.com/office/drawing/2014/main" id="{2E0AAA89-97CB-421C-8884-EBD7F6AF7354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V="1">
              <a:off x="1333" y="3339"/>
              <a:ext cx="635" cy="31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graphicFrame>
          <p:nvGraphicFramePr>
            <p:cNvPr id="29" name="Object 16">
              <a:extLst>
                <a:ext uri="{FF2B5EF4-FFF2-40B4-BE49-F238E27FC236}">
                  <a16:creationId xmlns:a16="http://schemas.microsoft.com/office/drawing/2014/main" id="{69C2D8F2-75AB-4544-8278-FA21BB308C3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491" y="3051"/>
            <a:ext cx="137" cy="19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06" name="Equation" r:id="rId7" imgW="165028" imgH="228501" progId="Equation.DSMT4">
                    <p:embed/>
                  </p:oleObj>
                </mc:Choice>
                <mc:Fallback>
                  <p:oleObj name="Equation" r:id="rId7" imgW="165028" imgH="228501" progId="Equation.DSMT4">
                    <p:embed/>
                    <p:pic>
                      <p:nvPicPr>
                        <p:cNvPr id="29" name="Object 16">
                          <a:extLst>
                            <a:ext uri="{FF2B5EF4-FFF2-40B4-BE49-F238E27FC236}">
                              <a16:creationId xmlns:a16="http://schemas.microsoft.com/office/drawing/2014/main" id="{69C2D8F2-75AB-4544-8278-FA21BB308C31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91" y="3051"/>
                          <a:ext cx="137" cy="19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" name="Object 17">
              <a:extLst>
                <a:ext uri="{FF2B5EF4-FFF2-40B4-BE49-F238E27FC236}">
                  <a16:creationId xmlns:a16="http://schemas.microsoft.com/office/drawing/2014/main" id="{C2811D5F-7F19-42F1-A833-B33C5FDF9AD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084" y="3260"/>
            <a:ext cx="116" cy="1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07" name="Equation" r:id="rId9" imgW="139700" imgH="228600" progId="Equation.DSMT4">
                    <p:embed/>
                  </p:oleObj>
                </mc:Choice>
                <mc:Fallback>
                  <p:oleObj name="Equation" r:id="rId9" imgW="139700" imgH="228600" progId="Equation.DSMT4">
                    <p:embed/>
                    <p:pic>
                      <p:nvPicPr>
                        <p:cNvPr id="30" name="Object 17">
                          <a:extLst>
                            <a:ext uri="{FF2B5EF4-FFF2-40B4-BE49-F238E27FC236}">
                              <a16:creationId xmlns:a16="http://schemas.microsoft.com/office/drawing/2014/main" id="{C2811D5F-7F19-42F1-A833-B33C5FDF9ADB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84" y="3260"/>
                          <a:ext cx="116" cy="19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1" name="Line 20">
              <a:extLst>
                <a:ext uri="{FF2B5EF4-FFF2-40B4-BE49-F238E27FC236}">
                  <a16:creationId xmlns:a16="http://schemas.microsoft.com/office/drawing/2014/main" id="{2E144468-F527-4BDC-9D84-7A600305706C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H="1" flipV="1">
              <a:off x="1145" y="3273"/>
              <a:ext cx="188" cy="3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2" name="Line 21">
              <a:extLst>
                <a:ext uri="{FF2B5EF4-FFF2-40B4-BE49-F238E27FC236}">
                  <a16:creationId xmlns:a16="http://schemas.microsoft.com/office/drawing/2014/main" id="{993E5A26-2440-4FC0-9988-6B208BAF388F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V="1">
              <a:off x="1147" y="2973"/>
              <a:ext cx="598" cy="3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</p:grpSp>
      <p:graphicFrame>
        <p:nvGraphicFramePr>
          <p:cNvPr id="33" name="Object 23">
            <a:extLst>
              <a:ext uri="{FF2B5EF4-FFF2-40B4-BE49-F238E27FC236}">
                <a16:creationId xmlns:a16="http://schemas.microsoft.com/office/drawing/2014/main" id="{6A8ECC5A-40EE-45CF-A322-A66B67F0E12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6657154"/>
              </p:ext>
            </p:extLst>
          </p:nvPr>
        </p:nvGraphicFramePr>
        <p:xfrm>
          <a:off x="6236075" y="3827930"/>
          <a:ext cx="301625" cy="38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8" name="Equation" r:id="rId11" imgW="190417" imgH="241195" progId="Equation.DSMT4">
                  <p:embed/>
                </p:oleObj>
              </mc:Choice>
              <mc:Fallback>
                <p:oleObj name="Equation" r:id="rId11" imgW="190417" imgH="241195" progId="Equation.DSMT4">
                  <p:embed/>
                  <p:pic>
                    <p:nvPicPr>
                      <p:cNvPr id="33" name="Object 23">
                        <a:extLst>
                          <a:ext uri="{FF2B5EF4-FFF2-40B4-BE49-F238E27FC236}">
                            <a16:creationId xmlns:a16="http://schemas.microsoft.com/office/drawing/2014/main" id="{6A8ECC5A-40EE-45CF-A322-A66B67F0E12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36075" y="3827930"/>
                        <a:ext cx="301625" cy="384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ángulo 34">
                <a:extLst>
                  <a:ext uri="{FF2B5EF4-FFF2-40B4-BE49-F238E27FC236}">
                    <a16:creationId xmlns:a16="http://schemas.microsoft.com/office/drawing/2014/main" id="{A5B6F816-8D4A-4513-9AC8-AC313784A11C}"/>
                  </a:ext>
                </a:extLst>
              </p:cNvPr>
              <p:cNvSpPr/>
              <p:nvPr/>
            </p:nvSpPr>
            <p:spPr>
              <a:xfrm>
                <a:off x="8106811" y="2873992"/>
                <a:ext cx="3831725" cy="6510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16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s-ES" sz="16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ES" sz="16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  <m:sub>
                          <m:r>
                            <a:rPr lang="es-ES" sz="16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s-ES" sz="16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s-ES" sz="16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s-ES" sz="16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s-ES" sz="16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s-ES" sz="16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</m:e>
                            <m:sub>
                              <m:r>
                                <a:rPr lang="es-ES" sz="16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  <m:sup>
                          <m:r>
                            <a:rPr lang="es-ES" sz="16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⊥</m:t>
                          </m:r>
                        </m:sup>
                      </m:sSup>
                      <m:r>
                        <a:rPr lang="es-ES" sz="16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s-ES" sz="16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s-ES" sz="16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s-ES" sz="16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s-ES" sz="16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</m:e>
                            <m:sub>
                              <m:r>
                                <a:rPr lang="es-ES" sz="16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  <m:sup>
                          <m:sSub>
                            <m:sSubPr>
                              <m:ctrlPr>
                                <a:rPr lang="es-ES" sz="16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s-ES" sz="16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s-ES" sz="16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</m:acc>
                            </m:e>
                            <m:sub>
                              <m:r>
                                <a:rPr lang="es-ES" sz="16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p>
                      </m:sSup>
                      <m:r>
                        <a:rPr lang="es-ES" sz="16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s-ES" sz="16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s-ES" sz="16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s-ES" sz="16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s-ES" sz="16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</m:e>
                            <m:sub>
                              <m:r>
                                <a:rPr lang="es-ES" sz="16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  <m:sup>
                          <m:r>
                            <a:rPr lang="es-ES" sz="16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⊥</m:t>
                          </m:r>
                        </m:sup>
                      </m:sSup>
                      <m:r>
                        <a:rPr lang="es-ES" sz="16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ES" sz="16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s-ES" sz="16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ES" sz="16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  <m:sub>
                          <m:r>
                            <a:rPr lang="es-ES" sz="16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s-ES" sz="16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s-ES" sz="16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s-ES" sz="16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s-ES" sz="16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s-ES" sz="16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</m:e>
                            <m:sub>
                              <m:r>
                                <a:rPr lang="es-ES" sz="16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  <m:sup>
                          <m:sSub>
                            <m:sSubPr>
                              <m:ctrlPr>
                                <a:rPr lang="es-ES" sz="16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s-ES" sz="16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s-ES" sz="16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</m:acc>
                            </m:e>
                            <m:sub>
                              <m:r>
                                <a:rPr lang="es-ES" sz="16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p>
                      </m:sSup>
                      <m:r>
                        <a:rPr lang="es-ES" sz="16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s-ES" sz="1600" dirty="0">
                  <a:solidFill>
                    <a:srgbClr val="002060"/>
                  </a:solidFill>
                </a:endParaRPr>
              </a:p>
              <a:p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        =</m:t>
                        </m:r>
                        <m:acc>
                          <m:accPr>
                            <m:chr m:val="⃗"/>
                            <m:ctrlPr>
                              <a:rPr lang="es-ES" sz="16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s-ES" sz="16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acc>
                      </m:e>
                      <m:sub>
                        <m: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s-ES" sz="1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begChr m:val="⟨"/>
                        <m:endChr m:val="⟩"/>
                        <m:ctrlPr>
                          <a:rPr lang="es-ES" sz="16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s-ES" sz="16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s-ES" sz="1600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s-ES" sz="1600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</m:acc>
                          </m:e>
                          <m:sub>
                            <m:r>
                              <a:rPr lang="es-ES" sz="16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s-ES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s-ES" sz="16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s-ES" sz="1600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s-ES" sz="1600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</m:acc>
                          </m:e>
                          <m:sub>
                            <m:r>
                              <a:rPr lang="es-ES" sz="16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sSub>
                      <m:sSubPr>
                        <m:ctrlP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s-ES" sz="16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s-ES" sz="16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</m:acc>
                      </m:e>
                      <m:sub>
                        <m: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s-ES" sz="1600" dirty="0"/>
              </a:p>
            </p:txBody>
          </p:sp>
        </mc:Choice>
        <mc:Fallback xmlns="">
          <p:sp>
            <p:nvSpPr>
              <p:cNvPr id="35" name="Rectángulo 34">
                <a:extLst>
                  <a:ext uri="{FF2B5EF4-FFF2-40B4-BE49-F238E27FC236}">
                    <a16:creationId xmlns:a16="http://schemas.microsoft.com/office/drawing/2014/main" id="{A5B6F816-8D4A-4513-9AC8-AC313784A1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6811" y="2873992"/>
                <a:ext cx="3831725" cy="651076"/>
              </a:xfrm>
              <a:prstGeom prst="rect">
                <a:avLst/>
              </a:prstGeom>
              <a:blipFill>
                <a:blip r:embed="rId13"/>
                <a:stretch>
                  <a:fillRect t="-935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CuadroTexto 35">
            <a:extLst>
              <a:ext uri="{FF2B5EF4-FFF2-40B4-BE49-F238E27FC236}">
                <a16:creationId xmlns:a16="http://schemas.microsoft.com/office/drawing/2014/main" id="{9FFB6168-73C4-4A09-AC1C-69B12CC048BB}"/>
              </a:ext>
            </a:extLst>
          </p:cNvPr>
          <p:cNvSpPr txBox="1"/>
          <p:nvPr/>
        </p:nvSpPr>
        <p:spPr>
          <a:xfrm>
            <a:off x="5847176" y="4592927"/>
            <a:ext cx="6096000" cy="1295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ES" dirty="0">
                <a:solidFill>
                  <a:srgbClr val="002060"/>
                </a:solidFill>
              </a:rPr>
              <a:t>Simple </a:t>
            </a:r>
            <a:r>
              <a:rPr lang="es-ES" dirty="0" err="1">
                <a:solidFill>
                  <a:srgbClr val="002060"/>
                </a:solidFill>
              </a:rPr>
              <a:t>algorithm</a:t>
            </a:r>
            <a:r>
              <a:rPr lang="es-ES" dirty="0">
                <a:solidFill>
                  <a:srgbClr val="002060"/>
                </a:solidFill>
              </a:rPr>
              <a:t>. Great </a:t>
            </a:r>
            <a:r>
              <a:rPr lang="es-ES" dirty="0" err="1">
                <a:solidFill>
                  <a:srgbClr val="002060"/>
                </a:solidFill>
              </a:rPr>
              <a:t>for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academic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purpose</a:t>
            </a:r>
            <a:r>
              <a:rPr lang="es-ES" dirty="0">
                <a:solidFill>
                  <a:srgbClr val="002060"/>
                </a:solidFill>
              </a:rPr>
              <a:t>.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ES" dirty="0" err="1">
                <a:solidFill>
                  <a:srgbClr val="002060"/>
                </a:solidFill>
              </a:rPr>
              <a:t>Very</a:t>
            </a:r>
            <a:r>
              <a:rPr lang="es-ES" dirty="0">
                <a:solidFill>
                  <a:srgbClr val="002060"/>
                </a:solidFill>
              </a:rPr>
              <a:t> sensitive </a:t>
            </a:r>
            <a:r>
              <a:rPr lang="es-ES" dirty="0" err="1">
                <a:solidFill>
                  <a:srgbClr val="002060"/>
                </a:solidFill>
              </a:rPr>
              <a:t>to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rounding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errors</a:t>
            </a:r>
            <a:r>
              <a:rPr lang="es-ES" dirty="0">
                <a:solidFill>
                  <a:srgbClr val="002060"/>
                </a:solidFill>
              </a:rPr>
              <a:t>. </a:t>
            </a:r>
            <a:r>
              <a:rPr lang="es-ES" dirty="0" err="1">
                <a:solidFill>
                  <a:srgbClr val="002060"/>
                </a:solidFill>
              </a:rPr>
              <a:t>Numerically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unstable</a:t>
            </a:r>
            <a:endParaRPr lang="es-ES" dirty="0">
              <a:solidFill>
                <a:srgbClr val="002060"/>
              </a:solidFill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ES" dirty="0" err="1">
                <a:solidFill>
                  <a:srgbClr val="002060"/>
                </a:solidFill>
              </a:rPr>
              <a:t>Slow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computations</a:t>
            </a:r>
            <a:endParaRPr lang="es-ES" dirty="0">
              <a:solidFill>
                <a:srgbClr val="002060"/>
              </a:solidFill>
            </a:endParaRP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B24DCCFF-C802-4B19-9F90-D53332242A3E}"/>
              </a:ext>
            </a:extLst>
          </p:cNvPr>
          <p:cNvPicPr>
            <a:picLocks/>
          </p:cNvPicPr>
          <p:nvPr/>
        </p:nvPicPr>
        <p:blipFill rotWithShape="1">
          <a:blip r:embed="rId14"/>
          <a:srcRect l="7628" t="19170" r="50440" b="25977"/>
          <a:stretch/>
        </p:blipFill>
        <p:spPr>
          <a:xfrm>
            <a:off x="6271975" y="4668158"/>
            <a:ext cx="360000" cy="360000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1F84A62E-2EA6-4428-9A05-896286AB97CB}"/>
              </a:ext>
            </a:extLst>
          </p:cNvPr>
          <p:cNvPicPr>
            <a:picLocks/>
          </p:cNvPicPr>
          <p:nvPr/>
        </p:nvPicPr>
        <p:blipFill rotWithShape="1">
          <a:blip r:embed="rId14"/>
          <a:srcRect l="53612" t="19170" r="6411" b="25977"/>
          <a:stretch/>
        </p:blipFill>
        <p:spPr>
          <a:xfrm>
            <a:off x="6271975" y="5106241"/>
            <a:ext cx="360000" cy="360000"/>
          </a:xfrm>
          <a:prstGeom prst="rect">
            <a:avLst/>
          </a:prstGeom>
        </p:spPr>
      </p:pic>
      <p:pic>
        <p:nvPicPr>
          <p:cNvPr id="38" name="Imagen 37">
            <a:extLst>
              <a:ext uri="{FF2B5EF4-FFF2-40B4-BE49-F238E27FC236}">
                <a16:creationId xmlns:a16="http://schemas.microsoft.com/office/drawing/2014/main" id="{42214EBD-141F-4B08-B348-6857B6F61408}"/>
              </a:ext>
            </a:extLst>
          </p:cNvPr>
          <p:cNvPicPr>
            <a:picLocks/>
          </p:cNvPicPr>
          <p:nvPr/>
        </p:nvPicPr>
        <p:blipFill rotWithShape="1">
          <a:blip r:embed="rId14"/>
          <a:srcRect l="53612" t="19170" r="6411" b="25977"/>
          <a:stretch/>
        </p:blipFill>
        <p:spPr>
          <a:xfrm>
            <a:off x="6271975" y="5528795"/>
            <a:ext cx="360000" cy="360000"/>
          </a:xfrm>
          <a:prstGeom prst="rect">
            <a:avLst/>
          </a:prstGeom>
        </p:spPr>
      </p:pic>
      <p:sp>
        <p:nvSpPr>
          <p:cNvPr id="28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8401616" y="2"/>
            <a:ext cx="3790384" cy="3651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accent5">
                    <a:lumMod val="50000"/>
                  </a:schemeClr>
                </a:solidFill>
              </a:rPr>
              <a:t>Eigenvalue Problems in Engineering with application to fluid dynamics</a:t>
            </a:r>
            <a:endParaRPr lang="es-ES" sz="1000" dirty="0">
              <a:solidFill>
                <a:schemeClr val="accent5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15">
            <p14:nvContentPartPr>
              <p14:cNvPr id="13" name="Entrada de lápiz 12">
                <a:extLst>
                  <a:ext uri="{FF2B5EF4-FFF2-40B4-BE49-F238E27FC236}">
                    <a16:creationId xmlns:a16="http://schemas.microsoft.com/office/drawing/2014/main" id="{01215226-0F34-4F18-A169-FBFFE5DC21D5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8870040" y="3535200"/>
              <a:ext cx="1019880" cy="34200"/>
            </p14:xfrm>
          </p:contentPart>
        </mc:Choice>
        <mc:Fallback xmlns="">
          <p:pic>
            <p:nvPicPr>
              <p:cNvPr id="13" name="Entrada de lápiz 12">
                <a:extLst>
                  <a:ext uri="{FF2B5EF4-FFF2-40B4-BE49-F238E27FC236}">
                    <a16:creationId xmlns:a16="http://schemas.microsoft.com/office/drawing/2014/main" id="{01215226-0F34-4F18-A169-FBFFE5DC21D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8860680" y="3525840"/>
                <a:ext cx="1038600" cy="52920"/>
              </a:xfrm>
              <a:prstGeom prst="rect">
                <a:avLst/>
              </a:prstGeom>
            </p:spPr>
          </p:pic>
        </mc:Fallback>
      </mc:AlternateContent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D6C220A5-BE6D-4D0D-9D99-E54AF5ECC26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55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781"/>
    </mc:Choice>
    <mc:Fallback xmlns="">
      <p:transition spd="slow" advTm="727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136433" y="179045"/>
            <a:ext cx="37860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b="1" dirty="0" err="1">
                <a:solidFill>
                  <a:srgbClr val="002060"/>
                </a:solidFill>
              </a:rPr>
              <a:t>Iterative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Methods-Subspace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Projection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Methods</a:t>
            </a:r>
            <a:endParaRPr lang="es-ES" sz="1400" dirty="0"/>
          </a:p>
        </p:txBody>
      </p:sp>
      <p:sp>
        <p:nvSpPr>
          <p:cNvPr id="19" name="TextBox 29"/>
          <p:cNvSpPr txBox="1"/>
          <p:nvPr/>
        </p:nvSpPr>
        <p:spPr>
          <a:xfrm>
            <a:off x="291475" y="824818"/>
            <a:ext cx="11698487" cy="489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ts val="3500"/>
              </a:lnSpc>
              <a:buFont typeface="+mj-lt"/>
              <a:buAutoNum type="arabicPeriod" startAt="2"/>
            </a:pPr>
            <a:r>
              <a:rPr lang="es-ES" b="1" dirty="0">
                <a:solidFill>
                  <a:srgbClr val="002060"/>
                </a:solidFill>
              </a:rPr>
              <a:t>Full </a:t>
            </a:r>
            <a:r>
              <a:rPr lang="es-ES" b="1" dirty="0" err="1">
                <a:solidFill>
                  <a:srgbClr val="002060"/>
                </a:solidFill>
              </a:rPr>
              <a:t>spectrum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computation</a:t>
            </a:r>
            <a:r>
              <a:rPr lang="es-ES" b="1" dirty="0">
                <a:solidFill>
                  <a:srgbClr val="002060"/>
                </a:solidFill>
              </a:rPr>
              <a:t>. QR </a:t>
            </a:r>
            <a:r>
              <a:rPr lang="es-ES" b="1" dirty="0" err="1">
                <a:solidFill>
                  <a:srgbClr val="002060"/>
                </a:solidFill>
              </a:rPr>
              <a:t>Algorithm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endParaRPr lang="es-ES" sz="1600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uadroTexto 25">
                <a:extLst>
                  <a:ext uri="{FF2B5EF4-FFF2-40B4-BE49-F238E27FC236}">
                    <a16:creationId xmlns:a16="http://schemas.microsoft.com/office/drawing/2014/main" id="{C43BAE03-6D1B-49D9-991F-DFD07ECC6C1E}"/>
                  </a:ext>
                </a:extLst>
              </p:cNvPr>
              <p:cNvSpPr txBox="1"/>
              <p:nvPr/>
            </p:nvSpPr>
            <p:spPr>
              <a:xfrm>
                <a:off x="606608" y="6112196"/>
                <a:ext cx="513075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s-ES" dirty="0">
                    <a:solidFill>
                      <a:srgbClr val="002060"/>
                    </a:solidFill>
                  </a:rPr>
                  <a:t>Computes</a:t>
                </a:r>
                <a:r>
                  <a:rPr lang="es-ES" b="1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an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upper</a:t>
                </a:r>
                <a:r>
                  <a:rPr lang="es-ES" dirty="0">
                    <a:solidFill>
                      <a:srgbClr val="002060"/>
                    </a:solidFill>
                  </a:rPr>
                  <a:t> triangular </a:t>
                </a:r>
                <a:r>
                  <a:rPr lang="es-ES" dirty="0" err="1">
                    <a:solidFill>
                      <a:srgbClr val="002060"/>
                    </a:solidFill>
                  </a:rPr>
                  <a:t>matrix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and a </a:t>
                </a:r>
                <a:r>
                  <a:rPr lang="es-ES" dirty="0" err="1">
                    <a:solidFill>
                      <a:srgbClr val="002060"/>
                    </a:solidFill>
                  </a:rPr>
                  <a:t>unitary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𝑈</m:t>
                    </m:r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s-ES" dirty="0" err="1">
                    <a:solidFill>
                      <a:srgbClr val="002060"/>
                    </a:solidFill>
                  </a:rPr>
                  <a:t>such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that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𝑈𝑇</m:t>
                    </m:r>
                    <m:sSup>
                      <m:sSupPr>
                        <m:ctrlP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p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is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the</a:t>
                </a:r>
                <a:r>
                  <a:rPr lang="es-ES" dirty="0">
                    <a:solidFill>
                      <a:srgbClr val="002060"/>
                    </a:solidFill>
                  </a:rPr>
                  <a:t> Schur </a:t>
                </a:r>
                <a:r>
                  <a:rPr lang="es-ES" dirty="0" err="1">
                    <a:solidFill>
                      <a:srgbClr val="002060"/>
                    </a:solidFill>
                  </a:rPr>
                  <a:t>decomposition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of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26" name="CuadroTexto 25">
                <a:extLst>
                  <a:ext uri="{FF2B5EF4-FFF2-40B4-BE49-F238E27FC236}">
                    <a16:creationId xmlns:a16="http://schemas.microsoft.com/office/drawing/2014/main" id="{C43BAE03-6D1B-49D9-991F-DFD07ECC6C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608" y="6112196"/>
                <a:ext cx="5130750" cy="646331"/>
              </a:xfrm>
              <a:prstGeom prst="rect">
                <a:avLst/>
              </a:prstGeom>
              <a:blipFill>
                <a:blip r:embed="rId4"/>
                <a:stretch>
                  <a:fillRect l="-1070" t="-5660" r="-595" b="-14151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ángulo 7">
                <a:extLst>
                  <a:ext uri="{FF2B5EF4-FFF2-40B4-BE49-F238E27FC236}">
                    <a16:creationId xmlns:a16="http://schemas.microsoft.com/office/drawing/2014/main" id="{AD9FE233-546F-459F-96C2-EB1F096F2416}"/>
                  </a:ext>
                </a:extLst>
              </p:cNvPr>
              <p:cNvSpPr/>
              <p:nvPr/>
            </p:nvSpPr>
            <p:spPr>
              <a:xfrm>
                <a:off x="570437" y="1652692"/>
                <a:ext cx="4674519" cy="40806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742950" lvl="1" indent="-285750">
                  <a:lnSpc>
                    <a:spcPts val="35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s-ES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endParaRPr lang="es-ES" dirty="0">
                  <a:solidFill>
                    <a:srgbClr val="002060"/>
                  </a:solidFill>
                </a:endParaRPr>
              </a:p>
              <a:p>
                <a:pPr marL="742950" lvl="1" indent="-285750">
                  <a:lnSpc>
                    <a:spcPts val="3500"/>
                  </a:lnSpc>
                  <a:buFont typeface="Arial" panose="020B0604020202020204" pitchFamily="34" charset="0"/>
                  <a:buChar char="•"/>
                </a:pPr>
                <a:r>
                  <a:rPr lang="es-ES" dirty="0">
                    <a:solidFill>
                      <a:srgbClr val="002060"/>
                    </a:solidFill>
                  </a:rPr>
                  <a:t>Iterative </a:t>
                </a:r>
                <a:r>
                  <a:rPr lang="es-ES" dirty="0" err="1">
                    <a:solidFill>
                      <a:srgbClr val="002060"/>
                    </a:solidFill>
                  </a:rPr>
                  <a:t>process</a:t>
                </a:r>
                <a:r>
                  <a:rPr lang="es-ES" dirty="0">
                    <a:solidFill>
                      <a:srgbClr val="002060"/>
                    </a:solidFill>
                  </a:rPr>
                  <a:t> (</a:t>
                </a:r>
                <a:r>
                  <a:rPr lang="es-ES" dirty="0" err="1">
                    <a:solidFill>
                      <a:srgbClr val="002060"/>
                    </a:solidFill>
                  </a:rPr>
                  <a:t>loop</a:t>
                </a:r>
                <a:r>
                  <a:rPr lang="es-ES" dirty="0">
                    <a:solidFill>
                      <a:srgbClr val="002060"/>
                    </a:solidFill>
                  </a:rPr>
                  <a:t>)</a:t>
                </a:r>
              </a:p>
              <a:p>
                <a:pPr lvl="2">
                  <a:lnSpc>
                    <a:spcPts val="3500"/>
                  </a:lnSpc>
                </a:pPr>
                <a:r>
                  <a:rPr lang="es-ES" b="1" i="1" dirty="0" err="1">
                    <a:solidFill>
                      <a:srgbClr val="0070C0"/>
                    </a:solidFill>
                  </a:rPr>
                  <a:t>for</a:t>
                </a:r>
                <a:r>
                  <a:rPr lang="es-ES" b="1" i="1" dirty="0">
                    <a:solidFill>
                      <a:srgbClr val="0070C0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=1,2,… </m:t>
                    </m:r>
                  </m:oMath>
                </a14:m>
                <a:r>
                  <a:rPr lang="es-ES" b="1" i="1" dirty="0">
                    <a:solidFill>
                      <a:srgbClr val="0070C0"/>
                    </a:solidFill>
                  </a:rPr>
                  <a:t>do</a:t>
                </a:r>
              </a:p>
              <a:p>
                <a:pPr lvl="2">
                  <a:lnSpc>
                    <a:spcPts val="3500"/>
                  </a:lnSpc>
                </a:pPr>
                <a:r>
                  <a:rPr lang="es-ES" b="1" i="1" dirty="0">
                    <a:solidFill>
                      <a:srgbClr val="0070C0"/>
                    </a:solidFill>
                  </a:rPr>
                  <a:t>       </a:t>
                </a:r>
                <a:r>
                  <a:rPr lang="es-ES" dirty="0">
                    <a:solidFill>
                      <a:srgbClr val="002060"/>
                    </a:solidFill>
                  </a:rPr>
                  <a:t>Compute:</a:t>
                </a:r>
                <a14:m>
                  <m:oMath xmlns:m="http://schemas.openxmlformats.org/officeDocument/2006/math">
                    <m:r>
                      <a:rPr lang="es-ES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</m:oMath>
                </a14:m>
                <a:endParaRPr lang="es-ES" b="1" i="1" dirty="0">
                  <a:solidFill>
                    <a:srgbClr val="0070C0"/>
                  </a:solidFill>
                </a:endParaRPr>
              </a:p>
              <a:p>
                <a:pPr lvl="2">
                  <a:lnSpc>
                    <a:spcPts val="3500"/>
                  </a:lnSpc>
                </a:pPr>
                <a:r>
                  <a:rPr lang="es-ES" dirty="0">
                    <a:solidFill>
                      <a:srgbClr val="002060"/>
                    </a:solidFill>
                  </a:rPr>
                  <a:t>       Compute: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    =</m:t>
                    </m:r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endParaRPr lang="es-ES" b="1" i="1" dirty="0">
                  <a:solidFill>
                    <a:srgbClr val="0070C0"/>
                  </a:solidFill>
                </a:endParaRPr>
              </a:p>
              <a:p>
                <a:pPr lvl="2">
                  <a:lnSpc>
                    <a:spcPts val="3500"/>
                  </a:lnSpc>
                </a:pPr>
                <a:r>
                  <a:rPr lang="es-ES" dirty="0">
                    <a:solidFill>
                      <a:srgbClr val="002060"/>
                    </a:solidFill>
                  </a:rPr>
                  <a:t>       Compute: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    =</m:t>
                    </m:r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endParaRPr lang="es-ES" b="1" i="1" dirty="0">
                  <a:solidFill>
                    <a:srgbClr val="0070C0"/>
                  </a:solidFill>
                </a:endParaRPr>
              </a:p>
              <a:p>
                <a:pPr lvl="2">
                  <a:lnSpc>
                    <a:spcPts val="3500"/>
                  </a:lnSpc>
                </a:pPr>
                <a:r>
                  <a:rPr lang="es-ES" b="1" i="1" dirty="0">
                    <a:solidFill>
                      <a:srgbClr val="0070C0"/>
                    </a:solidFill>
                  </a:rPr>
                  <a:t>       </a:t>
                </a:r>
                <a:r>
                  <a:rPr lang="es-ES" b="1" i="1" dirty="0" err="1">
                    <a:solidFill>
                      <a:srgbClr val="0070C0"/>
                    </a:solidFill>
                  </a:rPr>
                  <a:t>if</a:t>
                </a:r>
                <a:r>
                  <a:rPr lang="es-ES" b="1" i="1" dirty="0">
                    <a:solidFill>
                      <a:srgbClr val="0070C0"/>
                    </a:solidFill>
                  </a:rPr>
                  <a:t>  </a:t>
                </a:r>
                <a:r>
                  <a:rPr lang="es-ES" dirty="0">
                    <a:solidFill>
                      <a:srgbClr val="002060"/>
                    </a:solidFill>
                  </a:rPr>
                  <a:t>(</a:t>
                </a:r>
                <a:r>
                  <a:rPr lang="es-ES" dirty="0" err="1">
                    <a:solidFill>
                      <a:srgbClr val="002060"/>
                    </a:solidFill>
                  </a:rPr>
                  <a:t>Convergence</a:t>
                </a:r>
                <a:r>
                  <a:rPr lang="es-ES" dirty="0">
                    <a:solidFill>
                      <a:srgbClr val="002060"/>
                    </a:solidFill>
                  </a:rPr>
                  <a:t>) </a:t>
                </a:r>
                <a:r>
                  <a:rPr lang="es-ES" b="1" i="1" dirty="0" err="1">
                    <a:solidFill>
                      <a:srgbClr val="0070C0"/>
                    </a:solidFill>
                  </a:rPr>
                  <a:t>exit</a:t>
                </a:r>
                <a:endParaRPr lang="es-ES" dirty="0">
                  <a:solidFill>
                    <a:srgbClr val="002060"/>
                  </a:solidFill>
                </a:endParaRPr>
              </a:p>
              <a:p>
                <a:pPr lvl="2">
                  <a:lnSpc>
                    <a:spcPts val="3500"/>
                  </a:lnSpc>
                </a:pPr>
                <a:r>
                  <a:rPr lang="es-ES" b="1" i="1" dirty="0" err="1">
                    <a:solidFill>
                      <a:srgbClr val="0070C0"/>
                    </a:solidFill>
                  </a:rPr>
                  <a:t>End</a:t>
                </a:r>
                <a:endParaRPr lang="es-ES" b="1" i="1" dirty="0">
                  <a:solidFill>
                    <a:srgbClr val="0070C0"/>
                  </a:solidFill>
                </a:endParaRPr>
              </a:p>
              <a:p>
                <a:pPr marL="742950" lvl="1" indent="-285750">
                  <a:lnSpc>
                    <a:spcPts val="3500"/>
                  </a:lnSpc>
                  <a:buFont typeface="Arial" panose="020B0604020202020204" pitchFamily="34" charset="0"/>
                  <a:buChar char="•"/>
                </a:pPr>
                <a:r>
                  <a:rPr lang="es-ES" dirty="0">
                    <a:solidFill>
                      <a:srgbClr val="002060"/>
                    </a:solidFill>
                  </a:rPr>
                  <a:t> Set  </a:t>
                </a:r>
                <a14:m>
                  <m:oMath xmlns:m="http://schemas.openxmlformats.org/officeDocument/2006/math"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;  </m:t>
                    </m:r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𝑈</m:t>
                    </m:r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endParaRPr lang="es-ES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8" name="Rectángulo 7">
                <a:extLst>
                  <a:ext uri="{FF2B5EF4-FFF2-40B4-BE49-F238E27FC236}">
                    <a16:creationId xmlns:a16="http://schemas.microsoft.com/office/drawing/2014/main" id="{AD9FE233-546F-459F-96C2-EB1F096F24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437" y="1652692"/>
                <a:ext cx="4674519" cy="4080604"/>
              </a:xfrm>
              <a:prstGeom prst="rect">
                <a:avLst/>
              </a:prstGeom>
              <a:blipFill>
                <a:blip r:embed="rId5"/>
                <a:stretch>
                  <a:fillRect b="-1343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ángulo 8">
            <a:extLst>
              <a:ext uri="{FF2B5EF4-FFF2-40B4-BE49-F238E27FC236}">
                <a16:creationId xmlns:a16="http://schemas.microsoft.com/office/drawing/2014/main" id="{68CC378D-D3DD-4BC0-B76B-BE0E7AEFB8C9}"/>
              </a:ext>
            </a:extLst>
          </p:cNvPr>
          <p:cNvSpPr/>
          <p:nvPr/>
        </p:nvSpPr>
        <p:spPr>
          <a:xfrm rot="16200000">
            <a:off x="-607506" y="3542414"/>
            <a:ext cx="20375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s-ES" dirty="0" err="1">
                <a:solidFill>
                  <a:srgbClr val="002060"/>
                </a:solidFill>
              </a:rPr>
              <a:t>Algorithm</a:t>
            </a:r>
            <a:r>
              <a:rPr lang="es-ES" dirty="0">
                <a:solidFill>
                  <a:srgbClr val="002060"/>
                </a:solidFill>
              </a:rPr>
              <a:t>:</a:t>
            </a:r>
          </a:p>
        </p:txBody>
      </p:sp>
      <p:sp>
        <p:nvSpPr>
          <p:cNvPr id="10" name="Rectángulo redondeado 26">
            <a:extLst>
              <a:ext uri="{FF2B5EF4-FFF2-40B4-BE49-F238E27FC236}">
                <a16:creationId xmlns:a16="http://schemas.microsoft.com/office/drawing/2014/main" id="{5FF554CE-C442-4743-B8F7-3BE714079F55}"/>
              </a:ext>
            </a:extLst>
          </p:cNvPr>
          <p:cNvSpPr/>
          <p:nvPr/>
        </p:nvSpPr>
        <p:spPr>
          <a:xfrm>
            <a:off x="767288" y="1526818"/>
            <a:ext cx="4252706" cy="4332351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E4F95B48-B357-49C8-B26C-BFF4882425D3}"/>
              </a:ext>
            </a:extLst>
          </p:cNvPr>
          <p:cNvSpPr/>
          <p:nvPr/>
        </p:nvSpPr>
        <p:spPr>
          <a:xfrm>
            <a:off x="2893641" y="3077001"/>
            <a:ext cx="1431981" cy="447870"/>
          </a:xfrm>
          <a:prstGeom prst="rect">
            <a:avLst/>
          </a:prstGeom>
          <a:noFill/>
          <a:ln w="476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4" name="Conector: angular 3">
            <a:extLst>
              <a:ext uri="{FF2B5EF4-FFF2-40B4-BE49-F238E27FC236}">
                <a16:creationId xmlns:a16="http://schemas.microsoft.com/office/drawing/2014/main" id="{5AEED735-F91D-4FF8-BB69-CC05ED2CC9AD}"/>
              </a:ext>
            </a:extLst>
          </p:cNvPr>
          <p:cNvCxnSpPr>
            <a:cxnSpLocks/>
            <a:stCxn id="2" idx="3"/>
          </p:cNvCxnSpPr>
          <p:nvPr/>
        </p:nvCxnSpPr>
        <p:spPr>
          <a:xfrm flipV="1">
            <a:off x="4325622" y="1688095"/>
            <a:ext cx="1686295" cy="1612841"/>
          </a:xfrm>
          <a:prstGeom prst="bentConnector3">
            <a:avLst>
              <a:gd name="adj1" fmla="val 50000"/>
            </a:avLst>
          </a:prstGeom>
          <a:ln w="31750">
            <a:solidFill>
              <a:schemeClr val="accent6">
                <a:lumMod val="75000"/>
              </a:schemeClr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41142AB-1B0F-4FDB-912F-0BDCE50E83AE}"/>
              </a:ext>
            </a:extLst>
          </p:cNvPr>
          <p:cNvSpPr txBox="1"/>
          <p:nvPr/>
        </p:nvSpPr>
        <p:spPr>
          <a:xfrm>
            <a:off x="6096000" y="1314696"/>
            <a:ext cx="586941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rgbClr val="002060"/>
                </a:solidFill>
              </a:rPr>
              <a:t>		QR </a:t>
            </a:r>
            <a:r>
              <a:rPr lang="es-ES" b="1" dirty="0" err="1">
                <a:solidFill>
                  <a:srgbClr val="002060"/>
                </a:solidFill>
              </a:rPr>
              <a:t>decomposition</a:t>
            </a:r>
            <a:endParaRPr lang="es-ES" b="1" dirty="0">
              <a:solidFill>
                <a:srgbClr val="002060"/>
              </a:solidFill>
            </a:endParaRPr>
          </a:p>
          <a:p>
            <a:endParaRPr lang="es-ES" dirty="0">
              <a:solidFill>
                <a:srgbClr val="002060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s-ES" b="1" dirty="0" err="1">
                <a:solidFill>
                  <a:srgbClr val="002060"/>
                </a:solidFill>
              </a:rPr>
              <a:t>Householder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reflection</a:t>
            </a:r>
            <a:r>
              <a:rPr lang="es-ES" dirty="0">
                <a:solidFill>
                  <a:srgbClr val="002060"/>
                </a:solidFill>
              </a:rPr>
              <a:t>: </a:t>
            </a:r>
            <a:r>
              <a:rPr lang="es-ES" dirty="0" err="1">
                <a:solidFill>
                  <a:srgbClr val="002060"/>
                </a:solidFill>
              </a:rPr>
              <a:t>Columns</a:t>
            </a:r>
            <a:r>
              <a:rPr lang="es-ES" dirty="0">
                <a:solidFill>
                  <a:srgbClr val="002060"/>
                </a:solidFill>
              </a:rPr>
              <a:t> of </a:t>
            </a:r>
            <a:r>
              <a:rPr lang="es-ES" dirty="0" err="1">
                <a:solidFill>
                  <a:srgbClr val="002060"/>
                </a:solidFill>
              </a:rPr>
              <a:t>initial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matrix</a:t>
            </a:r>
            <a:r>
              <a:rPr lang="es-ES" dirty="0">
                <a:solidFill>
                  <a:srgbClr val="002060"/>
                </a:solidFill>
              </a:rPr>
              <a:t>  are </a:t>
            </a:r>
            <a:r>
              <a:rPr lang="es-ES" dirty="0" err="1">
                <a:solidFill>
                  <a:srgbClr val="002060"/>
                </a:solidFill>
              </a:rPr>
              <a:t>reflected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about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some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subspace</a:t>
            </a:r>
            <a:r>
              <a:rPr lang="en-US" dirty="0">
                <a:solidFill>
                  <a:srgbClr val="002060"/>
                </a:solidFill>
              </a:rPr>
              <a:t> in such a way that the desired coordinates disappear</a:t>
            </a:r>
            <a:r>
              <a:rPr lang="es-ES" dirty="0">
                <a:solidFill>
                  <a:srgbClr val="002060"/>
                </a:solidFill>
              </a:rPr>
              <a:t>.  </a:t>
            </a:r>
          </a:p>
          <a:p>
            <a:endParaRPr lang="es-ES" dirty="0">
              <a:solidFill>
                <a:srgbClr val="002060"/>
              </a:solidFill>
            </a:endParaRPr>
          </a:p>
          <a:p>
            <a:r>
              <a:rPr lang="es-ES" dirty="0">
                <a:solidFill>
                  <a:srgbClr val="002060"/>
                </a:solidFill>
              </a:rPr>
              <a:t> </a:t>
            </a:r>
            <a:endParaRPr lang="es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uadroTexto 27">
                <a:extLst>
                  <a:ext uri="{FF2B5EF4-FFF2-40B4-BE49-F238E27FC236}">
                    <a16:creationId xmlns:a16="http://schemas.microsoft.com/office/drawing/2014/main" id="{EEAE02FC-DA97-41A4-B18B-950777752C61}"/>
                  </a:ext>
                </a:extLst>
              </p:cNvPr>
              <p:cNvSpPr txBox="1"/>
              <p:nvPr/>
            </p:nvSpPr>
            <p:spPr>
              <a:xfrm>
                <a:off x="6631975" y="2931604"/>
                <a:ext cx="211326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s-E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=(</m:t>
                      </m:r>
                      <m:r>
                        <a:rPr lang="es-E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s-E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−2</m:t>
                      </m:r>
                      <m:acc>
                        <m:accPr>
                          <m:chr m:val="⃗"/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sSup>
                        <m:sSupPr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⃗"/>
                              <m:ctrlP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  <m:sup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s-E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28" name="CuadroTexto 27">
                <a:extLst>
                  <a:ext uri="{FF2B5EF4-FFF2-40B4-BE49-F238E27FC236}">
                    <a16:creationId xmlns:a16="http://schemas.microsoft.com/office/drawing/2014/main" id="{EEAE02FC-DA97-41A4-B18B-950777752C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1975" y="2931604"/>
                <a:ext cx="2113266" cy="369332"/>
              </a:xfrm>
              <a:prstGeom prst="rect">
                <a:avLst/>
              </a:prstGeom>
              <a:blipFill>
                <a:blip r:embed="rId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72054218-8091-4842-A28A-6A38661F1EEB}"/>
              </a:ext>
            </a:extLst>
          </p:cNvPr>
          <p:cNvCxnSpPr/>
          <p:nvPr/>
        </p:nvCxnSpPr>
        <p:spPr>
          <a:xfrm flipV="1">
            <a:off x="7968440" y="3335134"/>
            <a:ext cx="2133600" cy="114929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307149E2-F95B-489A-BA04-50CF7D023B74}"/>
              </a:ext>
            </a:extLst>
          </p:cNvPr>
          <p:cNvCxnSpPr>
            <a:cxnSpLocks noChangeAspect="1"/>
          </p:cNvCxnSpPr>
          <p:nvPr/>
        </p:nvCxnSpPr>
        <p:spPr>
          <a:xfrm flipH="1" flipV="1">
            <a:off x="8435253" y="3772109"/>
            <a:ext cx="200955" cy="360000"/>
          </a:xfrm>
          <a:prstGeom prst="straightConnector1">
            <a:avLst/>
          </a:prstGeom>
          <a:ln w="3175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cto de flecha 33">
            <a:extLst>
              <a:ext uri="{FF2B5EF4-FFF2-40B4-BE49-F238E27FC236}">
                <a16:creationId xmlns:a16="http://schemas.microsoft.com/office/drawing/2014/main" id="{B9388A1A-36A6-4B08-A48D-8386922F1D7C}"/>
              </a:ext>
            </a:extLst>
          </p:cNvPr>
          <p:cNvCxnSpPr>
            <a:cxnSpLocks/>
          </p:cNvCxnSpPr>
          <p:nvPr/>
        </p:nvCxnSpPr>
        <p:spPr>
          <a:xfrm flipV="1">
            <a:off x="8618483" y="3015720"/>
            <a:ext cx="767254" cy="1117104"/>
          </a:xfrm>
          <a:prstGeom prst="straightConnector1">
            <a:avLst/>
          </a:prstGeom>
          <a:ln w="158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cto de flecha 38">
            <a:extLst>
              <a:ext uri="{FF2B5EF4-FFF2-40B4-BE49-F238E27FC236}">
                <a16:creationId xmlns:a16="http://schemas.microsoft.com/office/drawing/2014/main" id="{741B7C3D-CBAB-4D8D-8562-EA41CE2C5172}"/>
              </a:ext>
            </a:extLst>
          </p:cNvPr>
          <p:cNvCxnSpPr>
            <a:cxnSpLocks/>
          </p:cNvCxnSpPr>
          <p:nvPr/>
        </p:nvCxnSpPr>
        <p:spPr>
          <a:xfrm flipV="1">
            <a:off x="8618483" y="4099174"/>
            <a:ext cx="1384755" cy="36179"/>
          </a:xfrm>
          <a:prstGeom prst="straightConnector1">
            <a:avLst/>
          </a:prstGeom>
          <a:ln w="158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cto de flecha 39">
            <a:extLst>
              <a:ext uri="{FF2B5EF4-FFF2-40B4-BE49-F238E27FC236}">
                <a16:creationId xmlns:a16="http://schemas.microsoft.com/office/drawing/2014/main" id="{242BF4C1-5C26-4539-80AD-77E77B4A1D5D}"/>
              </a:ext>
            </a:extLst>
          </p:cNvPr>
          <p:cNvCxnSpPr>
            <a:cxnSpLocks/>
          </p:cNvCxnSpPr>
          <p:nvPr/>
        </p:nvCxnSpPr>
        <p:spPr>
          <a:xfrm flipH="1" flipV="1">
            <a:off x="9385738" y="3018324"/>
            <a:ext cx="308750" cy="540425"/>
          </a:xfrm>
          <a:prstGeom prst="straightConnector1">
            <a:avLst/>
          </a:prstGeom>
          <a:ln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cto de flecha 40">
            <a:extLst>
              <a:ext uri="{FF2B5EF4-FFF2-40B4-BE49-F238E27FC236}">
                <a16:creationId xmlns:a16="http://schemas.microsoft.com/office/drawing/2014/main" id="{DD3226B9-BD5B-4837-BE94-FB65366DF4E0}"/>
              </a:ext>
            </a:extLst>
          </p:cNvPr>
          <p:cNvCxnSpPr>
            <a:cxnSpLocks/>
          </p:cNvCxnSpPr>
          <p:nvPr/>
        </p:nvCxnSpPr>
        <p:spPr>
          <a:xfrm flipH="1" flipV="1">
            <a:off x="9694488" y="3558749"/>
            <a:ext cx="308750" cy="540425"/>
          </a:xfrm>
          <a:prstGeom prst="straightConnector1">
            <a:avLst/>
          </a:prstGeom>
          <a:ln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CuadroTexto 43">
                <a:extLst>
                  <a:ext uri="{FF2B5EF4-FFF2-40B4-BE49-F238E27FC236}">
                    <a16:creationId xmlns:a16="http://schemas.microsoft.com/office/drawing/2014/main" id="{09252658-B6ED-4A42-A9B8-ECA4E8048BDC}"/>
                  </a:ext>
                </a:extLst>
              </p:cNvPr>
              <p:cNvSpPr txBox="1"/>
              <p:nvPr/>
            </p:nvSpPr>
            <p:spPr>
              <a:xfrm>
                <a:off x="8091488" y="3942321"/>
                <a:ext cx="57288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s-ES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44" name="CuadroTexto 43">
                <a:extLst>
                  <a:ext uri="{FF2B5EF4-FFF2-40B4-BE49-F238E27FC236}">
                    <a16:creationId xmlns:a16="http://schemas.microsoft.com/office/drawing/2014/main" id="{09252658-B6ED-4A42-A9B8-ECA4E8048B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1488" y="3942321"/>
                <a:ext cx="572887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CuadroTexto 44">
                <a:extLst>
                  <a:ext uri="{FF2B5EF4-FFF2-40B4-BE49-F238E27FC236}">
                    <a16:creationId xmlns:a16="http://schemas.microsoft.com/office/drawing/2014/main" id="{9CFF8B9E-7B89-4A9B-A4BA-71AC16F66E2F}"/>
                  </a:ext>
                </a:extLst>
              </p:cNvPr>
              <p:cNvSpPr txBox="1"/>
              <p:nvPr/>
            </p:nvSpPr>
            <p:spPr>
              <a:xfrm>
                <a:off x="8535730" y="2828525"/>
                <a:ext cx="140102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s-ES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E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45" name="CuadroTexto 44">
                <a:extLst>
                  <a:ext uri="{FF2B5EF4-FFF2-40B4-BE49-F238E27FC236}">
                    <a16:creationId xmlns:a16="http://schemas.microsoft.com/office/drawing/2014/main" id="{9CFF8B9E-7B89-4A9B-A4BA-71AC16F66E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5730" y="2828525"/>
                <a:ext cx="1401027" cy="369332"/>
              </a:xfrm>
              <a:prstGeom prst="rect">
                <a:avLst/>
              </a:prstGeom>
              <a:blipFill>
                <a:blip r:embed="rId8"/>
                <a:stretch>
                  <a:fillRect t="-22951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CuadroTexto 45">
                <a:extLst>
                  <a:ext uri="{FF2B5EF4-FFF2-40B4-BE49-F238E27FC236}">
                    <a16:creationId xmlns:a16="http://schemas.microsoft.com/office/drawing/2014/main" id="{C5D5E8D9-AC9E-4986-96E0-720E06535E41}"/>
                  </a:ext>
                </a:extLst>
              </p:cNvPr>
              <p:cNvSpPr txBox="1"/>
              <p:nvPr/>
            </p:nvSpPr>
            <p:spPr>
              <a:xfrm>
                <a:off x="9616440" y="4099174"/>
                <a:ext cx="88760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  <m:acc>
                        <m:accPr>
                          <m:chr m:val="⃗"/>
                          <m:ctrlPr>
                            <a:rPr lang="es-ES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E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46" name="CuadroTexto 45">
                <a:extLst>
                  <a:ext uri="{FF2B5EF4-FFF2-40B4-BE49-F238E27FC236}">
                    <a16:creationId xmlns:a16="http://schemas.microsoft.com/office/drawing/2014/main" id="{C5D5E8D9-AC9E-4986-96E0-720E06535E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16440" y="4099174"/>
                <a:ext cx="887608" cy="369332"/>
              </a:xfrm>
              <a:prstGeom prst="rect">
                <a:avLst/>
              </a:prstGeom>
              <a:blipFill>
                <a:blip r:embed="rId9"/>
                <a:stretch>
                  <a:fillRect t="-22951" r="-9655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CuadroTexto 46">
                <a:extLst>
                  <a:ext uri="{FF2B5EF4-FFF2-40B4-BE49-F238E27FC236}">
                    <a16:creationId xmlns:a16="http://schemas.microsoft.com/office/drawing/2014/main" id="{C4842C14-EA5C-4101-A92A-705C5143891B}"/>
                  </a:ext>
                </a:extLst>
              </p:cNvPr>
              <p:cNvSpPr txBox="1"/>
              <p:nvPr/>
            </p:nvSpPr>
            <p:spPr>
              <a:xfrm>
                <a:off x="5768770" y="4558197"/>
                <a:ext cx="6096000" cy="19876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742950" lvl="1" indent="-285750">
                  <a:lnSpc>
                    <a:spcPct val="200000"/>
                  </a:lnSpc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s-ES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𝐻</m:t>
                    </m:r>
                    <m:r>
                      <a:rPr lang="es-ES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is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hermitian</a:t>
                </a:r>
                <a:r>
                  <a:rPr lang="es-ES" dirty="0">
                    <a:solidFill>
                      <a:srgbClr val="002060"/>
                    </a:solidFill>
                  </a:rPr>
                  <a:t> and </a:t>
                </a:r>
                <a:r>
                  <a:rPr lang="es-ES" dirty="0" err="1">
                    <a:solidFill>
                      <a:srgbClr val="002060"/>
                    </a:solidFill>
                  </a:rPr>
                  <a:t>unitary</a:t>
                </a:r>
                <a:r>
                  <a:rPr lang="es-ES" dirty="0">
                    <a:solidFill>
                      <a:srgbClr val="002060"/>
                    </a:solidFill>
                  </a:rPr>
                  <a:t>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ES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p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endParaRPr lang="es-ES" dirty="0">
                  <a:solidFill>
                    <a:srgbClr val="002060"/>
                  </a:solidFill>
                </a:endParaRPr>
              </a:p>
              <a:p>
                <a:pPr marL="742950" lvl="1" indent="-285750">
                  <a:lnSpc>
                    <a:spcPct val="200000"/>
                  </a:lnSpc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s-ES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is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built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to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satisfy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s-ES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</a:p>
              <a:p>
                <a:pPr marL="742950" lvl="1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endParaRPr lang="es-ES" dirty="0">
                  <a:solidFill>
                    <a:srgbClr val="002060"/>
                  </a:solidFill>
                </a:endParaRPr>
              </a:p>
              <a:p>
                <a:pPr marL="742950" lvl="1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s-ES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…</m:t>
                    </m:r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s-ES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endParaRPr lang="es-ES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47" name="CuadroTexto 46">
                <a:extLst>
                  <a:ext uri="{FF2B5EF4-FFF2-40B4-BE49-F238E27FC236}">
                    <a16:creationId xmlns:a16="http://schemas.microsoft.com/office/drawing/2014/main" id="{C4842C14-EA5C-4101-A92A-705C514389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8770" y="4558197"/>
                <a:ext cx="6096000" cy="1987660"/>
              </a:xfrm>
              <a:prstGeom prst="rect">
                <a:avLst/>
              </a:prstGeom>
              <a:blipFill>
                <a:blip r:embed="rId10"/>
                <a:stretch>
                  <a:fillRect b="-2761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7" name="Grupo 56">
            <a:extLst>
              <a:ext uri="{FF2B5EF4-FFF2-40B4-BE49-F238E27FC236}">
                <a16:creationId xmlns:a16="http://schemas.microsoft.com/office/drawing/2014/main" id="{0569633C-C010-4EE4-85DA-63A0E48FDD76}"/>
              </a:ext>
            </a:extLst>
          </p:cNvPr>
          <p:cNvGrpSpPr/>
          <p:nvPr/>
        </p:nvGrpSpPr>
        <p:grpSpPr>
          <a:xfrm>
            <a:off x="8745241" y="5069488"/>
            <a:ext cx="2282719" cy="846963"/>
            <a:chOff x="7948275" y="4826648"/>
            <a:chExt cx="2282719" cy="8469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CuadroTexto 48">
                  <a:extLst>
                    <a:ext uri="{FF2B5EF4-FFF2-40B4-BE49-F238E27FC236}">
                      <a16:creationId xmlns:a16="http://schemas.microsoft.com/office/drawing/2014/main" id="{BD1F0CA8-9584-4B8B-A6EC-F327E8D9503A}"/>
                    </a:ext>
                  </a:extLst>
                </p:cNvPr>
                <p:cNvSpPr txBox="1"/>
                <p:nvPr/>
              </p:nvSpPr>
              <p:spPr>
                <a:xfrm>
                  <a:off x="7948275" y="4826648"/>
                  <a:ext cx="2282719" cy="84696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s-E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3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s-ES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/>
                                <m:e/>
                                <m:e/>
                              </m:mr>
                              <m:mr>
                                <m:e>
                                  <m: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/>
                                <m:e/>
                              </m:mr>
                              <m:mr>
                                <m:e>
                                  <m: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/>
                                <m:e/>
                              </m:mr>
                            </m:m>
                          </m:e>
                        </m:d>
                      </m:oMath>
                    </m:oMathPara>
                  </a14:m>
                  <a:endParaRPr lang="es-ES" dirty="0"/>
                </a:p>
              </p:txBody>
            </p:sp>
          </mc:Choice>
          <mc:Fallback xmlns="">
            <p:sp>
              <p:nvSpPr>
                <p:cNvPr id="49" name="CuadroTexto 48">
                  <a:extLst>
                    <a:ext uri="{FF2B5EF4-FFF2-40B4-BE49-F238E27FC236}">
                      <a16:creationId xmlns:a16="http://schemas.microsoft.com/office/drawing/2014/main" id="{BD1F0CA8-9584-4B8B-A6EC-F327E8D9503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48275" y="4826648"/>
                  <a:ext cx="2282719" cy="846963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0" name="Rectángulo 49">
              <a:extLst>
                <a:ext uri="{FF2B5EF4-FFF2-40B4-BE49-F238E27FC236}">
                  <a16:creationId xmlns:a16="http://schemas.microsoft.com/office/drawing/2014/main" id="{CF7C9AC4-A4BA-4861-B366-C312815CE2B3}"/>
                </a:ext>
              </a:extLst>
            </p:cNvPr>
            <p:cNvSpPr/>
            <p:nvPr/>
          </p:nvSpPr>
          <p:spPr>
            <a:xfrm>
              <a:off x="8563162" y="4910519"/>
              <a:ext cx="180000" cy="18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1" name="Rectángulo 50">
              <a:extLst>
                <a:ext uri="{FF2B5EF4-FFF2-40B4-BE49-F238E27FC236}">
                  <a16:creationId xmlns:a16="http://schemas.microsoft.com/office/drawing/2014/main" id="{2EA44D5A-B5D7-4405-8BF4-7DA27B54AD23}"/>
                </a:ext>
              </a:extLst>
            </p:cNvPr>
            <p:cNvSpPr/>
            <p:nvPr/>
          </p:nvSpPr>
          <p:spPr>
            <a:xfrm>
              <a:off x="9000000" y="4910400"/>
              <a:ext cx="180000" cy="18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2" name="Rectángulo 51">
              <a:extLst>
                <a:ext uri="{FF2B5EF4-FFF2-40B4-BE49-F238E27FC236}">
                  <a16:creationId xmlns:a16="http://schemas.microsoft.com/office/drawing/2014/main" id="{F729724F-9988-437A-AF32-D8D1D2CF0D86}"/>
                </a:ext>
              </a:extLst>
            </p:cNvPr>
            <p:cNvSpPr/>
            <p:nvPr/>
          </p:nvSpPr>
          <p:spPr>
            <a:xfrm>
              <a:off x="9000000" y="5197008"/>
              <a:ext cx="180000" cy="18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3" name="Rectángulo 52">
              <a:extLst>
                <a:ext uri="{FF2B5EF4-FFF2-40B4-BE49-F238E27FC236}">
                  <a16:creationId xmlns:a16="http://schemas.microsoft.com/office/drawing/2014/main" id="{85585604-E118-480E-B1C6-242E7ECEC724}"/>
                </a:ext>
              </a:extLst>
            </p:cNvPr>
            <p:cNvSpPr/>
            <p:nvPr/>
          </p:nvSpPr>
          <p:spPr>
            <a:xfrm>
              <a:off x="8998734" y="5459136"/>
              <a:ext cx="180000" cy="18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4" name="Rectángulo 53">
              <a:extLst>
                <a:ext uri="{FF2B5EF4-FFF2-40B4-BE49-F238E27FC236}">
                  <a16:creationId xmlns:a16="http://schemas.microsoft.com/office/drawing/2014/main" id="{103FE33D-506C-41A6-94BA-2A6B4C534778}"/>
                </a:ext>
              </a:extLst>
            </p:cNvPr>
            <p:cNvSpPr/>
            <p:nvPr/>
          </p:nvSpPr>
          <p:spPr>
            <a:xfrm>
              <a:off x="9436838" y="4904568"/>
              <a:ext cx="180000" cy="18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5" name="Rectángulo 54">
              <a:extLst>
                <a:ext uri="{FF2B5EF4-FFF2-40B4-BE49-F238E27FC236}">
                  <a16:creationId xmlns:a16="http://schemas.microsoft.com/office/drawing/2014/main" id="{ADE4D42C-5494-450F-AEA8-AE17FD90CBF5}"/>
                </a:ext>
              </a:extLst>
            </p:cNvPr>
            <p:cNvSpPr/>
            <p:nvPr/>
          </p:nvSpPr>
          <p:spPr>
            <a:xfrm>
              <a:off x="9436838" y="5191176"/>
              <a:ext cx="180000" cy="18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6" name="Rectángulo 55">
              <a:extLst>
                <a:ext uri="{FF2B5EF4-FFF2-40B4-BE49-F238E27FC236}">
                  <a16:creationId xmlns:a16="http://schemas.microsoft.com/office/drawing/2014/main" id="{887E5BAC-0225-4E61-9843-302A086C6CE8}"/>
                </a:ext>
              </a:extLst>
            </p:cNvPr>
            <p:cNvSpPr/>
            <p:nvPr/>
          </p:nvSpPr>
          <p:spPr>
            <a:xfrm>
              <a:off x="9435572" y="5453304"/>
              <a:ext cx="180000" cy="18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32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8401616" y="2"/>
            <a:ext cx="3790384" cy="3651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accent5">
                    <a:lumMod val="50000"/>
                  </a:schemeClr>
                </a:solidFill>
              </a:rPr>
              <a:t>Eigenvalue Problems in Engineering with application to fluid dynamics</a:t>
            </a:r>
            <a:endParaRPr lang="es-ES" sz="1000" dirty="0">
              <a:solidFill>
                <a:schemeClr val="accent5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ángulo 4"/>
              <p:cNvSpPr/>
              <p:nvPr/>
            </p:nvSpPr>
            <p:spPr>
              <a:xfrm>
                <a:off x="7566831" y="3454985"/>
                <a:ext cx="76591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sSup>
                        <m:sSupPr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⃗"/>
                              <m:ctrlP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  <m:sup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acc>
                        <m:accPr>
                          <m:chr m:val="⃗"/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5" name="Rectángu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6831" y="3454985"/>
                <a:ext cx="765915" cy="369332"/>
              </a:xfrm>
              <a:prstGeom prst="rect">
                <a:avLst/>
              </a:prstGeom>
              <a:blipFill>
                <a:blip r:embed="rId12"/>
                <a:stretch>
                  <a:fillRect t="-23333" r="-34127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Conector recto de flecha 34">
            <a:extLst>
              <a:ext uri="{FF2B5EF4-FFF2-40B4-BE49-F238E27FC236}">
                <a16:creationId xmlns:a16="http://schemas.microsoft.com/office/drawing/2014/main" id="{242BF4C1-5C26-4539-80AD-77E77B4A1D5D}"/>
              </a:ext>
            </a:extLst>
          </p:cNvPr>
          <p:cNvCxnSpPr>
            <a:cxnSpLocks/>
          </p:cNvCxnSpPr>
          <p:nvPr/>
        </p:nvCxnSpPr>
        <p:spPr>
          <a:xfrm flipH="1" flipV="1">
            <a:off x="8264197" y="3483298"/>
            <a:ext cx="352425" cy="612633"/>
          </a:xfrm>
          <a:prstGeom prst="straightConnector1">
            <a:avLst/>
          </a:prstGeom>
          <a:ln w="12700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13">
            <p14:nvContentPartPr>
              <p14:cNvPr id="22" name="Entrada de lápiz 21">
                <a:extLst>
                  <a:ext uri="{FF2B5EF4-FFF2-40B4-BE49-F238E27FC236}">
                    <a16:creationId xmlns:a16="http://schemas.microsoft.com/office/drawing/2014/main" id="{7AD009F2-03B8-43B3-B909-105EF701DF2C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499800" y="2923200"/>
              <a:ext cx="4299480" cy="3705480"/>
            </p14:xfrm>
          </p:contentPart>
        </mc:Choice>
        <mc:Fallback xmlns="">
          <p:pic>
            <p:nvPicPr>
              <p:cNvPr id="22" name="Entrada de lápiz 21">
                <a:extLst>
                  <a:ext uri="{FF2B5EF4-FFF2-40B4-BE49-F238E27FC236}">
                    <a16:creationId xmlns:a16="http://schemas.microsoft.com/office/drawing/2014/main" id="{7AD009F2-03B8-43B3-B909-105EF701DF2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490440" y="2913840"/>
                <a:ext cx="4318200" cy="3724200"/>
              </a:xfrm>
              <a:prstGeom prst="rect">
                <a:avLst/>
              </a:prstGeom>
            </p:spPr>
          </p:pic>
        </mc:Fallback>
      </mc:AlternateContent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7D413839-F3D2-44C2-AB20-895BAD04B9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901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352"/>
    </mc:Choice>
    <mc:Fallback xmlns="">
      <p:transition spd="slow" advTm="1243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CuadroTexto 46">
            <a:extLst>
              <a:ext uri="{FF2B5EF4-FFF2-40B4-BE49-F238E27FC236}">
                <a16:creationId xmlns:a16="http://schemas.microsoft.com/office/drawing/2014/main" id="{C4842C14-EA5C-4101-A92A-705C5143891B}"/>
              </a:ext>
            </a:extLst>
          </p:cNvPr>
          <p:cNvSpPr txBox="1"/>
          <p:nvPr/>
        </p:nvSpPr>
        <p:spPr>
          <a:xfrm>
            <a:off x="5768770" y="4558197"/>
            <a:ext cx="6096000" cy="1295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ES" dirty="0" err="1">
                <a:solidFill>
                  <a:srgbClr val="002060"/>
                </a:solidFill>
              </a:rPr>
              <a:t>Multiplication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with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Householder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is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cheap</a:t>
            </a:r>
            <a:r>
              <a:rPr lang="es-ES" dirty="0">
                <a:solidFill>
                  <a:srgbClr val="002060"/>
                </a:solidFill>
              </a:rPr>
              <a:t>.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ES" dirty="0" err="1">
                <a:solidFill>
                  <a:srgbClr val="002060"/>
                </a:solidFill>
              </a:rPr>
              <a:t>Numerically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stable</a:t>
            </a:r>
            <a:r>
              <a:rPr lang="es-ES" dirty="0">
                <a:solidFill>
                  <a:srgbClr val="002060"/>
                </a:solidFill>
              </a:rPr>
              <a:t>.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ES" dirty="0" err="1">
                <a:solidFill>
                  <a:srgbClr val="002060"/>
                </a:solidFill>
              </a:rPr>
              <a:t>Difficult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to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parallelize</a:t>
            </a:r>
            <a:endParaRPr lang="es-ES" dirty="0">
              <a:solidFill>
                <a:srgbClr val="002060"/>
              </a:solidFill>
            </a:endParaRPr>
          </a:p>
        </p:txBody>
      </p:sp>
      <p:pic>
        <p:nvPicPr>
          <p:cNvPr id="37" name="Imagen 36">
            <a:extLst>
              <a:ext uri="{FF2B5EF4-FFF2-40B4-BE49-F238E27FC236}">
                <a16:creationId xmlns:a16="http://schemas.microsoft.com/office/drawing/2014/main" id="{1F84A62E-2EA6-4428-9A05-896286AB97CB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l="53612" t="19170" r="6411" b="25977"/>
          <a:stretch/>
        </p:blipFill>
        <p:spPr>
          <a:xfrm>
            <a:off x="6181364" y="5497610"/>
            <a:ext cx="360000" cy="360000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136433" y="179045"/>
            <a:ext cx="37860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b="1" dirty="0" err="1">
                <a:solidFill>
                  <a:srgbClr val="002060"/>
                </a:solidFill>
              </a:rPr>
              <a:t>Iterative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Methods-Subspace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Projection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Methods</a:t>
            </a:r>
            <a:endParaRPr lang="es-ES" sz="1400" dirty="0"/>
          </a:p>
        </p:txBody>
      </p:sp>
      <p:sp>
        <p:nvSpPr>
          <p:cNvPr id="19" name="TextBox 29"/>
          <p:cNvSpPr txBox="1"/>
          <p:nvPr/>
        </p:nvSpPr>
        <p:spPr>
          <a:xfrm>
            <a:off x="291475" y="824818"/>
            <a:ext cx="11698487" cy="489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ts val="3500"/>
              </a:lnSpc>
              <a:buFont typeface="+mj-lt"/>
              <a:buAutoNum type="arabicPeriod" startAt="2"/>
            </a:pPr>
            <a:r>
              <a:rPr lang="es-ES" b="1" dirty="0">
                <a:solidFill>
                  <a:srgbClr val="002060"/>
                </a:solidFill>
              </a:rPr>
              <a:t>Full </a:t>
            </a:r>
            <a:r>
              <a:rPr lang="es-ES" b="1" dirty="0" err="1">
                <a:solidFill>
                  <a:srgbClr val="002060"/>
                </a:solidFill>
              </a:rPr>
              <a:t>spectrum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computation</a:t>
            </a:r>
            <a:r>
              <a:rPr lang="es-ES" b="1" dirty="0">
                <a:solidFill>
                  <a:srgbClr val="002060"/>
                </a:solidFill>
              </a:rPr>
              <a:t>. QR </a:t>
            </a:r>
            <a:r>
              <a:rPr lang="es-ES" b="1" dirty="0" err="1">
                <a:solidFill>
                  <a:srgbClr val="002060"/>
                </a:solidFill>
              </a:rPr>
              <a:t>Algorithm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endParaRPr lang="es-ES" sz="1600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uadroTexto 25">
                <a:extLst>
                  <a:ext uri="{FF2B5EF4-FFF2-40B4-BE49-F238E27FC236}">
                    <a16:creationId xmlns:a16="http://schemas.microsoft.com/office/drawing/2014/main" id="{C43BAE03-6D1B-49D9-991F-DFD07ECC6C1E}"/>
                  </a:ext>
                </a:extLst>
              </p:cNvPr>
              <p:cNvSpPr txBox="1"/>
              <p:nvPr/>
            </p:nvSpPr>
            <p:spPr>
              <a:xfrm>
                <a:off x="606608" y="6112196"/>
                <a:ext cx="513075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s-ES" dirty="0">
                    <a:solidFill>
                      <a:srgbClr val="002060"/>
                    </a:solidFill>
                  </a:rPr>
                  <a:t>Computes</a:t>
                </a:r>
                <a:r>
                  <a:rPr lang="es-ES" b="1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an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upper</a:t>
                </a:r>
                <a:r>
                  <a:rPr lang="es-ES" dirty="0">
                    <a:solidFill>
                      <a:srgbClr val="002060"/>
                    </a:solidFill>
                  </a:rPr>
                  <a:t> triangular </a:t>
                </a:r>
                <a:r>
                  <a:rPr lang="es-ES" dirty="0" err="1">
                    <a:solidFill>
                      <a:srgbClr val="002060"/>
                    </a:solidFill>
                  </a:rPr>
                  <a:t>matrix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and a </a:t>
                </a:r>
                <a:r>
                  <a:rPr lang="es-ES" dirty="0" err="1">
                    <a:solidFill>
                      <a:srgbClr val="002060"/>
                    </a:solidFill>
                  </a:rPr>
                  <a:t>unitary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𝑈</m:t>
                    </m:r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s-ES" dirty="0" err="1">
                    <a:solidFill>
                      <a:srgbClr val="002060"/>
                    </a:solidFill>
                  </a:rPr>
                  <a:t>such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that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𝑈𝑇</m:t>
                    </m:r>
                    <m:sSup>
                      <m:sSupPr>
                        <m:ctrlP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p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is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the</a:t>
                </a:r>
                <a:r>
                  <a:rPr lang="es-ES" dirty="0">
                    <a:solidFill>
                      <a:srgbClr val="002060"/>
                    </a:solidFill>
                  </a:rPr>
                  <a:t> Schur </a:t>
                </a:r>
                <a:r>
                  <a:rPr lang="es-ES" dirty="0" err="1">
                    <a:solidFill>
                      <a:srgbClr val="002060"/>
                    </a:solidFill>
                  </a:rPr>
                  <a:t>decomposition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of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26" name="CuadroTexto 25">
                <a:extLst>
                  <a:ext uri="{FF2B5EF4-FFF2-40B4-BE49-F238E27FC236}">
                    <a16:creationId xmlns:a16="http://schemas.microsoft.com/office/drawing/2014/main" id="{C43BAE03-6D1B-49D9-991F-DFD07ECC6C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608" y="6112196"/>
                <a:ext cx="5130750" cy="646331"/>
              </a:xfrm>
              <a:prstGeom prst="rect">
                <a:avLst/>
              </a:prstGeom>
              <a:blipFill>
                <a:blip r:embed="rId5"/>
                <a:stretch>
                  <a:fillRect l="-1070" t="-5660" r="-595" b="-14151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ángulo 7">
                <a:extLst>
                  <a:ext uri="{FF2B5EF4-FFF2-40B4-BE49-F238E27FC236}">
                    <a16:creationId xmlns:a16="http://schemas.microsoft.com/office/drawing/2014/main" id="{AD9FE233-546F-459F-96C2-EB1F096F2416}"/>
                  </a:ext>
                </a:extLst>
              </p:cNvPr>
              <p:cNvSpPr/>
              <p:nvPr/>
            </p:nvSpPr>
            <p:spPr>
              <a:xfrm>
                <a:off x="570437" y="1652692"/>
                <a:ext cx="4674519" cy="40806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742950" lvl="1" indent="-285750">
                  <a:lnSpc>
                    <a:spcPts val="35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s-ES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endParaRPr lang="es-ES" dirty="0">
                  <a:solidFill>
                    <a:srgbClr val="002060"/>
                  </a:solidFill>
                </a:endParaRPr>
              </a:p>
              <a:p>
                <a:pPr marL="742950" lvl="1" indent="-285750">
                  <a:lnSpc>
                    <a:spcPts val="3500"/>
                  </a:lnSpc>
                  <a:buFont typeface="Arial" panose="020B0604020202020204" pitchFamily="34" charset="0"/>
                  <a:buChar char="•"/>
                </a:pPr>
                <a:r>
                  <a:rPr lang="es-ES" dirty="0">
                    <a:solidFill>
                      <a:srgbClr val="002060"/>
                    </a:solidFill>
                  </a:rPr>
                  <a:t>Iterative </a:t>
                </a:r>
                <a:r>
                  <a:rPr lang="es-ES" dirty="0" err="1">
                    <a:solidFill>
                      <a:srgbClr val="002060"/>
                    </a:solidFill>
                  </a:rPr>
                  <a:t>process</a:t>
                </a:r>
                <a:r>
                  <a:rPr lang="es-ES" dirty="0">
                    <a:solidFill>
                      <a:srgbClr val="002060"/>
                    </a:solidFill>
                  </a:rPr>
                  <a:t> (</a:t>
                </a:r>
                <a:r>
                  <a:rPr lang="es-ES" dirty="0" err="1">
                    <a:solidFill>
                      <a:srgbClr val="002060"/>
                    </a:solidFill>
                  </a:rPr>
                  <a:t>loop</a:t>
                </a:r>
                <a:r>
                  <a:rPr lang="es-ES" dirty="0">
                    <a:solidFill>
                      <a:srgbClr val="002060"/>
                    </a:solidFill>
                  </a:rPr>
                  <a:t>)</a:t>
                </a:r>
              </a:p>
              <a:p>
                <a:pPr lvl="2">
                  <a:lnSpc>
                    <a:spcPts val="3500"/>
                  </a:lnSpc>
                </a:pPr>
                <a:r>
                  <a:rPr lang="es-ES" b="1" i="1" dirty="0" err="1">
                    <a:solidFill>
                      <a:srgbClr val="0070C0"/>
                    </a:solidFill>
                  </a:rPr>
                  <a:t>for</a:t>
                </a:r>
                <a:r>
                  <a:rPr lang="es-ES" b="1" i="1" dirty="0">
                    <a:solidFill>
                      <a:srgbClr val="0070C0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=1,2,… </m:t>
                    </m:r>
                  </m:oMath>
                </a14:m>
                <a:r>
                  <a:rPr lang="es-ES" b="1" i="1" dirty="0">
                    <a:solidFill>
                      <a:srgbClr val="0070C0"/>
                    </a:solidFill>
                  </a:rPr>
                  <a:t>do</a:t>
                </a:r>
              </a:p>
              <a:p>
                <a:pPr lvl="2">
                  <a:lnSpc>
                    <a:spcPts val="3500"/>
                  </a:lnSpc>
                </a:pPr>
                <a:r>
                  <a:rPr lang="es-ES" b="1" i="1" dirty="0">
                    <a:solidFill>
                      <a:srgbClr val="0070C0"/>
                    </a:solidFill>
                  </a:rPr>
                  <a:t>       </a:t>
                </a:r>
                <a:r>
                  <a:rPr lang="es-ES" dirty="0">
                    <a:solidFill>
                      <a:srgbClr val="002060"/>
                    </a:solidFill>
                  </a:rPr>
                  <a:t>Compute:</a:t>
                </a:r>
                <a14:m>
                  <m:oMath xmlns:m="http://schemas.openxmlformats.org/officeDocument/2006/math">
                    <m:r>
                      <a:rPr lang="es-ES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</m:oMath>
                </a14:m>
                <a:endParaRPr lang="es-ES" b="1" i="1" dirty="0">
                  <a:solidFill>
                    <a:srgbClr val="0070C0"/>
                  </a:solidFill>
                </a:endParaRPr>
              </a:p>
              <a:p>
                <a:pPr lvl="2">
                  <a:lnSpc>
                    <a:spcPts val="3500"/>
                  </a:lnSpc>
                </a:pPr>
                <a:r>
                  <a:rPr lang="es-ES" dirty="0">
                    <a:solidFill>
                      <a:srgbClr val="002060"/>
                    </a:solidFill>
                  </a:rPr>
                  <a:t>       Compute: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    =</m:t>
                    </m:r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endParaRPr lang="es-ES" b="1" i="1" dirty="0">
                  <a:solidFill>
                    <a:srgbClr val="0070C0"/>
                  </a:solidFill>
                </a:endParaRPr>
              </a:p>
              <a:p>
                <a:pPr lvl="2">
                  <a:lnSpc>
                    <a:spcPts val="3500"/>
                  </a:lnSpc>
                </a:pPr>
                <a:r>
                  <a:rPr lang="es-ES" dirty="0">
                    <a:solidFill>
                      <a:srgbClr val="002060"/>
                    </a:solidFill>
                  </a:rPr>
                  <a:t>       Compute: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    =</m:t>
                    </m:r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endParaRPr lang="es-ES" b="1" i="1" dirty="0">
                  <a:solidFill>
                    <a:srgbClr val="0070C0"/>
                  </a:solidFill>
                </a:endParaRPr>
              </a:p>
              <a:p>
                <a:pPr lvl="2">
                  <a:lnSpc>
                    <a:spcPts val="3500"/>
                  </a:lnSpc>
                </a:pPr>
                <a:r>
                  <a:rPr lang="es-ES" b="1" i="1" dirty="0">
                    <a:solidFill>
                      <a:srgbClr val="0070C0"/>
                    </a:solidFill>
                  </a:rPr>
                  <a:t>       </a:t>
                </a:r>
                <a:r>
                  <a:rPr lang="es-ES" b="1" i="1" dirty="0" err="1">
                    <a:solidFill>
                      <a:srgbClr val="0070C0"/>
                    </a:solidFill>
                  </a:rPr>
                  <a:t>if</a:t>
                </a:r>
                <a:r>
                  <a:rPr lang="es-ES" b="1" i="1" dirty="0">
                    <a:solidFill>
                      <a:srgbClr val="0070C0"/>
                    </a:solidFill>
                  </a:rPr>
                  <a:t>  </a:t>
                </a:r>
                <a:r>
                  <a:rPr lang="es-ES" dirty="0">
                    <a:solidFill>
                      <a:srgbClr val="002060"/>
                    </a:solidFill>
                  </a:rPr>
                  <a:t>(</a:t>
                </a:r>
                <a:r>
                  <a:rPr lang="es-ES" dirty="0" err="1">
                    <a:solidFill>
                      <a:srgbClr val="002060"/>
                    </a:solidFill>
                  </a:rPr>
                  <a:t>Convergence</a:t>
                </a:r>
                <a:r>
                  <a:rPr lang="es-ES" dirty="0">
                    <a:solidFill>
                      <a:srgbClr val="002060"/>
                    </a:solidFill>
                  </a:rPr>
                  <a:t>) </a:t>
                </a:r>
                <a:r>
                  <a:rPr lang="es-ES" b="1" i="1" dirty="0" err="1">
                    <a:solidFill>
                      <a:srgbClr val="0070C0"/>
                    </a:solidFill>
                  </a:rPr>
                  <a:t>exit</a:t>
                </a:r>
                <a:endParaRPr lang="es-ES" dirty="0">
                  <a:solidFill>
                    <a:srgbClr val="002060"/>
                  </a:solidFill>
                </a:endParaRPr>
              </a:p>
              <a:p>
                <a:pPr lvl="2">
                  <a:lnSpc>
                    <a:spcPts val="3500"/>
                  </a:lnSpc>
                </a:pPr>
                <a:r>
                  <a:rPr lang="es-ES" b="1" i="1" dirty="0" err="1">
                    <a:solidFill>
                      <a:srgbClr val="0070C0"/>
                    </a:solidFill>
                  </a:rPr>
                  <a:t>End</a:t>
                </a:r>
                <a:endParaRPr lang="es-ES" b="1" i="1" dirty="0">
                  <a:solidFill>
                    <a:srgbClr val="0070C0"/>
                  </a:solidFill>
                </a:endParaRPr>
              </a:p>
              <a:p>
                <a:pPr marL="742950" lvl="1" indent="-285750">
                  <a:lnSpc>
                    <a:spcPts val="3500"/>
                  </a:lnSpc>
                  <a:buFont typeface="Arial" panose="020B0604020202020204" pitchFamily="34" charset="0"/>
                  <a:buChar char="•"/>
                </a:pPr>
                <a:r>
                  <a:rPr lang="es-ES" dirty="0">
                    <a:solidFill>
                      <a:srgbClr val="002060"/>
                    </a:solidFill>
                  </a:rPr>
                  <a:t> Set  </a:t>
                </a:r>
                <a14:m>
                  <m:oMath xmlns:m="http://schemas.openxmlformats.org/officeDocument/2006/math"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;  </m:t>
                    </m:r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𝑈</m:t>
                    </m:r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endParaRPr lang="es-ES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8" name="Rectángulo 7">
                <a:extLst>
                  <a:ext uri="{FF2B5EF4-FFF2-40B4-BE49-F238E27FC236}">
                    <a16:creationId xmlns:a16="http://schemas.microsoft.com/office/drawing/2014/main" id="{AD9FE233-546F-459F-96C2-EB1F096F24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437" y="1652692"/>
                <a:ext cx="4674519" cy="4080604"/>
              </a:xfrm>
              <a:prstGeom prst="rect">
                <a:avLst/>
              </a:prstGeom>
              <a:blipFill>
                <a:blip r:embed="rId6"/>
                <a:stretch>
                  <a:fillRect b="-1343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ángulo 8">
            <a:extLst>
              <a:ext uri="{FF2B5EF4-FFF2-40B4-BE49-F238E27FC236}">
                <a16:creationId xmlns:a16="http://schemas.microsoft.com/office/drawing/2014/main" id="{68CC378D-D3DD-4BC0-B76B-BE0E7AEFB8C9}"/>
              </a:ext>
            </a:extLst>
          </p:cNvPr>
          <p:cNvSpPr/>
          <p:nvPr/>
        </p:nvSpPr>
        <p:spPr>
          <a:xfrm rot="16200000">
            <a:off x="-607506" y="3542414"/>
            <a:ext cx="20375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s-ES" dirty="0" err="1">
                <a:solidFill>
                  <a:srgbClr val="002060"/>
                </a:solidFill>
              </a:rPr>
              <a:t>Algorithm</a:t>
            </a:r>
            <a:r>
              <a:rPr lang="es-ES" dirty="0">
                <a:solidFill>
                  <a:srgbClr val="002060"/>
                </a:solidFill>
              </a:rPr>
              <a:t>:</a:t>
            </a:r>
          </a:p>
        </p:txBody>
      </p:sp>
      <p:sp>
        <p:nvSpPr>
          <p:cNvPr id="10" name="Rectángulo redondeado 26">
            <a:extLst>
              <a:ext uri="{FF2B5EF4-FFF2-40B4-BE49-F238E27FC236}">
                <a16:creationId xmlns:a16="http://schemas.microsoft.com/office/drawing/2014/main" id="{5FF554CE-C442-4743-B8F7-3BE714079F55}"/>
              </a:ext>
            </a:extLst>
          </p:cNvPr>
          <p:cNvSpPr/>
          <p:nvPr/>
        </p:nvSpPr>
        <p:spPr>
          <a:xfrm>
            <a:off x="767288" y="1526818"/>
            <a:ext cx="4252706" cy="4332351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E4F95B48-B357-49C8-B26C-BFF4882425D3}"/>
              </a:ext>
            </a:extLst>
          </p:cNvPr>
          <p:cNvSpPr/>
          <p:nvPr/>
        </p:nvSpPr>
        <p:spPr>
          <a:xfrm>
            <a:off x="2893641" y="3077001"/>
            <a:ext cx="1431981" cy="447870"/>
          </a:xfrm>
          <a:prstGeom prst="rect">
            <a:avLst/>
          </a:prstGeom>
          <a:noFill/>
          <a:ln w="476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4" name="Conector: angular 3">
            <a:extLst>
              <a:ext uri="{FF2B5EF4-FFF2-40B4-BE49-F238E27FC236}">
                <a16:creationId xmlns:a16="http://schemas.microsoft.com/office/drawing/2014/main" id="{5AEED735-F91D-4FF8-BB69-CC05ED2CC9AD}"/>
              </a:ext>
            </a:extLst>
          </p:cNvPr>
          <p:cNvCxnSpPr>
            <a:cxnSpLocks/>
            <a:stCxn id="2" idx="3"/>
          </p:cNvCxnSpPr>
          <p:nvPr/>
        </p:nvCxnSpPr>
        <p:spPr>
          <a:xfrm flipV="1">
            <a:off x="4325622" y="1688095"/>
            <a:ext cx="1686295" cy="1612841"/>
          </a:xfrm>
          <a:prstGeom prst="bentConnector3">
            <a:avLst>
              <a:gd name="adj1" fmla="val 50000"/>
            </a:avLst>
          </a:prstGeom>
          <a:ln w="31750">
            <a:solidFill>
              <a:schemeClr val="accent6">
                <a:lumMod val="75000"/>
              </a:schemeClr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41142AB-1B0F-4FDB-912F-0BDCE50E83AE}"/>
              </a:ext>
            </a:extLst>
          </p:cNvPr>
          <p:cNvSpPr txBox="1"/>
          <p:nvPr/>
        </p:nvSpPr>
        <p:spPr>
          <a:xfrm>
            <a:off x="6096000" y="1314696"/>
            <a:ext cx="586941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>
                <a:solidFill>
                  <a:srgbClr val="002060"/>
                </a:solidFill>
              </a:rPr>
              <a:t>		QR decomposition</a:t>
            </a:r>
          </a:p>
          <a:p>
            <a:endParaRPr lang="es-ES">
              <a:solidFill>
                <a:srgbClr val="002060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s-ES" b="1">
                <a:solidFill>
                  <a:srgbClr val="002060"/>
                </a:solidFill>
              </a:rPr>
              <a:t>Householder reflection</a:t>
            </a:r>
            <a:r>
              <a:rPr lang="es-ES">
                <a:solidFill>
                  <a:srgbClr val="002060"/>
                </a:solidFill>
              </a:rPr>
              <a:t>: Columns of initial matrix  are reflected about some subspace</a:t>
            </a:r>
            <a:r>
              <a:rPr lang="en-US">
                <a:solidFill>
                  <a:srgbClr val="002060"/>
                </a:solidFill>
              </a:rPr>
              <a:t> in such a way that the desired coordinates disappear</a:t>
            </a:r>
            <a:r>
              <a:rPr lang="es-ES">
                <a:solidFill>
                  <a:srgbClr val="002060"/>
                </a:solidFill>
              </a:rPr>
              <a:t>.  </a:t>
            </a:r>
          </a:p>
          <a:p>
            <a:endParaRPr lang="es-ES">
              <a:solidFill>
                <a:srgbClr val="002060"/>
              </a:solidFill>
            </a:endParaRPr>
          </a:p>
          <a:p>
            <a:r>
              <a:rPr lang="es-ES">
                <a:solidFill>
                  <a:srgbClr val="002060"/>
                </a:solidFill>
              </a:rPr>
              <a:t> </a:t>
            </a:r>
            <a:endParaRPr lang="es-ES" dirty="0"/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B24DCCFF-C802-4B19-9F90-D53332242A3E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l="7628" t="19170" r="50440" b="25977"/>
          <a:stretch/>
        </p:blipFill>
        <p:spPr>
          <a:xfrm>
            <a:off x="6181364" y="4672689"/>
            <a:ext cx="360000" cy="36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uadroTexto 27">
                <a:extLst>
                  <a:ext uri="{FF2B5EF4-FFF2-40B4-BE49-F238E27FC236}">
                    <a16:creationId xmlns:a16="http://schemas.microsoft.com/office/drawing/2014/main" id="{EEAE02FC-DA97-41A4-B18B-950777752C61}"/>
                  </a:ext>
                </a:extLst>
              </p:cNvPr>
              <p:cNvSpPr txBox="1"/>
              <p:nvPr/>
            </p:nvSpPr>
            <p:spPr>
              <a:xfrm>
                <a:off x="6631975" y="2931604"/>
                <a:ext cx="211326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s-E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=(</m:t>
                      </m:r>
                      <m:r>
                        <a:rPr lang="es-E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s-E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−2</m:t>
                      </m:r>
                      <m:acc>
                        <m:accPr>
                          <m:chr m:val="⃗"/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sSup>
                        <m:sSupPr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⃗"/>
                              <m:ctrlP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  <m:sup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s-E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28" name="CuadroTexto 27">
                <a:extLst>
                  <a:ext uri="{FF2B5EF4-FFF2-40B4-BE49-F238E27FC236}">
                    <a16:creationId xmlns:a16="http://schemas.microsoft.com/office/drawing/2014/main" id="{EEAE02FC-DA97-41A4-B18B-950777752C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1975" y="2931604"/>
                <a:ext cx="2113266" cy="369332"/>
              </a:xfrm>
              <a:prstGeom prst="rect">
                <a:avLst/>
              </a:prstGeom>
              <a:blipFill>
                <a:blip r:embed="rId7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72054218-8091-4842-A28A-6A38661F1EEB}"/>
              </a:ext>
            </a:extLst>
          </p:cNvPr>
          <p:cNvCxnSpPr/>
          <p:nvPr/>
        </p:nvCxnSpPr>
        <p:spPr>
          <a:xfrm flipV="1">
            <a:off x="7968440" y="3335134"/>
            <a:ext cx="2133600" cy="114929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307149E2-F95B-489A-BA04-50CF7D023B74}"/>
              </a:ext>
            </a:extLst>
          </p:cNvPr>
          <p:cNvCxnSpPr>
            <a:cxnSpLocks noChangeAspect="1"/>
          </p:cNvCxnSpPr>
          <p:nvPr/>
        </p:nvCxnSpPr>
        <p:spPr>
          <a:xfrm flipH="1" flipV="1">
            <a:off x="8435253" y="3772109"/>
            <a:ext cx="200955" cy="36000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cto de flecha 33">
            <a:extLst>
              <a:ext uri="{FF2B5EF4-FFF2-40B4-BE49-F238E27FC236}">
                <a16:creationId xmlns:a16="http://schemas.microsoft.com/office/drawing/2014/main" id="{B9388A1A-36A6-4B08-A48D-8386922F1D7C}"/>
              </a:ext>
            </a:extLst>
          </p:cNvPr>
          <p:cNvCxnSpPr>
            <a:cxnSpLocks/>
          </p:cNvCxnSpPr>
          <p:nvPr/>
        </p:nvCxnSpPr>
        <p:spPr>
          <a:xfrm flipV="1">
            <a:off x="8618483" y="3015720"/>
            <a:ext cx="767254" cy="1117104"/>
          </a:xfrm>
          <a:prstGeom prst="straightConnector1">
            <a:avLst/>
          </a:prstGeom>
          <a:ln w="158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cto de flecha 38">
            <a:extLst>
              <a:ext uri="{FF2B5EF4-FFF2-40B4-BE49-F238E27FC236}">
                <a16:creationId xmlns:a16="http://schemas.microsoft.com/office/drawing/2014/main" id="{741B7C3D-CBAB-4D8D-8562-EA41CE2C5172}"/>
              </a:ext>
            </a:extLst>
          </p:cNvPr>
          <p:cNvCxnSpPr>
            <a:cxnSpLocks/>
          </p:cNvCxnSpPr>
          <p:nvPr/>
        </p:nvCxnSpPr>
        <p:spPr>
          <a:xfrm flipV="1">
            <a:off x="8618483" y="4099174"/>
            <a:ext cx="1384755" cy="36179"/>
          </a:xfrm>
          <a:prstGeom prst="straightConnector1">
            <a:avLst/>
          </a:prstGeom>
          <a:ln w="158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cto de flecha 39">
            <a:extLst>
              <a:ext uri="{FF2B5EF4-FFF2-40B4-BE49-F238E27FC236}">
                <a16:creationId xmlns:a16="http://schemas.microsoft.com/office/drawing/2014/main" id="{242BF4C1-5C26-4539-80AD-77E77B4A1D5D}"/>
              </a:ext>
            </a:extLst>
          </p:cNvPr>
          <p:cNvCxnSpPr>
            <a:cxnSpLocks/>
          </p:cNvCxnSpPr>
          <p:nvPr/>
        </p:nvCxnSpPr>
        <p:spPr>
          <a:xfrm flipH="1" flipV="1">
            <a:off x="9385738" y="3018324"/>
            <a:ext cx="308750" cy="540425"/>
          </a:xfrm>
          <a:prstGeom prst="straightConnector1">
            <a:avLst/>
          </a:prstGeom>
          <a:ln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cto de flecha 40">
            <a:extLst>
              <a:ext uri="{FF2B5EF4-FFF2-40B4-BE49-F238E27FC236}">
                <a16:creationId xmlns:a16="http://schemas.microsoft.com/office/drawing/2014/main" id="{DD3226B9-BD5B-4837-BE94-FB65366DF4E0}"/>
              </a:ext>
            </a:extLst>
          </p:cNvPr>
          <p:cNvCxnSpPr>
            <a:cxnSpLocks/>
          </p:cNvCxnSpPr>
          <p:nvPr/>
        </p:nvCxnSpPr>
        <p:spPr>
          <a:xfrm flipH="1" flipV="1">
            <a:off x="9694488" y="3558749"/>
            <a:ext cx="308750" cy="540425"/>
          </a:xfrm>
          <a:prstGeom prst="straightConnector1">
            <a:avLst/>
          </a:prstGeom>
          <a:ln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CuadroTexto 43">
                <a:extLst>
                  <a:ext uri="{FF2B5EF4-FFF2-40B4-BE49-F238E27FC236}">
                    <a16:creationId xmlns:a16="http://schemas.microsoft.com/office/drawing/2014/main" id="{09252658-B6ED-4A42-A9B8-ECA4E8048BDC}"/>
                  </a:ext>
                </a:extLst>
              </p:cNvPr>
              <p:cNvSpPr txBox="1"/>
              <p:nvPr/>
            </p:nvSpPr>
            <p:spPr>
              <a:xfrm>
                <a:off x="7688608" y="3854032"/>
                <a:ext cx="140102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s-ES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44" name="CuadroTexto 43">
                <a:extLst>
                  <a:ext uri="{FF2B5EF4-FFF2-40B4-BE49-F238E27FC236}">
                    <a16:creationId xmlns:a16="http://schemas.microsoft.com/office/drawing/2014/main" id="{09252658-B6ED-4A42-A9B8-ECA4E8048B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8608" y="3854032"/>
                <a:ext cx="1401027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CuadroTexto 44">
                <a:extLst>
                  <a:ext uri="{FF2B5EF4-FFF2-40B4-BE49-F238E27FC236}">
                    <a16:creationId xmlns:a16="http://schemas.microsoft.com/office/drawing/2014/main" id="{9CFF8B9E-7B89-4A9B-A4BA-71AC16F66E2F}"/>
                  </a:ext>
                </a:extLst>
              </p:cNvPr>
              <p:cNvSpPr txBox="1"/>
              <p:nvPr/>
            </p:nvSpPr>
            <p:spPr>
              <a:xfrm>
                <a:off x="8535730" y="2828525"/>
                <a:ext cx="140102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s-ES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E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45" name="CuadroTexto 44">
                <a:extLst>
                  <a:ext uri="{FF2B5EF4-FFF2-40B4-BE49-F238E27FC236}">
                    <a16:creationId xmlns:a16="http://schemas.microsoft.com/office/drawing/2014/main" id="{9CFF8B9E-7B89-4A9B-A4BA-71AC16F66E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5730" y="2828525"/>
                <a:ext cx="1401027" cy="369332"/>
              </a:xfrm>
              <a:prstGeom prst="rect">
                <a:avLst/>
              </a:prstGeom>
              <a:blipFill>
                <a:blip r:embed="rId9"/>
                <a:stretch>
                  <a:fillRect t="-22951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CuadroTexto 45">
                <a:extLst>
                  <a:ext uri="{FF2B5EF4-FFF2-40B4-BE49-F238E27FC236}">
                    <a16:creationId xmlns:a16="http://schemas.microsoft.com/office/drawing/2014/main" id="{C5D5E8D9-AC9E-4986-96E0-720E06535E41}"/>
                  </a:ext>
                </a:extLst>
              </p:cNvPr>
              <p:cNvSpPr txBox="1"/>
              <p:nvPr/>
            </p:nvSpPr>
            <p:spPr>
              <a:xfrm>
                <a:off x="9616440" y="4099174"/>
                <a:ext cx="88760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  <m:acc>
                        <m:accPr>
                          <m:chr m:val="⃗"/>
                          <m:ctrlPr>
                            <a:rPr lang="es-ES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E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46" name="CuadroTexto 45">
                <a:extLst>
                  <a:ext uri="{FF2B5EF4-FFF2-40B4-BE49-F238E27FC236}">
                    <a16:creationId xmlns:a16="http://schemas.microsoft.com/office/drawing/2014/main" id="{C5D5E8D9-AC9E-4986-96E0-720E06535E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16440" y="4099174"/>
                <a:ext cx="887608" cy="369332"/>
              </a:xfrm>
              <a:prstGeom prst="rect">
                <a:avLst/>
              </a:prstGeom>
              <a:blipFill>
                <a:blip r:embed="rId10"/>
                <a:stretch>
                  <a:fillRect t="-22951" r="-9655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5" name="Imagen 34">
            <a:extLst>
              <a:ext uri="{FF2B5EF4-FFF2-40B4-BE49-F238E27FC236}">
                <a16:creationId xmlns:a16="http://schemas.microsoft.com/office/drawing/2014/main" id="{2AB7F7E2-9AC2-499D-BF1C-94CB0AC37D18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l="7628" t="19170" r="50440" b="25977"/>
          <a:stretch/>
        </p:blipFill>
        <p:spPr>
          <a:xfrm>
            <a:off x="6181364" y="5083377"/>
            <a:ext cx="360000" cy="360000"/>
          </a:xfrm>
          <a:prstGeom prst="rect">
            <a:avLst/>
          </a:prstGeom>
        </p:spPr>
      </p:pic>
      <p:sp>
        <p:nvSpPr>
          <p:cNvPr id="27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8401616" y="2"/>
            <a:ext cx="3790384" cy="3651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accent5">
                    <a:lumMod val="50000"/>
                  </a:schemeClr>
                </a:solidFill>
              </a:rPr>
              <a:t>Eigenvalue Problems in Engineering with application to fluid dynamics</a:t>
            </a:r>
            <a:endParaRPr lang="es-ES" sz="10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B959AB8-10ED-43CA-A333-ACC90671C4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2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028"/>
    </mc:Choice>
    <mc:Fallback xmlns="">
      <p:transition spd="slow" advTm="33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CuadroTexto 46">
            <a:extLst>
              <a:ext uri="{FF2B5EF4-FFF2-40B4-BE49-F238E27FC236}">
                <a16:creationId xmlns:a16="http://schemas.microsoft.com/office/drawing/2014/main" id="{C4842C14-EA5C-4101-A92A-705C5143891B}"/>
              </a:ext>
            </a:extLst>
          </p:cNvPr>
          <p:cNvSpPr txBox="1"/>
          <p:nvPr/>
        </p:nvSpPr>
        <p:spPr>
          <a:xfrm>
            <a:off x="5768770" y="5097693"/>
            <a:ext cx="6096000" cy="1295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ES" dirty="0" err="1">
                <a:solidFill>
                  <a:srgbClr val="002060"/>
                </a:solidFill>
              </a:rPr>
              <a:t>Numerically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stable</a:t>
            </a:r>
            <a:endParaRPr lang="es-ES" dirty="0">
              <a:solidFill>
                <a:srgbClr val="002060"/>
              </a:solidFill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ES" dirty="0">
                <a:solidFill>
                  <a:srgbClr val="002060"/>
                </a:solidFill>
              </a:rPr>
              <a:t>More </a:t>
            </a:r>
            <a:r>
              <a:rPr lang="es-ES" dirty="0" err="1">
                <a:solidFill>
                  <a:srgbClr val="002060"/>
                </a:solidFill>
              </a:rPr>
              <a:t>easily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parallelized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than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Householder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reflections</a:t>
            </a:r>
            <a:r>
              <a:rPr lang="es-ES" dirty="0">
                <a:solidFill>
                  <a:srgbClr val="002060"/>
                </a:solidFill>
              </a:rPr>
              <a:t> .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ES" dirty="0" err="1">
                <a:solidFill>
                  <a:srgbClr val="002060"/>
                </a:solidFill>
              </a:rPr>
              <a:t>Complex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to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implement</a:t>
            </a:r>
            <a:r>
              <a:rPr lang="es-ES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37" name="Imagen 36">
            <a:extLst>
              <a:ext uri="{FF2B5EF4-FFF2-40B4-BE49-F238E27FC236}">
                <a16:creationId xmlns:a16="http://schemas.microsoft.com/office/drawing/2014/main" id="{1F84A62E-2EA6-4428-9A05-896286AB97CB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l="53612" t="19170" r="6411" b="25977"/>
          <a:stretch/>
        </p:blipFill>
        <p:spPr>
          <a:xfrm>
            <a:off x="6181364" y="6027962"/>
            <a:ext cx="360000" cy="360000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136433" y="179045"/>
            <a:ext cx="37860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b="1" dirty="0" err="1">
                <a:solidFill>
                  <a:srgbClr val="002060"/>
                </a:solidFill>
              </a:rPr>
              <a:t>Iterative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Methods-Subspace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Projection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Methods</a:t>
            </a:r>
            <a:endParaRPr lang="es-ES" sz="1400" dirty="0"/>
          </a:p>
        </p:txBody>
      </p:sp>
      <p:sp>
        <p:nvSpPr>
          <p:cNvPr id="19" name="TextBox 29"/>
          <p:cNvSpPr txBox="1"/>
          <p:nvPr/>
        </p:nvSpPr>
        <p:spPr>
          <a:xfrm>
            <a:off x="291475" y="824818"/>
            <a:ext cx="11698487" cy="489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ts val="3500"/>
              </a:lnSpc>
              <a:buFont typeface="+mj-lt"/>
              <a:buAutoNum type="arabicPeriod" startAt="2"/>
            </a:pPr>
            <a:r>
              <a:rPr lang="es-ES" b="1" dirty="0">
                <a:solidFill>
                  <a:srgbClr val="002060"/>
                </a:solidFill>
              </a:rPr>
              <a:t>Full </a:t>
            </a:r>
            <a:r>
              <a:rPr lang="es-ES" b="1" dirty="0" err="1">
                <a:solidFill>
                  <a:srgbClr val="002060"/>
                </a:solidFill>
              </a:rPr>
              <a:t>spectrum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computation</a:t>
            </a:r>
            <a:r>
              <a:rPr lang="es-ES" b="1" dirty="0">
                <a:solidFill>
                  <a:srgbClr val="002060"/>
                </a:solidFill>
              </a:rPr>
              <a:t>. QR </a:t>
            </a:r>
            <a:r>
              <a:rPr lang="es-ES" b="1" dirty="0" err="1">
                <a:solidFill>
                  <a:srgbClr val="002060"/>
                </a:solidFill>
              </a:rPr>
              <a:t>Algorithm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endParaRPr lang="es-ES" sz="1600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uadroTexto 25">
                <a:extLst>
                  <a:ext uri="{FF2B5EF4-FFF2-40B4-BE49-F238E27FC236}">
                    <a16:creationId xmlns:a16="http://schemas.microsoft.com/office/drawing/2014/main" id="{C43BAE03-6D1B-49D9-991F-DFD07ECC6C1E}"/>
                  </a:ext>
                </a:extLst>
              </p:cNvPr>
              <p:cNvSpPr txBox="1"/>
              <p:nvPr/>
            </p:nvSpPr>
            <p:spPr>
              <a:xfrm>
                <a:off x="606608" y="6112196"/>
                <a:ext cx="513075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s-ES" dirty="0">
                    <a:solidFill>
                      <a:srgbClr val="002060"/>
                    </a:solidFill>
                  </a:rPr>
                  <a:t>Computes</a:t>
                </a:r>
                <a:r>
                  <a:rPr lang="es-ES" b="1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an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upper</a:t>
                </a:r>
                <a:r>
                  <a:rPr lang="es-ES" dirty="0">
                    <a:solidFill>
                      <a:srgbClr val="002060"/>
                    </a:solidFill>
                  </a:rPr>
                  <a:t> triangular </a:t>
                </a:r>
                <a:r>
                  <a:rPr lang="es-ES" dirty="0" err="1">
                    <a:solidFill>
                      <a:srgbClr val="002060"/>
                    </a:solidFill>
                  </a:rPr>
                  <a:t>matrix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and a </a:t>
                </a:r>
                <a:r>
                  <a:rPr lang="es-ES" dirty="0" err="1">
                    <a:solidFill>
                      <a:srgbClr val="002060"/>
                    </a:solidFill>
                  </a:rPr>
                  <a:t>unitary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𝑈</m:t>
                    </m:r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s-ES" dirty="0" err="1">
                    <a:solidFill>
                      <a:srgbClr val="002060"/>
                    </a:solidFill>
                  </a:rPr>
                  <a:t>such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that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𝑈𝑇</m:t>
                    </m:r>
                    <m:sSup>
                      <m:sSupPr>
                        <m:ctrlP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p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is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the</a:t>
                </a:r>
                <a:r>
                  <a:rPr lang="es-ES" dirty="0">
                    <a:solidFill>
                      <a:srgbClr val="002060"/>
                    </a:solidFill>
                  </a:rPr>
                  <a:t> Schur </a:t>
                </a:r>
                <a:r>
                  <a:rPr lang="es-ES" dirty="0" err="1">
                    <a:solidFill>
                      <a:srgbClr val="002060"/>
                    </a:solidFill>
                  </a:rPr>
                  <a:t>decomposition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of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26" name="CuadroTexto 25">
                <a:extLst>
                  <a:ext uri="{FF2B5EF4-FFF2-40B4-BE49-F238E27FC236}">
                    <a16:creationId xmlns:a16="http://schemas.microsoft.com/office/drawing/2014/main" id="{C43BAE03-6D1B-49D9-991F-DFD07ECC6C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608" y="6112196"/>
                <a:ext cx="5130750" cy="646331"/>
              </a:xfrm>
              <a:prstGeom prst="rect">
                <a:avLst/>
              </a:prstGeom>
              <a:blipFill>
                <a:blip r:embed="rId5"/>
                <a:stretch>
                  <a:fillRect l="-1070" t="-5660" r="-595" b="-14151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ángulo 7">
                <a:extLst>
                  <a:ext uri="{FF2B5EF4-FFF2-40B4-BE49-F238E27FC236}">
                    <a16:creationId xmlns:a16="http://schemas.microsoft.com/office/drawing/2014/main" id="{AD9FE233-546F-459F-96C2-EB1F096F2416}"/>
                  </a:ext>
                </a:extLst>
              </p:cNvPr>
              <p:cNvSpPr/>
              <p:nvPr/>
            </p:nvSpPr>
            <p:spPr>
              <a:xfrm>
                <a:off x="570437" y="1652692"/>
                <a:ext cx="4674519" cy="40806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742950" lvl="1" indent="-285750">
                  <a:lnSpc>
                    <a:spcPts val="35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s-ES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endParaRPr lang="es-ES" dirty="0">
                  <a:solidFill>
                    <a:srgbClr val="002060"/>
                  </a:solidFill>
                </a:endParaRPr>
              </a:p>
              <a:p>
                <a:pPr marL="742950" lvl="1" indent="-285750">
                  <a:lnSpc>
                    <a:spcPts val="3500"/>
                  </a:lnSpc>
                  <a:buFont typeface="Arial" panose="020B0604020202020204" pitchFamily="34" charset="0"/>
                  <a:buChar char="•"/>
                </a:pPr>
                <a:r>
                  <a:rPr lang="es-ES" dirty="0">
                    <a:solidFill>
                      <a:srgbClr val="002060"/>
                    </a:solidFill>
                  </a:rPr>
                  <a:t>Iterative </a:t>
                </a:r>
                <a:r>
                  <a:rPr lang="es-ES" dirty="0" err="1">
                    <a:solidFill>
                      <a:srgbClr val="002060"/>
                    </a:solidFill>
                  </a:rPr>
                  <a:t>process</a:t>
                </a:r>
                <a:r>
                  <a:rPr lang="es-ES" dirty="0">
                    <a:solidFill>
                      <a:srgbClr val="002060"/>
                    </a:solidFill>
                  </a:rPr>
                  <a:t> (</a:t>
                </a:r>
                <a:r>
                  <a:rPr lang="es-ES" dirty="0" err="1">
                    <a:solidFill>
                      <a:srgbClr val="002060"/>
                    </a:solidFill>
                  </a:rPr>
                  <a:t>loop</a:t>
                </a:r>
                <a:r>
                  <a:rPr lang="es-ES" dirty="0">
                    <a:solidFill>
                      <a:srgbClr val="002060"/>
                    </a:solidFill>
                  </a:rPr>
                  <a:t>)</a:t>
                </a:r>
              </a:p>
              <a:p>
                <a:pPr lvl="2">
                  <a:lnSpc>
                    <a:spcPts val="3500"/>
                  </a:lnSpc>
                </a:pPr>
                <a:r>
                  <a:rPr lang="es-ES" b="1" i="1" dirty="0" err="1">
                    <a:solidFill>
                      <a:srgbClr val="0070C0"/>
                    </a:solidFill>
                  </a:rPr>
                  <a:t>for</a:t>
                </a:r>
                <a:r>
                  <a:rPr lang="es-ES" b="1" i="1" dirty="0">
                    <a:solidFill>
                      <a:srgbClr val="0070C0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=1,2,… </m:t>
                    </m:r>
                  </m:oMath>
                </a14:m>
                <a:r>
                  <a:rPr lang="es-ES" b="1" i="1" dirty="0">
                    <a:solidFill>
                      <a:srgbClr val="0070C0"/>
                    </a:solidFill>
                  </a:rPr>
                  <a:t>do</a:t>
                </a:r>
              </a:p>
              <a:p>
                <a:pPr lvl="2">
                  <a:lnSpc>
                    <a:spcPts val="3500"/>
                  </a:lnSpc>
                </a:pPr>
                <a:r>
                  <a:rPr lang="es-ES" b="1" i="1" dirty="0">
                    <a:solidFill>
                      <a:srgbClr val="0070C0"/>
                    </a:solidFill>
                  </a:rPr>
                  <a:t>       </a:t>
                </a:r>
                <a:r>
                  <a:rPr lang="es-ES" dirty="0">
                    <a:solidFill>
                      <a:srgbClr val="002060"/>
                    </a:solidFill>
                  </a:rPr>
                  <a:t>Compute:</a:t>
                </a:r>
                <a14:m>
                  <m:oMath xmlns:m="http://schemas.openxmlformats.org/officeDocument/2006/math">
                    <m:r>
                      <a:rPr lang="es-ES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</m:oMath>
                </a14:m>
                <a:endParaRPr lang="es-ES" b="1" i="1" dirty="0">
                  <a:solidFill>
                    <a:srgbClr val="0070C0"/>
                  </a:solidFill>
                </a:endParaRPr>
              </a:p>
              <a:p>
                <a:pPr lvl="2">
                  <a:lnSpc>
                    <a:spcPts val="3500"/>
                  </a:lnSpc>
                </a:pPr>
                <a:r>
                  <a:rPr lang="es-ES" dirty="0">
                    <a:solidFill>
                      <a:srgbClr val="002060"/>
                    </a:solidFill>
                  </a:rPr>
                  <a:t>       Compute: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    =</m:t>
                    </m:r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endParaRPr lang="es-ES" b="1" i="1" dirty="0">
                  <a:solidFill>
                    <a:srgbClr val="0070C0"/>
                  </a:solidFill>
                </a:endParaRPr>
              </a:p>
              <a:p>
                <a:pPr lvl="2">
                  <a:lnSpc>
                    <a:spcPts val="3500"/>
                  </a:lnSpc>
                </a:pPr>
                <a:r>
                  <a:rPr lang="es-ES" dirty="0">
                    <a:solidFill>
                      <a:srgbClr val="002060"/>
                    </a:solidFill>
                  </a:rPr>
                  <a:t>       Compute: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    =</m:t>
                    </m:r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endParaRPr lang="es-ES" b="1" i="1" dirty="0">
                  <a:solidFill>
                    <a:srgbClr val="0070C0"/>
                  </a:solidFill>
                </a:endParaRPr>
              </a:p>
              <a:p>
                <a:pPr lvl="2">
                  <a:lnSpc>
                    <a:spcPts val="3500"/>
                  </a:lnSpc>
                </a:pPr>
                <a:r>
                  <a:rPr lang="es-ES" b="1" i="1" dirty="0">
                    <a:solidFill>
                      <a:srgbClr val="0070C0"/>
                    </a:solidFill>
                  </a:rPr>
                  <a:t>       </a:t>
                </a:r>
                <a:r>
                  <a:rPr lang="es-ES" b="1" i="1" dirty="0" err="1">
                    <a:solidFill>
                      <a:srgbClr val="0070C0"/>
                    </a:solidFill>
                  </a:rPr>
                  <a:t>if</a:t>
                </a:r>
                <a:r>
                  <a:rPr lang="es-ES" b="1" i="1" dirty="0">
                    <a:solidFill>
                      <a:srgbClr val="0070C0"/>
                    </a:solidFill>
                  </a:rPr>
                  <a:t>  </a:t>
                </a:r>
                <a:r>
                  <a:rPr lang="es-ES" dirty="0">
                    <a:solidFill>
                      <a:srgbClr val="002060"/>
                    </a:solidFill>
                  </a:rPr>
                  <a:t>(</a:t>
                </a:r>
                <a:r>
                  <a:rPr lang="es-ES" dirty="0" err="1">
                    <a:solidFill>
                      <a:srgbClr val="002060"/>
                    </a:solidFill>
                  </a:rPr>
                  <a:t>Convergence</a:t>
                </a:r>
                <a:r>
                  <a:rPr lang="es-ES" dirty="0">
                    <a:solidFill>
                      <a:srgbClr val="002060"/>
                    </a:solidFill>
                  </a:rPr>
                  <a:t>) </a:t>
                </a:r>
                <a:r>
                  <a:rPr lang="es-ES" b="1" i="1" dirty="0" err="1">
                    <a:solidFill>
                      <a:srgbClr val="0070C0"/>
                    </a:solidFill>
                  </a:rPr>
                  <a:t>exit</a:t>
                </a:r>
                <a:endParaRPr lang="es-ES" dirty="0">
                  <a:solidFill>
                    <a:srgbClr val="002060"/>
                  </a:solidFill>
                </a:endParaRPr>
              </a:p>
              <a:p>
                <a:pPr lvl="2">
                  <a:lnSpc>
                    <a:spcPts val="3500"/>
                  </a:lnSpc>
                </a:pPr>
                <a:r>
                  <a:rPr lang="es-ES" b="1" i="1" dirty="0" err="1">
                    <a:solidFill>
                      <a:srgbClr val="0070C0"/>
                    </a:solidFill>
                  </a:rPr>
                  <a:t>End</a:t>
                </a:r>
                <a:endParaRPr lang="es-ES" b="1" i="1" dirty="0">
                  <a:solidFill>
                    <a:srgbClr val="0070C0"/>
                  </a:solidFill>
                </a:endParaRPr>
              </a:p>
              <a:p>
                <a:pPr marL="742950" lvl="1" indent="-285750">
                  <a:lnSpc>
                    <a:spcPts val="3500"/>
                  </a:lnSpc>
                  <a:buFont typeface="Arial" panose="020B0604020202020204" pitchFamily="34" charset="0"/>
                  <a:buChar char="•"/>
                </a:pPr>
                <a:r>
                  <a:rPr lang="es-ES" dirty="0">
                    <a:solidFill>
                      <a:srgbClr val="002060"/>
                    </a:solidFill>
                  </a:rPr>
                  <a:t> Set  </a:t>
                </a:r>
                <a14:m>
                  <m:oMath xmlns:m="http://schemas.openxmlformats.org/officeDocument/2006/math"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;  </m:t>
                    </m:r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𝑈</m:t>
                    </m:r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endParaRPr lang="es-ES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8" name="Rectángulo 7">
                <a:extLst>
                  <a:ext uri="{FF2B5EF4-FFF2-40B4-BE49-F238E27FC236}">
                    <a16:creationId xmlns:a16="http://schemas.microsoft.com/office/drawing/2014/main" id="{AD9FE233-546F-459F-96C2-EB1F096F24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437" y="1652692"/>
                <a:ext cx="4674519" cy="4080604"/>
              </a:xfrm>
              <a:prstGeom prst="rect">
                <a:avLst/>
              </a:prstGeom>
              <a:blipFill>
                <a:blip r:embed="rId6"/>
                <a:stretch>
                  <a:fillRect b="-1343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ángulo 8">
            <a:extLst>
              <a:ext uri="{FF2B5EF4-FFF2-40B4-BE49-F238E27FC236}">
                <a16:creationId xmlns:a16="http://schemas.microsoft.com/office/drawing/2014/main" id="{68CC378D-D3DD-4BC0-B76B-BE0E7AEFB8C9}"/>
              </a:ext>
            </a:extLst>
          </p:cNvPr>
          <p:cNvSpPr/>
          <p:nvPr/>
        </p:nvSpPr>
        <p:spPr>
          <a:xfrm rot="16200000">
            <a:off x="-607506" y="3542414"/>
            <a:ext cx="20375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s-ES" dirty="0" err="1">
                <a:solidFill>
                  <a:srgbClr val="002060"/>
                </a:solidFill>
              </a:rPr>
              <a:t>Algorithm</a:t>
            </a:r>
            <a:r>
              <a:rPr lang="es-ES" dirty="0">
                <a:solidFill>
                  <a:srgbClr val="002060"/>
                </a:solidFill>
              </a:rPr>
              <a:t>:</a:t>
            </a:r>
          </a:p>
        </p:txBody>
      </p:sp>
      <p:sp>
        <p:nvSpPr>
          <p:cNvPr id="10" name="Rectángulo redondeado 26">
            <a:extLst>
              <a:ext uri="{FF2B5EF4-FFF2-40B4-BE49-F238E27FC236}">
                <a16:creationId xmlns:a16="http://schemas.microsoft.com/office/drawing/2014/main" id="{5FF554CE-C442-4743-B8F7-3BE714079F55}"/>
              </a:ext>
            </a:extLst>
          </p:cNvPr>
          <p:cNvSpPr/>
          <p:nvPr/>
        </p:nvSpPr>
        <p:spPr>
          <a:xfrm>
            <a:off x="767288" y="1526818"/>
            <a:ext cx="4252706" cy="4332351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E4F95B48-B357-49C8-B26C-BFF4882425D3}"/>
              </a:ext>
            </a:extLst>
          </p:cNvPr>
          <p:cNvSpPr/>
          <p:nvPr/>
        </p:nvSpPr>
        <p:spPr>
          <a:xfrm>
            <a:off x="2893641" y="3077001"/>
            <a:ext cx="1431981" cy="447870"/>
          </a:xfrm>
          <a:prstGeom prst="rect">
            <a:avLst/>
          </a:prstGeom>
          <a:noFill/>
          <a:ln w="476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4" name="Conector: angular 3">
            <a:extLst>
              <a:ext uri="{FF2B5EF4-FFF2-40B4-BE49-F238E27FC236}">
                <a16:creationId xmlns:a16="http://schemas.microsoft.com/office/drawing/2014/main" id="{5AEED735-F91D-4FF8-BB69-CC05ED2CC9AD}"/>
              </a:ext>
            </a:extLst>
          </p:cNvPr>
          <p:cNvCxnSpPr>
            <a:cxnSpLocks/>
            <a:stCxn id="2" idx="3"/>
          </p:cNvCxnSpPr>
          <p:nvPr/>
        </p:nvCxnSpPr>
        <p:spPr>
          <a:xfrm flipV="1">
            <a:off x="4325622" y="1688095"/>
            <a:ext cx="1686295" cy="1612841"/>
          </a:xfrm>
          <a:prstGeom prst="bentConnector3">
            <a:avLst>
              <a:gd name="adj1" fmla="val 50000"/>
            </a:avLst>
          </a:prstGeom>
          <a:ln w="31750">
            <a:solidFill>
              <a:schemeClr val="accent6">
                <a:lumMod val="75000"/>
              </a:schemeClr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41142AB-1B0F-4FDB-912F-0BDCE50E83AE}"/>
              </a:ext>
            </a:extLst>
          </p:cNvPr>
          <p:cNvSpPr txBox="1"/>
          <p:nvPr/>
        </p:nvSpPr>
        <p:spPr>
          <a:xfrm>
            <a:off x="6096000" y="1314696"/>
            <a:ext cx="586941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rgbClr val="002060"/>
                </a:solidFill>
              </a:rPr>
              <a:t>		QR </a:t>
            </a:r>
            <a:r>
              <a:rPr lang="es-ES" b="1" dirty="0" err="1">
                <a:solidFill>
                  <a:srgbClr val="002060"/>
                </a:solidFill>
              </a:rPr>
              <a:t>decomposition</a:t>
            </a:r>
            <a:endParaRPr lang="es-ES" b="1" dirty="0">
              <a:solidFill>
                <a:srgbClr val="002060"/>
              </a:solidFill>
            </a:endParaRPr>
          </a:p>
          <a:p>
            <a:endParaRPr lang="es-ES" dirty="0">
              <a:solidFill>
                <a:srgbClr val="002060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s-ES" b="1" dirty="0" err="1">
                <a:solidFill>
                  <a:srgbClr val="002060"/>
                </a:solidFill>
              </a:rPr>
              <a:t>Givens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rotation</a:t>
            </a:r>
            <a:r>
              <a:rPr lang="es-ES" dirty="0">
                <a:solidFill>
                  <a:srgbClr val="002060"/>
                </a:solidFill>
              </a:rPr>
              <a:t>: Similar </a:t>
            </a:r>
            <a:r>
              <a:rPr lang="es-ES" dirty="0" err="1">
                <a:solidFill>
                  <a:srgbClr val="002060"/>
                </a:solidFill>
              </a:rPr>
              <a:t>purpose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to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n-US" dirty="0">
                <a:solidFill>
                  <a:srgbClr val="002060"/>
                </a:solidFill>
              </a:rPr>
              <a:t>zeroes an element in the </a:t>
            </a:r>
            <a:r>
              <a:rPr lang="en-US" dirty="0" err="1">
                <a:solidFill>
                  <a:srgbClr val="002060"/>
                </a:solidFill>
              </a:rPr>
              <a:t>subdiagonal</a:t>
            </a:r>
            <a:r>
              <a:rPr lang="en-US" dirty="0">
                <a:solidFill>
                  <a:srgbClr val="002060"/>
                </a:solidFill>
              </a:rPr>
              <a:t> of the matrix in each iteration, forming the R matrix.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dirty="0">
              <a:solidFill>
                <a:srgbClr val="002060"/>
              </a:solidFill>
            </a:endParaRPr>
          </a:p>
          <a:p>
            <a:pPr marL="265113"/>
            <a:r>
              <a:rPr lang="en-US" dirty="0">
                <a:solidFill>
                  <a:srgbClr val="002060"/>
                </a:solidFill>
              </a:rPr>
              <a:t>Instead employing reflections the transformation is     performed using rotations</a:t>
            </a:r>
            <a:endParaRPr lang="es-ES" dirty="0">
              <a:solidFill>
                <a:srgbClr val="002060"/>
              </a:solidFill>
            </a:endParaRPr>
          </a:p>
          <a:p>
            <a:endParaRPr lang="es-ES" dirty="0">
              <a:solidFill>
                <a:srgbClr val="002060"/>
              </a:solidFill>
            </a:endParaRPr>
          </a:p>
          <a:p>
            <a:r>
              <a:rPr lang="es-ES" dirty="0">
                <a:solidFill>
                  <a:srgbClr val="002060"/>
                </a:solidFill>
              </a:rPr>
              <a:t> </a:t>
            </a:r>
            <a:endParaRPr lang="es-ES" dirty="0"/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B24DCCFF-C802-4B19-9F90-D53332242A3E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l="7628" t="19170" r="50440" b="25977"/>
          <a:stretch/>
        </p:blipFill>
        <p:spPr>
          <a:xfrm>
            <a:off x="6181364" y="5203041"/>
            <a:ext cx="360000" cy="360000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2AB7F7E2-9AC2-499D-BF1C-94CB0AC37D18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l="7628" t="19170" r="50440" b="25977"/>
          <a:stretch/>
        </p:blipFill>
        <p:spPr>
          <a:xfrm>
            <a:off x="6181364" y="5613729"/>
            <a:ext cx="360000" cy="360000"/>
          </a:xfrm>
          <a:prstGeom prst="rect">
            <a:avLst/>
          </a:prstGeom>
        </p:spPr>
      </p:pic>
      <p:pic>
        <p:nvPicPr>
          <p:cNvPr id="2050" name="Picture 2" descr="Working with Givens rotations - Stack Overflow">
            <a:extLst>
              <a:ext uri="{FF2B5EF4-FFF2-40B4-BE49-F238E27FC236}">
                <a16:creationId xmlns:a16="http://schemas.microsoft.com/office/drawing/2014/main" id="{F2469CE5-61EE-4827-9DAB-C78D40763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377" y="3655112"/>
            <a:ext cx="2330408" cy="117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CuadroTexto 28">
                <a:extLst>
                  <a:ext uri="{FF2B5EF4-FFF2-40B4-BE49-F238E27FC236}">
                    <a16:creationId xmlns:a16="http://schemas.microsoft.com/office/drawing/2014/main" id="{A092F6C9-E108-42D8-B77F-E2A8B4D90CC6}"/>
                  </a:ext>
                </a:extLst>
              </p:cNvPr>
              <p:cNvSpPr txBox="1"/>
              <p:nvPr/>
            </p:nvSpPr>
            <p:spPr>
              <a:xfrm>
                <a:off x="7516368" y="4048737"/>
                <a:ext cx="81153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s-ES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29" name="CuadroTexto 28">
                <a:extLst>
                  <a:ext uri="{FF2B5EF4-FFF2-40B4-BE49-F238E27FC236}">
                    <a16:creationId xmlns:a16="http://schemas.microsoft.com/office/drawing/2014/main" id="{A092F6C9-E108-42D8-B77F-E2A8B4D90C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6368" y="4048737"/>
                <a:ext cx="811530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8401616" y="2"/>
            <a:ext cx="3790384" cy="3651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accent5">
                    <a:lumMod val="50000"/>
                  </a:schemeClr>
                </a:solidFill>
              </a:rPr>
              <a:t>Eigenvalue Problems in Engineering with application to fluid dynamics</a:t>
            </a:r>
            <a:endParaRPr lang="es-ES" sz="1000" dirty="0">
              <a:solidFill>
                <a:schemeClr val="accent5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9">
            <p14:nvContentPartPr>
              <p14:cNvPr id="25" name="Entrada de lápiz 24">
                <a:extLst>
                  <a:ext uri="{FF2B5EF4-FFF2-40B4-BE49-F238E27FC236}">
                    <a16:creationId xmlns:a16="http://schemas.microsoft.com/office/drawing/2014/main" id="{3103C69E-7C62-465B-ABF4-B2BBC3731E40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610320" y="3679560"/>
              <a:ext cx="3398760" cy="2651760"/>
            </p14:xfrm>
          </p:contentPart>
        </mc:Choice>
        <mc:Fallback xmlns="">
          <p:pic>
            <p:nvPicPr>
              <p:cNvPr id="25" name="Entrada de lápiz 24">
                <a:extLst>
                  <a:ext uri="{FF2B5EF4-FFF2-40B4-BE49-F238E27FC236}">
                    <a16:creationId xmlns:a16="http://schemas.microsoft.com/office/drawing/2014/main" id="{3103C69E-7C62-465B-ABF4-B2BBC3731E4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600960" y="3670200"/>
                <a:ext cx="3417480" cy="2670480"/>
              </a:xfrm>
              <a:prstGeom prst="rect">
                <a:avLst/>
              </a:prstGeom>
            </p:spPr>
          </p:pic>
        </mc:Fallback>
      </mc:AlternateContent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057BC2F5-AF8E-4D73-9136-17AB8D8A1C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62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555"/>
    </mc:Choice>
    <mc:Fallback xmlns="">
      <p:transition spd="slow" advTm="535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136433" y="179045"/>
            <a:ext cx="37860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b="1" dirty="0" err="1">
                <a:solidFill>
                  <a:srgbClr val="002060"/>
                </a:solidFill>
              </a:rPr>
              <a:t>Iterative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Methods-Subspace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Projection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Methods</a:t>
            </a:r>
            <a:endParaRPr lang="es-ES" sz="1400" dirty="0"/>
          </a:p>
        </p:txBody>
      </p:sp>
      <p:sp>
        <p:nvSpPr>
          <p:cNvPr id="19" name="TextBox 29"/>
          <p:cNvSpPr txBox="1"/>
          <p:nvPr/>
        </p:nvSpPr>
        <p:spPr>
          <a:xfrm>
            <a:off x="291475" y="824818"/>
            <a:ext cx="11698487" cy="489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ts val="3500"/>
              </a:lnSpc>
              <a:buFont typeface="+mj-lt"/>
              <a:buAutoNum type="arabicPeriod" startAt="2"/>
            </a:pPr>
            <a:r>
              <a:rPr lang="es-ES" b="1" dirty="0">
                <a:solidFill>
                  <a:srgbClr val="002060"/>
                </a:solidFill>
              </a:rPr>
              <a:t>Full </a:t>
            </a:r>
            <a:r>
              <a:rPr lang="es-ES" b="1" dirty="0" err="1">
                <a:solidFill>
                  <a:srgbClr val="002060"/>
                </a:solidFill>
              </a:rPr>
              <a:t>spectrum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computation</a:t>
            </a:r>
            <a:r>
              <a:rPr lang="es-ES" b="1" dirty="0">
                <a:solidFill>
                  <a:srgbClr val="002060"/>
                </a:solidFill>
              </a:rPr>
              <a:t>. QR </a:t>
            </a:r>
            <a:r>
              <a:rPr lang="es-ES" b="1" dirty="0" err="1">
                <a:solidFill>
                  <a:srgbClr val="002060"/>
                </a:solidFill>
              </a:rPr>
              <a:t>Algorithm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endParaRPr lang="es-ES" sz="1600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ángulo 7">
                <a:extLst>
                  <a:ext uri="{FF2B5EF4-FFF2-40B4-BE49-F238E27FC236}">
                    <a16:creationId xmlns:a16="http://schemas.microsoft.com/office/drawing/2014/main" id="{AD9FE233-546F-459F-96C2-EB1F096F2416}"/>
                  </a:ext>
                </a:extLst>
              </p:cNvPr>
              <p:cNvSpPr/>
              <p:nvPr/>
            </p:nvSpPr>
            <p:spPr>
              <a:xfrm>
                <a:off x="6784625" y="2087962"/>
                <a:ext cx="3227122" cy="14773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s-ES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;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s-ES" dirty="0">
                    <a:solidFill>
                      <a:srgbClr val="002060"/>
                    </a:solidFill>
                  </a:rPr>
                  <a:t>Iterative </a:t>
                </a:r>
                <a:r>
                  <a:rPr lang="es-ES" dirty="0" err="1">
                    <a:solidFill>
                      <a:srgbClr val="002060"/>
                    </a:solidFill>
                  </a:rPr>
                  <a:t>process</a:t>
                </a:r>
                <a:r>
                  <a:rPr lang="es-ES" dirty="0">
                    <a:solidFill>
                      <a:srgbClr val="002060"/>
                    </a:solidFill>
                  </a:rPr>
                  <a:t> (</a:t>
                </a:r>
                <a:r>
                  <a:rPr lang="es-ES" dirty="0" err="1">
                    <a:solidFill>
                      <a:srgbClr val="002060"/>
                    </a:solidFill>
                  </a:rPr>
                  <a:t>loop</a:t>
                </a:r>
                <a:r>
                  <a:rPr lang="es-ES" dirty="0">
                    <a:solidFill>
                      <a:srgbClr val="002060"/>
                    </a:solidFill>
                  </a:rPr>
                  <a:t>)</a:t>
                </a:r>
              </a:p>
              <a:p>
                <a:pPr lvl="2"/>
                <a:r>
                  <a:rPr lang="es-ES" dirty="0">
                    <a:solidFill>
                      <a:srgbClr val="002060"/>
                    </a:solidFill>
                  </a:rPr>
                  <a:t>QR </a:t>
                </a:r>
                <a:r>
                  <a:rPr lang="es-ES" dirty="0" err="1">
                    <a:solidFill>
                      <a:srgbClr val="002060"/>
                    </a:solidFill>
                  </a:rPr>
                  <a:t>decomposition</a:t>
                </a:r>
                <a:endParaRPr lang="es-ES" b="1" i="1" dirty="0">
                  <a:solidFill>
                    <a:srgbClr val="0070C0"/>
                  </a:solidFill>
                </a:endParaRP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s-ES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definition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s-ES" dirty="0">
                    <a:solidFill>
                      <a:srgbClr val="002060"/>
                    </a:solidFill>
                  </a:rPr>
                  <a:t>Schur </a:t>
                </a:r>
                <a:r>
                  <a:rPr lang="es-ES" dirty="0" err="1">
                    <a:solidFill>
                      <a:srgbClr val="002060"/>
                    </a:solidFill>
                  </a:rPr>
                  <a:t>form</a:t>
                </a:r>
                <a:endParaRPr lang="es-ES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8" name="Rectángulo 7">
                <a:extLst>
                  <a:ext uri="{FF2B5EF4-FFF2-40B4-BE49-F238E27FC236}">
                    <a16:creationId xmlns:a16="http://schemas.microsoft.com/office/drawing/2014/main" id="{AD9FE233-546F-459F-96C2-EB1F096F24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4625" y="2087962"/>
                <a:ext cx="3227122" cy="1477328"/>
              </a:xfrm>
              <a:prstGeom prst="rect">
                <a:avLst/>
              </a:prstGeom>
              <a:blipFill>
                <a:blip r:embed="rId5"/>
                <a:stretch>
                  <a:fillRect t="-2479" b="-5785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ángulo redondeado 26">
            <a:extLst>
              <a:ext uri="{FF2B5EF4-FFF2-40B4-BE49-F238E27FC236}">
                <a16:creationId xmlns:a16="http://schemas.microsoft.com/office/drawing/2014/main" id="{5FF554CE-C442-4743-B8F7-3BE714079F55}"/>
              </a:ext>
            </a:extLst>
          </p:cNvPr>
          <p:cNvSpPr/>
          <p:nvPr/>
        </p:nvSpPr>
        <p:spPr>
          <a:xfrm>
            <a:off x="6981475" y="2087961"/>
            <a:ext cx="3155181" cy="1585031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C0123A49-C40B-45B6-BE4B-24F5BB3CE25E}"/>
              </a:ext>
            </a:extLst>
          </p:cNvPr>
          <p:cNvSpPr txBox="1"/>
          <p:nvPr/>
        </p:nvSpPr>
        <p:spPr>
          <a:xfrm>
            <a:off x="7389844" y="1718630"/>
            <a:ext cx="26219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rgbClr val="002060"/>
                </a:solidFill>
              </a:rPr>
              <a:t>Basic QR </a:t>
            </a:r>
            <a:r>
              <a:rPr lang="es-ES" b="1" dirty="0" err="1">
                <a:solidFill>
                  <a:srgbClr val="002060"/>
                </a:solidFill>
              </a:rPr>
              <a:t>Algorithm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endParaRPr lang="es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uadroTexto 21">
                <a:extLst>
                  <a:ext uri="{FF2B5EF4-FFF2-40B4-BE49-F238E27FC236}">
                    <a16:creationId xmlns:a16="http://schemas.microsoft.com/office/drawing/2014/main" id="{49A537D2-245D-4A4B-8707-8E867735B5EC}"/>
                  </a:ext>
                </a:extLst>
              </p:cNvPr>
              <p:cNvSpPr txBox="1"/>
              <p:nvPr/>
            </p:nvSpPr>
            <p:spPr>
              <a:xfrm>
                <a:off x="291475" y="4076927"/>
                <a:ext cx="11511750" cy="16478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742950" lvl="1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es-ES" dirty="0">
                    <a:solidFill>
                      <a:srgbClr val="002060"/>
                    </a:solidFill>
                  </a:rPr>
                  <a:t>Convergence </a:t>
                </a:r>
                <a:r>
                  <a:rPr lang="es-ES" dirty="0" err="1">
                    <a:solidFill>
                      <a:srgbClr val="002060"/>
                    </a:solidFill>
                  </a:rPr>
                  <a:t>of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the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algorithm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is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slow</a:t>
                </a:r>
                <a:r>
                  <a:rPr lang="es-ES" dirty="0">
                    <a:solidFill>
                      <a:srgbClr val="002060"/>
                    </a:solidFill>
                  </a:rPr>
                  <a:t>.  </a:t>
                </a:r>
                <a:r>
                  <a:rPr lang="es-ES" dirty="0" err="1">
                    <a:solidFill>
                      <a:srgbClr val="002060"/>
                    </a:solidFill>
                  </a:rPr>
                  <a:t>If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eigenvalues</a:t>
                </a:r>
                <a:r>
                  <a:rPr lang="es-ES" dirty="0">
                    <a:solidFill>
                      <a:srgbClr val="002060"/>
                    </a:solidFill>
                  </a:rPr>
                  <a:t> are </a:t>
                </a:r>
                <a:r>
                  <a:rPr lang="es-ES" dirty="0" err="1">
                    <a:solidFill>
                      <a:srgbClr val="002060"/>
                    </a:solidFill>
                  </a:rPr>
                  <a:t>close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convergence</a:t>
                </a:r>
                <a:r>
                  <a:rPr lang="es-ES" dirty="0">
                    <a:solidFill>
                      <a:srgbClr val="002060"/>
                    </a:solidFill>
                  </a:rPr>
                  <a:t> can be </a:t>
                </a:r>
                <a:r>
                  <a:rPr lang="es-ES" dirty="0" err="1">
                    <a:solidFill>
                      <a:srgbClr val="002060"/>
                    </a:solidFill>
                  </a:rPr>
                  <a:t>arbitrarily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slow</a:t>
                </a:r>
                <a:r>
                  <a:rPr lang="es-ES" dirty="0">
                    <a:solidFill>
                      <a:srgbClr val="002060"/>
                    </a:solidFill>
                  </a:rPr>
                  <a:t>. </a:t>
                </a:r>
                <a14:m>
                  <m:oMath xmlns:m="http://schemas.openxmlformats.org/officeDocument/2006/math"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𝒪</m:t>
                    </m:r>
                    <m:d>
                      <m:dPr>
                        <m:ctrlP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s-E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s-ES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type m:val="skw"/>
                                    <m:ctrlPr>
                                      <a:rPr lang="es-ES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𝜆</m:t>
                                        </m:r>
                                      </m:e>
                                      <m:sub>
                                        <m: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𝜆</m:t>
                                        </m:r>
                                      </m:e>
                                      <m:sub>
                                        <m: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s-E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sup>
                        </m:sSup>
                      </m:e>
                    </m:d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</a:p>
              <a:p>
                <a:pPr marL="742950" lvl="1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es-ES" dirty="0" err="1">
                    <a:solidFill>
                      <a:srgbClr val="002060"/>
                    </a:solidFill>
                  </a:rPr>
                  <a:t>The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algorithm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is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expensive</a:t>
                </a:r>
                <a:r>
                  <a:rPr lang="es-ES" dirty="0">
                    <a:solidFill>
                      <a:srgbClr val="002060"/>
                    </a:solidFill>
                  </a:rPr>
                  <a:t>. </a:t>
                </a:r>
                <a:r>
                  <a:rPr lang="es-ES" dirty="0" err="1">
                    <a:solidFill>
                      <a:srgbClr val="002060"/>
                    </a:solidFill>
                  </a:rPr>
                  <a:t>Computation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of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the</a:t>
                </a:r>
                <a:r>
                  <a:rPr lang="es-ES" dirty="0">
                    <a:solidFill>
                      <a:srgbClr val="002060"/>
                    </a:solidFill>
                  </a:rPr>
                  <a:t> QR </a:t>
                </a:r>
                <a:r>
                  <a:rPr lang="es-ES" dirty="0" err="1">
                    <a:solidFill>
                      <a:srgbClr val="002060"/>
                    </a:solidFill>
                  </a:rPr>
                  <a:t>factorization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of</a:t>
                </a:r>
                <a:r>
                  <a:rPr lang="es-ES" dirty="0">
                    <a:solidFill>
                      <a:srgbClr val="002060"/>
                    </a:solidFill>
                  </a:rPr>
                  <a:t> a full </a:t>
                </a:r>
                <a14:m>
                  <m:oMath xmlns:m="http://schemas.openxmlformats.org/officeDocument/2006/math"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s-ES" dirty="0" err="1">
                    <a:solidFill>
                      <a:srgbClr val="002060"/>
                    </a:solidFill>
                  </a:rPr>
                  <a:t>matrix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requires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𝒪</m:t>
                    </m:r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operations</a:t>
                </a:r>
                <a:r>
                  <a:rPr lang="es-ES" dirty="0">
                    <a:solidFill>
                      <a:srgbClr val="002060"/>
                    </a:solidFill>
                  </a:rPr>
                  <a:t> in </a:t>
                </a:r>
                <a:r>
                  <a:rPr lang="es-ES" dirty="0" err="1">
                    <a:solidFill>
                      <a:srgbClr val="002060"/>
                    </a:solidFill>
                  </a:rPr>
                  <a:t>each</a:t>
                </a:r>
                <a:r>
                  <a:rPr lang="es-ES" dirty="0">
                    <a:solidFill>
                      <a:srgbClr val="002060"/>
                    </a:solidFill>
                  </a:rPr>
                  <a:t> step </a:t>
                </a:r>
                <a:r>
                  <a:rPr lang="es-ES" dirty="0" err="1">
                    <a:solidFill>
                      <a:srgbClr val="002060"/>
                    </a:solidFill>
                  </a:rPr>
                  <a:t>of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the</a:t>
                </a:r>
                <a:r>
                  <a:rPr lang="es-ES" dirty="0">
                    <a:solidFill>
                      <a:srgbClr val="002060"/>
                    </a:solidFill>
                  </a:rPr>
                  <a:t> iterative </a:t>
                </a:r>
                <a:r>
                  <a:rPr lang="es-ES" dirty="0" err="1">
                    <a:solidFill>
                      <a:srgbClr val="002060"/>
                    </a:solidFill>
                  </a:rPr>
                  <a:t>process</a:t>
                </a:r>
                <a:r>
                  <a:rPr lang="es-ES" dirty="0">
                    <a:solidFill>
                      <a:srgbClr val="002060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22" name="CuadroTexto 21">
                <a:extLst>
                  <a:ext uri="{FF2B5EF4-FFF2-40B4-BE49-F238E27FC236}">
                    <a16:creationId xmlns:a16="http://schemas.microsoft.com/office/drawing/2014/main" id="{49A537D2-245D-4A4B-8707-8E867735B5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475" y="4076927"/>
                <a:ext cx="11511750" cy="1647823"/>
              </a:xfrm>
              <a:prstGeom prst="rect">
                <a:avLst/>
              </a:prstGeom>
              <a:blipFill>
                <a:blip r:embed="rId6"/>
                <a:stretch>
                  <a:fillRect b="-5185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upo 2">
            <a:extLst>
              <a:ext uri="{FF2B5EF4-FFF2-40B4-BE49-F238E27FC236}">
                <a16:creationId xmlns:a16="http://schemas.microsoft.com/office/drawing/2014/main" id="{4620B4CC-CB02-4E7B-9ECF-9C17D4C2E52C}"/>
              </a:ext>
            </a:extLst>
          </p:cNvPr>
          <p:cNvGrpSpPr/>
          <p:nvPr/>
        </p:nvGrpSpPr>
        <p:grpSpPr>
          <a:xfrm>
            <a:off x="746449" y="1717099"/>
            <a:ext cx="5792295" cy="1988965"/>
            <a:chOff x="746449" y="1717099"/>
            <a:chExt cx="5792295" cy="1988965"/>
          </a:xfrm>
        </p:grpSpPr>
        <p:sp>
          <p:nvSpPr>
            <p:cNvPr id="23" name="Rectángulo redondeado 26">
              <a:extLst>
                <a:ext uri="{FF2B5EF4-FFF2-40B4-BE49-F238E27FC236}">
                  <a16:creationId xmlns:a16="http://schemas.microsoft.com/office/drawing/2014/main" id="{B71D82B2-1A6D-4A43-8BD3-01ECE35F4816}"/>
                </a:ext>
              </a:extLst>
            </p:cNvPr>
            <p:cNvSpPr/>
            <p:nvPr/>
          </p:nvSpPr>
          <p:spPr>
            <a:xfrm>
              <a:off x="746449" y="2087962"/>
              <a:ext cx="4749406" cy="1618102"/>
            </a:xfrm>
            <a:prstGeom prst="round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CuadroTexto 23">
                  <a:extLst>
                    <a:ext uri="{FF2B5EF4-FFF2-40B4-BE49-F238E27FC236}">
                      <a16:creationId xmlns:a16="http://schemas.microsoft.com/office/drawing/2014/main" id="{9F969E74-0841-4C62-99C7-CE9A70BDB901}"/>
                    </a:ext>
                  </a:extLst>
                </p:cNvPr>
                <p:cNvSpPr txBox="1"/>
                <p:nvPr/>
              </p:nvSpPr>
              <p:spPr>
                <a:xfrm>
                  <a:off x="833967" y="2353119"/>
                  <a:ext cx="1993316" cy="11269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d>
                        <m:dPr>
                          <m:ctrlPr>
                            <a:rPr lang="es-E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b="0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/>
                                    <m:e/>
                                  </m:mr>
                                  <m:mr>
                                    <m:e/>
                                    <m:e/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b="0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/>
                                    <m:e/>
                                  </m:mr>
                                  <m:mr>
                                    <m:e/>
                                    <m:e/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b="0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/>
                                    <m:e/>
                                  </m:mr>
                                  <m:mr>
                                    <m:e/>
                                    <m:e/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b="0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/>
                                    <m:e/>
                                  </m:mr>
                                  <m:mr>
                                    <m:e/>
                                    <m:e/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a14:m>
                  <a:r>
                    <a:rPr lang="es-ES" dirty="0">
                      <a:solidFill>
                        <a:srgbClr val="002060"/>
                      </a:solidFill>
                    </a:rPr>
                    <a:t> </a:t>
                  </a:r>
                  <a:endParaRPr lang="es-ES" dirty="0"/>
                </a:p>
              </p:txBody>
            </p:sp>
          </mc:Choice>
          <mc:Fallback xmlns="">
            <p:sp>
              <p:nvSpPr>
                <p:cNvPr id="24" name="CuadroTexto 23">
                  <a:extLst>
                    <a:ext uri="{FF2B5EF4-FFF2-40B4-BE49-F238E27FC236}">
                      <a16:creationId xmlns:a16="http://schemas.microsoft.com/office/drawing/2014/main" id="{9F969E74-0841-4C62-99C7-CE9A70BDB90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3967" y="2353119"/>
                  <a:ext cx="1993316" cy="112697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DE375B88-A3F0-463A-A1EC-5BEF4D159E22}"/>
                </a:ext>
              </a:extLst>
            </p:cNvPr>
            <p:cNvSpPr/>
            <p:nvPr/>
          </p:nvSpPr>
          <p:spPr>
            <a:xfrm>
              <a:off x="1119674" y="2449024"/>
              <a:ext cx="1474237" cy="972000"/>
            </a:xfrm>
            <a:prstGeom prst="rect">
              <a:avLst/>
            </a:prstGeom>
            <a:solidFill>
              <a:schemeClr val="accent5">
                <a:lumMod val="75000"/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CuadroTexto 26">
                  <a:extLst>
                    <a:ext uri="{FF2B5EF4-FFF2-40B4-BE49-F238E27FC236}">
                      <a16:creationId xmlns:a16="http://schemas.microsoft.com/office/drawing/2014/main" id="{E804968A-FC84-4F67-AFF0-0766E9B8CF3F}"/>
                    </a:ext>
                  </a:extLst>
                </p:cNvPr>
                <p:cNvSpPr txBox="1"/>
                <p:nvPr/>
              </p:nvSpPr>
              <p:spPr>
                <a:xfrm>
                  <a:off x="1443503" y="2764221"/>
                  <a:ext cx="808575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oMath>
                    </m:oMathPara>
                  </a14:m>
                  <a:endParaRPr lang="es-ES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7" name="CuadroTexto 26">
                  <a:extLst>
                    <a:ext uri="{FF2B5EF4-FFF2-40B4-BE49-F238E27FC236}">
                      <a16:creationId xmlns:a16="http://schemas.microsoft.com/office/drawing/2014/main" id="{E804968A-FC84-4F67-AFF0-0766E9B8CF3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43503" y="2764221"/>
                  <a:ext cx="808575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CuadroTexto 27">
                  <a:extLst>
                    <a:ext uri="{FF2B5EF4-FFF2-40B4-BE49-F238E27FC236}">
                      <a16:creationId xmlns:a16="http://schemas.microsoft.com/office/drawing/2014/main" id="{EF1A0853-B0AC-4EA2-A5B7-F38912A4F9F0}"/>
                    </a:ext>
                  </a:extLst>
                </p:cNvPr>
                <p:cNvSpPr txBox="1"/>
                <p:nvPr/>
              </p:nvSpPr>
              <p:spPr>
                <a:xfrm>
                  <a:off x="3330172" y="2368888"/>
                  <a:ext cx="1993316" cy="11269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d>
                        <m:dPr>
                          <m:ctrlPr>
                            <a:rPr lang="es-E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b="0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/>
                                    <m:e/>
                                  </m:mr>
                                  <m:mr>
                                    <m:e/>
                                    <m:e/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b="0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/>
                                    <m:e/>
                                  </m:mr>
                                  <m:mr>
                                    <m:e/>
                                    <m:e/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b="0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/>
                                    <m:e/>
                                  </m:mr>
                                  <m:mr>
                                    <m:e/>
                                    <m:e/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b="0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/>
                                    <m:e/>
                                  </m:mr>
                                  <m:mr>
                                    <m:e/>
                                    <m:e/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a14:m>
                  <a:r>
                    <a:rPr lang="es-ES" dirty="0">
                      <a:solidFill>
                        <a:srgbClr val="002060"/>
                      </a:solidFill>
                    </a:rPr>
                    <a:t> </a:t>
                  </a:r>
                  <a:endParaRPr lang="es-ES" dirty="0"/>
                </a:p>
              </p:txBody>
            </p:sp>
          </mc:Choice>
          <mc:Fallback xmlns="">
            <p:sp>
              <p:nvSpPr>
                <p:cNvPr id="28" name="CuadroTexto 27">
                  <a:extLst>
                    <a:ext uri="{FF2B5EF4-FFF2-40B4-BE49-F238E27FC236}">
                      <a16:creationId xmlns:a16="http://schemas.microsoft.com/office/drawing/2014/main" id="{EF1A0853-B0AC-4EA2-A5B7-F38912A4F9F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30172" y="2368888"/>
                  <a:ext cx="1993316" cy="1126975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Rectángulo 29">
              <a:extLst>
                <a:ext uri="{FF2B5EF4-FFF2-40B4-BE49-F238E27FC236}">
                  <a16:creationId xmlns:a16="http://schemas.microsoft.com/office/drawing/2014/main" id="{C4FB8775-7DBF-4ADE-BA48-F8865EAC782F}"/>
                </a:ext>
              </a:extLst>
            </p:cNvPr>
            <p:cNvSpPr/>
            <p:nvPr/>
          </p:nvSpPr>
          <p:spPr>
            <a:xfrm>
              <a:off x="3610731" y="2469773"/>
              <a:ext cx="1474237" cy="457314"/>
            </a:xfrm>
            <a:prstGeom prst="rect">
              <a:avLst/>
            </a:prstGeom>
            <a:solidFill>
              <a:schemeClr val="accent5">
                <a:lumMod val="75000"/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1" name="Rectángulo 30">
              <a:extLst>
                <a:ext uri="{FF2B5EF4-FFF2-40B4-BE49-F238E27FC236}">
                  <a16:creationId xmlns:a16="http://schemas.microsoft.com/office/drawing/2014/main" id="{0D715561-FF49-4591-8820-E9D432291B6E}"/>
                </a:ext>
              </a:extLst>
            </p:cNvPr>
            <p:cNvSpPr/>
            <p:nvPr/>
          </p:nvSpPr>
          <p:spPr>
            <a:xfrm>
              <a:off x="3930748" y="2920498"/>
              <a:ext cx="1152000" cy="252000"/>
            </a:xfrm>
            <a:prstGeom prst="rect">
              <a:avLst/>
            </a:prstGeom>
            <a:solidFill>
              <a:schemeClr val="accent5">
                <a:lumMod val="75000"/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2" name="Rectángulo 31">
              <a:extLst>
                <a:ext uri="{FF2B5EF4-FFF2-40B4-BE49-F238E27FC236}">
                  <a16:creationId xmlns:a16="http://schemas.microsoft.com/office/drawing/2014/main" id="{F06810D0-6C94-41A4-9B2B-2EDB961BA852}"/>
                </a:ext>
              </a:extLst>
            </p:cNvPr>
            <p:cNvSpPr/>
            <p:nvPr/>
          </p:nvSpPr>
          <p:spPr>
            <a:xfrm>
              <a:off x="4294927" y="3172498"/>
              <a:ext cx="792000" cy="252000"/>
            </a:xfrm>
            <a:prstGeom prst="rect">
              <a:avLst/>
            </a:prstGeom>
            <a:solidFill>
              <a:schemeClr val="accent5">
                <a:lumMod val="75000"/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CuadroTexto 32">
                  <a:extLst>
                    <a:ext uri="{FF2B5EF4-FFF2-40B4-BE49-F238E27FC236}">
                      <a16:creationId xmlns:a16="http://schemas.microsoft.com/office/drawing/2014/main" id="{EC24353F-4D8C-4882-B856-E5356D842F5E}"/>
                    </a:ext>
                  </a:extLst>
                </p:cNvPr>
                <p:cNvSpPr txBox="1"/>
                <p:nvPr/>
              </p:nvSpPr>
              <p:spPr>
                <a:xfrm>
                  <a:off x="3939631" y="2750358"/>
                  <a:ext cx="808575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oMath>
                    </m:oMathPara>
                  </a14:m>
                  <a:endParaRPr lang="es-ES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33" name="CuadroTexto 32">
                  <a:extLst>
                    <a:ext uri="{FF2B5EF4-FFF2-40B4-BE49-F238E27FC236}">
                      <a16:creationId xmlns:a16="http://schemas.microsoft.com/office/drawing/2014/main" id="{EC24353F-4D8C-4882-B856-E5356D842F5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39631" y="2750358"/>
                  <a:ext cx="808575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4" name="Right Arrow 10">
              <a:extLst>
                <a:ext uri="{FF2B5EF4-FFF2-40B4-BE49-F238E27FC236}">
                  <a16:creationId xmlns:a16="http://schemas.microsoft.com/office/drawing/2014/main" id="{550DD600-FF2B-4200-A5A0-5C9BAFBFC0B0}"/>
                </a:ext>
              </a:extLst>
            </p:cNvPr>
            <p:cNvSpPr/>
            <p:nvPr/>
          </p:nvSpPr>
          <p:spPr>
            <a:xfrm>
              <a:off x="2894912" y="2789407"/>
              <a:ext cx="475080" cy="25709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6" name="CuadroTexto 35">
              <a:extLst>
                <a:ext uri="{FF2B5EF4-FFF2-40B4-BE49-F238E27FC236}">
                  <a16:creationId xmlns:a16="http://schemas.microsoft.com/office/drawing/2014/main" id="{C8D49B3E-CCCD-4BA5-9BC5-F45734D140CE}"/>
                </a:ext>
              </a:extLst>
            </p:cNvPr>
            <p:cNvSpPr txBox="1"/>
            <p:nvPr/>
          </p:nvSpPr>
          <p:spPr>
            <a:xfrm>
              <a:off x="1338401" y="1717099"/>
              <a:ext cx="413987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b="1" dirty="0" err="1">
                  <a:solidFill>
                    <a:srgbClr val="002060"/>
                  </a:solidFill>
                </a:rPr>
                <a:t>Preprocessing</a:t>
              </a:r>
              <a:r>
                <a:rPr lang="es-ES" b="1" dirty="0">
                  <a:solidFill>
                    <a:srgbClr val="002060"/>
                  </a:solidFill>
                </a:rPr>
                <a:t>. Similar </a:t>
              </a:r>
              <a:r>
                <a:rPr lang="es-ES" b="1" dirty="0" err="1">
                  <a:solidFill>
                    <a:srgbClr val="002060"/>
                  </a:solidFill>
                </a:rPr>
                <a:t>transformation</a:t>
              </a:r>
              <a:endParaRPr lang="es-ES" dirty="0"/>
            </a:p>
          </p:txBody>
        </p:sp>
        <p:sp>
          <p:nvSpPr>
            <p:cNvPr id="13" name="Cruz 12">
              <a:extLst>
                <a:ext uri="{FF2B5EF4-FFF2-40B4-BE49-F238E27FC236}">
                  <a16:creationId xmlns:a16="http://schemas.microsoft.com/office/drawing/2014/main" id="{0C2AEF1E-8A7C-4718-84CF-27D1AFA522F6}"/>
                </a:ext>
              </a:extLst>
            </p:cNvPr>
            <p:cNvSpPr/>
            <p:nvPr/>
          </p:nvSpPr>
          <p:spPr>
            <a:xfrm>
              <a:off x="5998744" y="2650166"/>
              <a:ext cx="540000" cy="540000"/>
            </a:xfrm>
            <a:prstGeom prst="plus">
              <a:avLst>
                <a:gd name="adj" fmla="val 32669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25" name="CuadroTexto 24">
            <a:extLst>
              <a:ext uri="{FF2B5EF4-FFF2-40B4-BE49-F238E27FC236}">
                <a16:creationId xmlns:a16="http://schemas.microsoft.com/office/drawing/2014/main" id="{5FB0F361-3AC0-418D-9994-278978D8BD5E}"/>
              </a:ext>
            </a:extLst>
          </p:cNvPr>
          <p:cNvSpPr txBox="1"/>
          <p:nvPr/>
        </p:nvSpPr>
        <p:spPr>
          <a:xfrm>
            <a:off x="291475" y="5658792"/>
            <a:ext cx="115117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ES" dirty="0">
                <a:solidFill>
                  <a:srgbClr val="002060"/>
                </a:solidFill>
              </a:rPr>
              <a:t>QR </a:t>
            </a:r>
            <a:r>
              <a:rPr lang="es-ES" dirty="0" err="1">
                <a:solidFill>
                  <a:srgbClr val="002060"/>
                </a:solidFill>
              </a:rPr>
              <a:t>algorithm</a:t>
            </a:r>
            <a:r>
              <a:rPr lang="es-ES" dirty="0">
                <a:solidFill>
                  <a:srgbClr val="002060"/>
                </a:solidFill>
              </a:rPr>
              <a:t> can be more </a:t>
            </a:r>
            <a:r>
              <a:rPr lang="es-ES" dirty="0" err="1">
                <a:solidFill>
                  <a:srgbClr val="002060"/>
                </a:solidFill>
              </a:rPr>
              <a:t>efficient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by</a:t>
            </a:r>
            <a:r>
              <a:rPr lang="es-ES" dirty="0">
                <a:solidFill>
                  <a:srgbClr val="002060"/>
                </a:solidFill>
              </a:rPr>
              <a:t> a </a:t>
            </a:r>
            <a:r>
              <a:rPr lang="es-ES" dirty="0" err="1">
                <a:solidFill>
                  <a:srgbClr val="002060"/>
                </a:solidFill>
              </a:rPr>
              <a:t>preprocessing</a:t>
            </a:r>
            <a:r>
              <a:rPr lang="es-ES" dirty="0">
                <a:solidFill>
                  <a:srgbClr val="002060"/>
                </a:solidFill>
              </a:rPr>
              <a:t> step. QR </a:t>
            </a:r>
            <a:r>
              <a:rPr lang="es-ES" dirty="0" err="1">
                <a:solidFill>
                  <a:srgbClr val="002060"/>
                </a:solidFill>
              </a:rPr>
              <a:t>factorization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is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much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faster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when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applied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to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b="1" u="sng" dirty="0" err="1">
                <a:solidFill>
                  <a:srgbClr val="002060"/>
                </a:solidFill>
              </a:rPr>
              <a:t>Hessenberg</a:t>
            </a:r>
            <a:r>
              <a:rPr lang="es-ES" b="1" u="sng" dirty="0">
                <a:solidFill>
                  <a:srgbClr val="002060"/>
                </a:solidFill>
              </a:rPr>
              <a:t> </a:t>
            </a:r>
            <a:r>
              <a:rPr lang="es-ES" b="1" u="sng" dirty="0" err="1">
                <a:solidFill>
                  <a:srgbClr val="002060"/>
                </a:solidFill>
              </a:rPr>
              <a:t>form</a:t>
            </a:r>
            <a:r>
              <a:rPr lang="es-ES" b="1" u="sng" dirty="0">
                <a:solidFill>
                  <a:srgbClr val="002060"/>
                </a:solidFill>
              </a:rPr>
              <a:t> </a:t>
            </a:r>
            <a:r>
              <a:rPr lang="es-ES" dirty="0">
                <a:solidFill>
                  <a:srgbClr val="002060"/>
                </a:solidFill>
              </a:rPr>
              <a:t>matrices. </a:t>
            </a:r>
            <a:r>
              <a:rPr lang="es-ES" dirty="0" err="1">
                <a:solidFill>
                  <a:srgbClr val="002060"/>
                </a:solidFill>
              </a:rPr>
              <a:t>This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structure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is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preserved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by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the</a:t>
            </a:r>
            <a:r>
              <a:rPr lang="es-ES" dirty="0">
                <a:solidFill>
                  <a:srgbClr val="002060"/>
                </a:solidFill>
              </a:rPr>
              <a:t> QR </a:t>
            </a:r>
            <a:r>
              <a:rPr lang="es-ES" dirty="0" err="1">
                <a:solidFill>
                  <a:srgbClr val="002060"/>
                </a:solidFill>
              </a:rPr>
              <a:t>algorithm</a:t>
            </a:r>
            <a:r>
              <a:rPr lang="es-ES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26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8401616" y="2"/>
            <a:ext cx="3790384" cy="3651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accent5">
                    <a:lumMod val="50000"/>
                  </a:schemeClr>
                </a:solidFill>
              </a:rPr>
              <a:t>Eigenvalue Problems in Engineering with application to fluid dynamics</a:t>
            </a:r>
            <a:endParaRPr lang="es-ES" sz="10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59BD673-5D83-4A06-8678-425D81F3A27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333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343"/>
    </mc:Choice>
    <mc:Fallback xmlns="">
      <p:transition spd="slow" advTm="703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136433" y="179045"/>
            <a:ext cx="37860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b="1" dirty="0" err="1">
                <a:solidFill>
                  <a:srgbClr val="002060"/>
                </a:solidFill>
              </a:rPr>
              <a:t>Iterative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Methods-Subspace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Projection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Methods</a:t>
            </a:r>
            <a:endParaRPr lang="es-ES" sz="1400" dirty="0"/>
          </a:p>
        </p:txBody>
      </p:sp>
      <p:sp>
        <p:nvSpPr>
          <p:cNvPr id="19" name="TextBox 29"/>
          <p:cNvSpPr txBox="1"/>
          <p:nvPr/>
        </p:nvSpPr>
        <p:spPr>
          <a:xfrm>
            <a:off x="291475" y="824818"/>
            <a:ext cx="11698487" cy="489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ts val="3500"/>
              </a:lnSpc>
              <a:buFont typeface="+mj-lt"/>
              <a:buAutoNum type="arabicPeriod" startAt="2"/>
            </a:pPr>
            <a:r>
              <a:rPr lang="es-ES" b="1" dirty="0">
                <a:solidFill>
                  <a:srgbClr val="002060"/>
                </a:solidFill>
              </a:rPr>
              <a:t>Full </a:t>
            </a:r>
            <a:r>
              <a:rPr lang="es-ES" b="1" dirty="0" err="1">
                <a:solidFill>
                  <a:srgbClr val="002060"/>
                </a:solidFill>
              </a:rPr>
              <a:t>spectrum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computation</a:t>
            </a:r>
            <a:r>
              <a:rPr lang="es-ES" b="1" dirty="0">
                <a:solidFill>
                  <a:srgbClr val="002060"/>
                </a:solidFill>
              </a:rPr>
              <a:t>. QR </a:t>
            </a:r>
            <a:r>
              <a:rPr lang="es-ES" b="1" dirty="0" err="1">
                <a:solidFill>
                  <a:srgbClr val="002060"/>
                </a:solidFill>
              </a:rPr>
              <a:t>Algorithm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endParaRPr lang="es-ES" sz="1600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uadroTexto 21">
                <a:extLst>
                  <a:ext uri="{FF2B5EF4-FFF2-40B4-BE49-F238E27FC236}">
                    <a16:creationId xmlns:a16="http://schemas.microsoft.com/office/drawing/2014/main" id="{49A537D2-245D-4A4B-8707-8E867735B5EC}"/>
                  </a:ext>
                </a:extLst>
              </p:cNvPr>
              <p:cNvSpPr txBox="1"/>
              <p:nvPr/>
            </p:nvSpPr>
            <p:spPr>
              <a:xfrm>
                <a:off x="-195943" y="3544071"/>
                <a:ext cx="6736702" cy="31750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742950" lvl="1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es-ES" dirty="0">
                    <a:solidFill>
                      <a:srgbClr val="002060"/>
                    </a:solidFill>
                  </a:rPr>
                  <a:t>Hessenberg </a:t>
                </a:r>
                <a:r>
                  <a:rPr lang="es-ES" dirty="0" err="1">
                    <a:solidFill>
                      <a:srgbClr val="002060"/>
                    </a:solidFill>
                  </a:rPr>
                  <a:t>matrix</a:t>
                </a:r>
                <a:r>
                  <a:rPr lang="es-ES" dirty="0">
                    <a:solidFill>
                      <a:srgbClr val="002060"/>
                    </a:solidFill>
                  </a:rPr>
                  <a:t>: </a:t>
                </a:r>
                <a14:m>
                  <m:oMath xmlns:m="http://schemas.openxmlformats.org/officeDocument/2006/math"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d>
                      <m:dPr>
                        <m:ctrlP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</m:d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if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𝑗</m:t>
                    </m:r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endParaRPr lang="es-ES" dirty="0">
                  <a:solidFill>
                    <a:srgbClr val="002060"/>
                  </a:solidFill>
                </a:endParaRPr>
              </a:p>
              <a:p>
                <a:pPr marL="742950" lvl="1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s-ES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s-ES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is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transform</a:t>
                </a:r>
                <a:r>
                  <a:rPr lang="es-ES" dirty="0">
                    <a:solidFill>
                      <a:srgbClr val="002060"/>
                    </a:solidFill>
                  </a:rPr>
                  <a:t> to </a:t>
                </a:r>
                <a:r>
                  <a:rPr lang="es-ES" b="1" dirty="0" err="1">
                    <a:solidFill>
                      <a:srgbClr val="002060"/>
                    </a:solidFill>
                  </a:rPr>
                  <a:t>Hessenberg</a:t>
                </a:r>
                <a:r>
                  <a:rPr lang="es-ES" b="1" dirty="0">
                    <a:solidFill>
                      <a:srgbClr val="002060"/>
                    </a:solidFill>
                  </a:rPr>
                  <a:t> </a:t>
                </a:r>
                <a:r>
                  <a:rPr lang="es-ES" b="1" dirty="0" err="1">
                    <a:solidFill>
                      <a:srgbClr val="002060"/>
                    </a:solidFill>
                  </a:rPr>
                  <a:t>form</a:t>
                </a:r>
                <a:r>
                  <a:rPr lang="es-ES" b="1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using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b="1" dirty="0" err="1">
                    <a:solidFill>
                      <a:srgbClr val="002060"/>
                    </a:solidFill>
                  </a:rPr>
                  <a:t>Householder</a:t>
                </a:r>
                <a:r>
                  <a:rPr lang="es-ES" b="1" dirty="0">
                    <a:solidFill>
                      <a:srgbClr val="002060"/>
                    </a:solidFill>
                  </a:rPr>
                  <a:t> </a:t>
                </a:r>
                <a:r>
                  <a:rPr lang="es-ES" b="1" dirty="0" err="1">
                    <a:solidFill>
                      <a:srgbClr val="002060"/>
                    </a:solidFill>
                  </a:rPr>
                  <a:t>reflections</a:t>
                </a:r>
                <a:r>
                  <a:rPr lang="es-ES" dirty="0">
                    <a:solidFill>
                      <a:srgbClr val="002060"/>
                    </a:solidFill>
                  </a:rPr>
                  <a:t>.</a:t>
                </a:r>
              </a:p>
              <a:p>
                <a:pPr marL="742950" lvl="1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es-ES" dirty="0" err="1">
                    <a:solidFill>
                      <a:srgbClr val="002060"/>
                    </a:solidFill>
                  </a:rPr>
                  <a:t>If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s-ES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𝐻</m:t>
                    </m:r>
                    <m:r>
                      <a:rPr lang="es-ES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s-ES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ES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es-ES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  <m:acc>
                          <m:accPr>
                            <m:chr m:val="⃗"/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acc>
                        <m:sSup>
                          <m:sSupPr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⃗"/>
                                <m:ctrlPr>
                                  <a:rPr lang="es-ES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s-ES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</m:acc>
                          </m:e>
                          <m:sup>
                            <m: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</m:e>
                    </m:d>
                  </m:oMath>
                </a14:m>
                <a:r>
                  <a:rPr lang="es-ES" dirty="0"/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is</a:t>
                </a:r>
                <a:r>
                  <a:rPr lang="es-ES" dirty="0">
                    <a:solidFill>
                      <a:srgbClr val="002060"/>
                    </a:solidFill>
                  </a:rPr>
                  <a:t> a </a:t>
                </a:r>
                <a:r>
                  <a:rPr lang="es-ES" dirty="0" err="1">
                    <a:solidFill>
                      <a:srgbClr val="002060"/>
                    </a:solidFill>
                  </a:rPr>
                  <a:t>Householder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matrix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with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acc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unitary </a:t>
                </a:r>
                <a:r>
                  <a:rPr lang="es-ES" dirty="0" err="1">
                    <a:solidFill>
                      <a:srgbClr val="002060"/>
                    </a:solidFill>
                  </a:rPr>
                  <a:t>then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s-ES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B</m:t>
                    </m:r>
                    <m:r>
                      <a:rPr lang="es-ES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p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𝐴𝐻</m:t>
                    </m:r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are similar.</a:t>
                </a:r>
              </a:p>
              <a:p>
                <a:pPr marL="742950" lvl="1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es-ES" dirty="0" err="1">
                    <a:solidFill>
                      <a:srgbClr val="002060"/>
                    </a:solidFill>
                  </a:rPr>
                  <a:t>If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s-ES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s-ES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is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symmetric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then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its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Hessenberg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form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is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tridiagonal</a:t>
                </a:r>
                <a:r>
                  <a:rPr lang="es-ES" dirty="0">
                    <a:solidFill>
                      <a:srgbClr val="002060"/>
                    </a:solidFill>
                  </a:rPr>
                  <a:t>.</a:t>
                </a:r>
              </a:p>
              <a:p>
                <a:pPr marL="742950" lvl="1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es-ES" dirty="0" err="1">
                    <a:solidFill>
                      <a:srgbClr val="002060"/>
                    </a:solidFill>
                  </a:rPr>
                  <a:t>Cost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of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transforming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to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Hessenberg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form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den>
                    </m:f>
                    <m:sSup>
                      <m:sSup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𝒪</m:t>
                    </m:r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2" name="CuadroTexto 21">
                <a:extLst>
                  <a:ext uri="{FF2B5EF4-FFF2-40B4-BE49-F238E27FC236}">
                    <a16:creationId xmlns:a16="http://schemas.microsoft.com/office/drawing/2014/main" id="{49A537D2-245D-4A4B-8707-8E867735B5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95943" y="3544071"/>
                <a:ext cx="6736702" cy="317503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ángulo redondeado 26">
            <a:extLst>
              <a:ext uri="{FF2B5EF4-FFF2-40B4-BE49-F238E27FC236}">
                <a16:creationId xmlns:a16="http://schemas.microsoft.com/office/drawing/2014/main" id="{B71D82B2-1A6D-4A43-8BD3-01ECE35F4816}"/>
              </a:ext>
            </a:extLst>
          </p:cNvPr>
          <p:cNvSpPr/>
          <p:nvPr/>
        </p:nvSpPr>
        <p:spPr>
          <a:xfrm>
            <a:off x="843705" y="1810898"/>
            <a:ext cx="4749406" cy="1618102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uadroTexto 23">
                <a:extLst>
                  <a:ext uri="{FF2B5EF4-FFF2-40B4-BE49-F238E27FC236}">
                    <a16:creationId xmlns:a16="http://schemas.microsoft.com/office/drawing/2014/main" id="{9F969E74-0841-4C62-99C7-CE9A70BDB901}"/>
                  </a:ext>
                </a:extLst>
              </p:cNvPr>
              <p:cNvSpPr txBox="1"/>
              <p:nvPr/>
            </p:nvSpPr>
            <p:spPr>
              <a:xfrm>
                <a:off x="931223" y="2076055"/>
                <a:ext cx="1993316" cy="11269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s-E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  <m:e/>
                                </m:mr>
                                <m:mr>
                                  <m:e/>
                                  <m:e/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  <m:e/>
                                </m:mr>
                                <m:mr>
                                  <m:e/>
                                  <m:e/>
                                </m:mr>
                              </m:m>
                            </m:e>
                          </m:m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  <m:e/>
                                </m:mr>
                                <m:mr>
                                  <m:e/>
                                  <m:e/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  <m:e/>
                                </m:mr>
                                <m:mr>
                                  <m:e/>
                                  <m:e/>
                                </m:mr>
                              </m:m>
                            </m:e>
                          </m:mr>
                        </m:m>
                      </m:e>
                    </m:d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endParaRPr lang="es-ES" dirty="0"/>
              </a:p>
            </p:txBody>
          </p:sp>
        </mc:Choice>
        <mc:Fallback xmlns="">
          <p:sp>
            <p:nvSpPr>
              <p:cNvPr id="24" name="CuadroTexto 23">
                <a:extLst>
                  <a:ext uri="{FF2B5EF4-FFF2-40B4-BE49-F238E27FC236}">
                    <a16:creationId xmlns:a16="http://schemas.microsoft.com/office/drawing/2014/main" id="{9F969E74-0841-4C62-99C7-CE9A70BDB9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1223" y="2076055"/>
                <a:ext cx="1993316" cy="11269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ángulo 10">
            <a:extLst>
              <a:ext uri="{FF2B5EF4-FFF2-40B4-BE49-F238E27FC236}">
                <a16:creationId xmlns:a16="http://schemas.microsoft.com/office/drawing/2014/main" id="{DE375B88-A3F0-463A-A1EC-5BEF4D159E22}"/>
              </a:ext>
            </a:extLst>
          </p:cNvPr>
          <p:cNvSpPr/>
          <p:nvPr/>
        </p:nvSpPr>
        <p:spPr>
          <a:xfrm>
            <a:off x="1216930" y="2171960"/>
            <a:ext cx="1474237" cy="972000"/>
          </a:xfrm>
          <a:prstGeom prst="rect">
            <a:avLst/>
          </a:prstGeom>
          <a:solidFill>
            <a:schemeClr val="accent5">
              <a:lumMod val="7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uadroTexto 26">
                <a:extLst>
                  <a:ext uri="{FF2B5EF4-FFF2-40B4-BE49-F238E27FC236}">
                    <a16:creationId xmlns:a16="http://schemas.microsoft.com/office/drawing/2014/main" id="{E804968A-FC84-4F67-AFF0-0766E9B8CF3F}"/>
                  </a:ext>
                </a:extLst>
              </p:cNvPr>
              <p:cNvSpPr txBox="1"/>
              <p:nvPr/>
            </p:nvSpPr>
            <p:spPr>
              <a:xfrm>
                <a:off x="1540759" y="2487157"/>
                <a:ext cx="80857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s-E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7" name="CuadroTexto 26">
                <a:extLst>
                  <a:ext uri="{FF2B5EF4-FFF2-40B4-BE49-F238E27FC236}">
                    <a16:creationId xmlns:a16="http://schemas.microsoft.com/office/drawing/2014/main" id="{E804968A-FC84-4F67-AFF0-0766E9B8CF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0759" y="2487157"/>
                <a:ext cx="808575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uadroTexto 27">
                <a:extLst>
                  <a:ext uri="{FF2B5EF4-FFF2-40B4-BE49-F238E27FC236}">
                    <a16:creationId xmlns:a16="http://schemas.microsoft.com/office/drawing/2014/main" id="{EF1A0853-B0AC-4EA2-A5B7-F38912A4F9F0}"/>
                  </a:ext>
                </a:extLst>
              </p:cNvPr>
              <p:cNvSpPr txBox="1"/>
              <p:nvPr/>
            </p:nvSpPr>
            <p:spPr>
              <a:xfrm>
                <a:off x="3427428" y="2091824"/>
                <a:ext cx="1993316" cy="11269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s-E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  <m:e/>
                                </m:mr>
                                <m:mr>
                                  <m:e/>
                                  <m:e/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  <m:e/>
                                </m:mr>
                                <m:mr>
                                  <m:e/>
                                  <m:e/>
                                </m:mr>
                              </m:m>
                            </m:e>
                          </m:m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  <m:e/>
                                </m:mr>
                                <m:mr>
                                  <m:e/>
                                  <m:e/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  <m:e/>
                                </m:mr>
                                <m:mr>
                                  <m:e/>
                                  <m:e/>
                                </m:mr>
                              </m:m>
                            </m:e>
                          </m:mr>
                        </m:m>
                      </m:e>
                    </m:d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endParaRPr lang="es-ES" dirty="0"/>
              </a:p>
            </p:txBody>
          </p:sp>
        </mc:Choice>
        <mc:Fallback xmlns="">
          <p:sp>
            <p:nvSpPr>
              <p:cNvPr id="28" name="CuadroTexto 27">
                <a:extLst>
                  <a:ext uri="{FF2B5EF4-FFF2-40B4-BE49-F238E27FC236}">
                    <a16:creationId xmlns:a16="http://schemas.microsoft.com/office/drawing/2014/main" id="{EF1A0853-B0AC-4EA2-A5B7-F38912A4F9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7428" y="2091824"/>
                <a:ext cx="1993316" cy="11269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ctángulo 29">
            <a:extLst>
              <a:ext uri="{FF2B5EF4-FFF2-40B4-BE49-F238E27FC236}">
                <a16:creationId xmlns:a16="http://schemas.microsoft.com/office/drawing/2014/main" id="{C4FB8775-7DBF-4ADE-BA48-F8865EAC782F}"/>
              </a:ext>
            </a:extLst>
          </p:cNvPr>
          <p:cNvSpPr/>
          <p:nvPr/>
        </p:nvSpPr>
        <p:spPr>
          <a:xfrm>
            <a:off x="3707987" y="2192709"/>
            <a:ext cx="1474237" cy="457314"/>
          </a:xfrm>
          <a:prstGeom prst="rect">
            <a:avLst/>
          </a:prstGeom>
          <a:solidFill>
            <a:schemeClr val="accent5">
              <a:lumMod val="7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0D715561-FF49-4591-8820-E9D432291B6E}"/>
              </a:ext>
            </a:extLst>
          </p:cNvPr>
          <p:cNvSpPr/>
          <p:nvPr/>
        </p:nvSpPr>
        <p:spPr>
          <a:xfrm>
            <a:off x="4028004" y="2643434"/>
            <a:ext cx="1152000" cy="252000"/>
          </a:xfrm>
          <a:prstGeom prst="rect">
            <a:avLst/>
          </a:prstGeom>
          <a:solidFill>
            <a:schemeClr val="accent5">
              <a:lumMod val="7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F06810D0-6C94-41A4-9B2B-2EDB961BA852}"/>
              </a:ext>
            </a:extLst>
          </p:cNvPr>
          <p:cNvSpPr/>
          <p:nvPr/>
        </p:nvSpPr>
        <p:spPr>
          <a:xfrm>
            <a:off x="4392183" y="2895434"/>
            <a:ext cx="792000" cy="252000"/>
          </a:xfrm>
          <a:prstGeom prst="rect">
            <a:avLst/>
          </a:prstGeom>
          <a:solidFill>
            <a:schemeClr val="accent5">
              <a:lumMod val="7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uadroTexto 32">
                <a:extLst>
                  <a:ext uri="{FF2B5EF4-FFF2-40B4-BE49-F238E27FC236}">
                    <a16:creationId xmlns:a16="http://schemas.microsoft.com/office/drawing/2014/main" id="{EC24353F-4D8C-4882-B856-E5356D842F5E}"/>
                  </a:ext>
                </a:extLst>
              </p:cNvPr>
              <p:cNvSpPr txBox="1"/>
              <p:nvPr/>
            </p:nvSpPr>
            <p:spPr>
              <a:xfrm>
                <a:off x="4036887" y="2473294"/>
                <a:ext cx="80857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s-E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3" name="CuadroTexto 32">
                <a:extLst>
                  <a:ext uri="{FF2B5EF4-FFF2-40B4-BE49-F238E27FC236}">
                    <a16:creationId xmlns:a16="http://schemas.microsoft.com/office/drawing/2014/main" id="{EC24353F-4D8C-4882-B856-E5356D842F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6887" y="2473294"/>
                <a:ext cx="808575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ight Arrow 10">
            <a:extLst>
              <a:ext uri="{FF2B5EF4-FFF2-40B4-BE49-F238E27FC236}">
                <a16:creationId xmlns:a16="http://schemas.microsoft.com/office/drawing/2014/main" id="{550DD600-FF2B-4200-A5A0-5C9BAFBFC0B0}"/>
              </a:ext>
            </a:extLst>
          </p:cNvPr>
          <p:cNvSpPr/>
          <p:nvPr/>
        </p:nvSpPr>
        <p:spPr>
          <a:xfrm>
            <a:off x="2992168" y="2512343"/>
            <a:ext cx="475080" cy="2570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C8D49B3E-CCCD-4BA5-9BC5-F45734D140CE}"/>
              </a:ext>
            </a:extLst>
          </p:cNvPr>
          <p:cNvSpPr txBox="1"/>
          <p:nvPr/>
        </p:nvSpPr>
        <p:spPr>
          <a:xfrm>
            <a:off x="1435657" y="1440035"/>
            <a:ext cx="41398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>
                <a:solidFill>
                  <a:srgbClr val="002060"/>
                </a:solidFill>
              </a:rPr>
              <a:t>Preprocessing</a:t>
            </a:r>
            <a:r>
              <a:rPr lang="es-ES" b="1" dirty="0">
                <a:solidFill>
                  <a:srgbClr val="002060"/>
                </a:solidFill>
              </a:rPr>
              <a:t>. Similar </a:t>
            </a:r>
            <a:r>
              <a:rPr lang="es-ES" b="1" dirty="0" err="1">
                <a:solidFill>
                  <a:srgbClr val="002060"/>
                </a:solidFill>
              </a:rPr>
              <a:t>transformation</a:t>
            </a:r>
            <a:endParaRPr lang="es-ES" dirty="0"/>
          </a:p>
        </p:txBody>
      </p:sp>
      <p:sp>
        <p:nvSpPr>
          <p:cNvPr id="17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8401616" y="2"/>
            <a:ext cx="3790384" cy="3651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accent5">
                    <a:lumMod val="50000"/>
                  </a:schemeClr>
                </a:solidFill>
              </a:rPr>
              <a:t>Eigenvalue Problems in Engineering with application to fluid dynamics</a:t>
            </a:r>
            <a:endParaRPr lang="es-ES" sz="10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1DFEEF60-686B-49C4-99A2-7073408B14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158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600"/>
    </mc:Choice>
    <mc:Fallback xmlns="">
      <p:transition spd="slow" advTm="69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136433" y="179045"/>
            <a:ext cx="37860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b="1" dirty="0" err="1">
                <a:solidFill>
                  <a:srgbClr val="002060"/>
                </a:solidFill>
              </a:rPr>
              <a:t>Iterative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Methods-Subspace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Projection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Methods</a:t>
            </a:r>
            <a:endParaRPr lang="es-ES" sz="1400" dirty="0"/>
          </a:p>
        </p:txBody>
      </p:sp>
      <p:sp>
        <p:nvSpPr>
          <p:cNvPr id="19" name="TextBox 29"/>
          <p:cNvSpPr txBox="1"/>
          <p:nvPr/>
        </p:nvSpPr>
        <p:spPr>
          <a:xfrm>
            <a:off x="291475" y="824818"/>
            <a:ext cx="11698487" cy="489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ts val="3500"/>
              </a:lnSpc>
              <a:buFont typeface="+mj-lt"/>
              <a:buAutoNum type="arabicPeriod" startAt="2"/>
            </a:pPr>
            <a:r>
              <a:rPr lang="es-ES" b="1" dirty="0">
                <a:solidFill>
                  <a:srgbClr val="002060"/>
                </a:solidFill>
              </a:rPr>
              <a:t>Full </a:t>
            </a:r>
            <a:r>
              <a:rPr lang="es-ES" b="1" dirty="0" err="1">
                <a:solidFill>
                  <a:srgbClr val="002060"/>
                </a:solidFill>
              </a:rPr>
              <a:t>spectrum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computation</a:t>
            </a:r>
            <a:r>
              <a:rPr lang="es-ES" b="1" dirty="0">
                <a:solidFill>
                  <a:srgbClr val="002060"/>
                </a:solidFill>
              </a:rPr>
              <a:t>. QR </a:t>
            </a:r>
            <a:r>
              <a:rPr lang="es-ES" b="1" dirty="0" err="1">
                <a:solidFill>
                  <a:srgbClr val="002060"/>
                </a:solidFill>
              </a:rPr>
              <a:t>Algorithm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endParaRPr lang="es-ES" sz="1600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ángulo 7">
                <a:extLst>
                  <a:ext uri="{FF2B5EF4-FFF2-40B4-BE49-F238E27FC236}">
                    <a16:creationId xmlns:a16="http://schemas.microsoft.com/office/drawing/2014/main" id="{AD9FE233-546F-459F-96C2-EB1F096F2416}"/>
                  </a:ext>
                </a:extLst>
              </p:cNvPr>
              <p:cNvSpPr/>
              <p:nvPr/>
            </p:nvSpPr>
            <p:spPr>
              <a:xfrm>
                <a:off x="7404312" y="1809368"/>
                <a:ext cx="3227122" cy="14773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s-ES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;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s-ES" dirty="0">
                    <a:solidFill>
                      <a:srgbClr val="002060"/>
                    </a:solidFill>
                  </a:rPr>
                  <a:t>Iterative </a:t>
                </a:r>
                <a:r>
                  <a:rPr lang="es-ES" dirty="0" err="1">
                    <a:solidFill>
                      <a:srgbClr val="002060"/>
                    </a:solidFill>
                  </a:rPr>
                  <a:t>process</a:t>
                </a:r>
                <a:r>
                  <a:rPr lang="es-ES" dirty="0">
                    <a:solidFill>
                      <a:srgbClr val="002060"/>
                    </a:solidFill>
                  </a:rPr>
                  <a:t> (</a:t>
                </a:r>
                <a:r>
                  <a:rPr lang="es-ES" dirty="0" err="1">
                    <a:solidFill>
                      <a:srgbClr val="002060"/>
                    </a:solidFill>
                  </a:rPr>
                  <a:t>loop</a:t>
                </a:r>
                <a:r>
                  <a:rPr lang="es-ES" dirty="0">
                    <a:solidFill>
                      <a:srgbClr val="002060"/>
                    </a:solidFill>
                  </a:rPr>
                  <a:t>)</a:t>
                </a:r>
              </a:p>
              <a:p>
                <a:pPr lvl="2"/>
                <a:r>
                  <a:rPr lang="es-ES" dirty="0">
                    <a:solidFill>
                      <a:srgbClr val="002060"/>
                    </a:solidFill>
                  </a:rPr>
                  <a:t>QR </a:t>
                </a:r>
                <a:r>
                  <a:rPr lang="es-ES" dirty="0" err="1">
                    <a:solidFill>
                      <a:srgbClr val="002060"/>
                    </a:solidFill>
                  </a:rPr>
                  <a:t>decomposition</a:t>
                </a:r>
                <a:endParaRPr lang="es-ES" b="1" i="1" dirty="0">
                  <a:solidFill>
                    <a:srgbClr val="0070C0"/>
                  </a:solidFill>
                </a:endParaRP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s-ES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definition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s-ES" dirty="0">
                    <a:solidFill>
                      <a:srgbClr val="002060"/>
                    </a:solidFill>
                  </a:rPr>
                  <a:t>Schur </a:t>
                </a:r>
                <a:r>
                  <a:rPr lang="es-ES" dirty="0" err="1">
                    <a:solidFill>
                      <a:srgbClr val="002060"/>
                    </a:solidFill>
                  </a:rPr>
                  <a:t>form</a:t>
                </a:r>
                <a:endParaRPr lang="es-ES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8" name="Rectángulo 7">
                <a:extLst>
                  <a:ext uri="{FF2B5EF4-FFF2-40B4-BE49-F238E27FC236}">
                    <a16:creationId xmlns:a16="http://schemas.microsoft.com/office/drawing/2014/main" id="{AD9FE233-546F-459F-96C2-EB1F096F24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4312" y="1809368"/>
                <a:ext cx="3227122" cy="1477328"/>
              </a:xfrm>
              <a:prstGeom prst="rect">
                <a:avLst/>
              </a:prstGeom>
              <a:blipFill>
                <a:blip r:embed="rId4"/>
                <a:stretch>
                  <a:fillRect t="-2479" b="-5785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ángulo redondeado 26">
            <a:extLst>
              <a:ext uri="{FF2B5EF4-FFF2-40B4-BE49-F238E27FC236}">
                <a16:creationId xmlns:a16="http://schemas.microsoft.com/office/drawing/2014/main" id="{5FF554CE-C442-4743-B8F7-3BE714079F55}"/>
              </a:ext>
            </a:extLst>
          </p:cNvPr>
          <p:cNvSpPr/>
          <p:nvPr/>
        </p:nvSpPr>
        <p:spPr>
          <a:xfrm>
            <a:off x="7601162" y="1809367"/>
            <a:ext cx="3155181" cy="1585031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C0123A49-C40B-45B6-BE4B-24F5BB3CE25E}"/>
              </a:ext>
            </a:extLst>
          </p:cNvPr>
          <p:cNvSpPr txBox="1"/>
          <p:nvPr/>
        </p:nvSpPr>
        <p:spPr>
          <a:xfrm>
            <a:off x="7096316" y="1441566"/>
            <a:ext cx="39138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rgbClr val="002060"/>
                </a:solidFill>
              </a:rPr>
              <a:t>Basic QR </a:t>
            </a:r>
            <a:r>
              <a:rPr lang="es-ES" b="1" dirty="0" err="1">
                <a:solidFill>
                  <a:srgbClr val="002060"/>
                </a:solidFill>
              </a:rPr>
              <a:t>Algorithm</a:t>
            </a:r>
            <a:r>
              <a:rPr lang="es-ES" b="1" dirty="0">
                <a:solidFill>
                  <a:srgbClr val="002060"/>
                </a:solidFill>
              </a:rPr>
              <a:t> in </a:t>
            </a:r>
            <a:r>
              <a:rPr lang="es-ES" b="1" dirty="0" err="1">
                <a:solidFill>
                  <a:srgbClr val="002060"/>
                </a:solidFill>
              </a:rPr>
              <a:t>Hessenberg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form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endParaRPr lang="es-ES" dirty="0"/>
          </a:p>
        </p:txBody>
      </p:sp>
      <p:sp>
        <p:nvSpPr>
          <p:cNvPr id="23" name="Rectángulo redondeado 26">
            <a:extLst>
              <a:ext uri="{FF2B5EF4-FFF2-40B4-BE49-F238E27FC236}">
                <a16:creationId xmlns:a16="http://schemas.microsoft.com/office/drawing/2014/main" id="{B71D82B2-1A6D-4A43-8BD3-01ECE35F4816}"/>
              </a:ext>
            </a:extLst>
          </p:cNvPr>
          <p:cNvSpPr/>
          <p:nvPr/>
        </p:nvSpPr>
        <p:spPr>
          <a:xfrm>
            <a:off x="843705" y="1810898"/>
            <a:ext cx="4749406" cy="1618102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uadroTexto 23">
                <a:extLst>
                  <a:ext uri="{FF2B5EF4-FFF2-40B4-BE49-F238E27FC236}">
                    <a16:creationId xmlns:a16="http://schemas.microsoft.com/office/drawing/2014/main" id="{9F969E74-0841-4C62-99C7-CE9A70BDB901}"/>
                  </a:ext>
                </a:extLst>
              </p:cNvPr>
              <p:cNvSpPr txBox="1"/>
              <p:nvPr/>
            </p:nvSpPr>
            <p:spPr>
              <a:xfrm>
                <a:off x="931223" y="2076055"/>
                <a:ext cx="1993316" cy="11269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s-E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  <m:e/>
                                </m:mr>
                                <m:mr>
                                  <m:e/>
                                  <m:e/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  <m:e/>
                                </m:mr>
                                <m:mr>
                                  <m:e/>
                                  <m:e/>
                                </m:mr>
                              </m:m>
                            </m:e>
                          </m:m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  <m:e/>
                                </m:mr>
                                <m:mr>
                                  <m:e/>
                                  <m:e/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  <m:e/>
                                </m:mr>
                                <m:mr>
                                  <m:e/>
                                  <m:e/>
                                </m:mr>
                              </m:m>
                            </m:e>
                          </m:mr>
                        </m:m>
                      </m:e>
                    </m:d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endParaRPr lang="es-ES" dirty="0"/>
              </a:p>
            </p:txBody>
          </p:sp>
        </mc:Choice>
        <mc:Fallback xmlns="">
          <p:sp>
            <p:nvSpPr>
              <p:cNvPr id="24" name="CuadroTexto 23">
                <a:extLst>
                  <a:ext uri="{FF2B5EF4-FFF2-40B4-BE49-F238E27FC236}">
                    <a16:creationId xmlns:a16="http://schemas.microsoft.com/office/drawing/2014/main" id="{9F969E74-0841-4C62-99C7-CE9A70BDB9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1223" y="2076055"/>
                <a:ext cx="1993316" cy="11269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ángulo 10">
            <a:extLst>
              <a:ext uri="{FF2B5EF4-FFF2-40B4-BE49-F238E27FC236}">
                <a16:creationId xmlns:a16="http://schemas.microsoft.com/office/drawing/2014/main" id="{DE375B88-A3F0-463A-A1EC-5BEF4D159E22}"/>
              </a:ext>
            </a:extLst>
          </p:cNvPr>
          <p:cNvSpPr/>
          <p:nvPr/>
        </p:nvSpPr>
        <p:spPr>
          <a:xfrm>
            <a:off x="1216930" y="2171960"/>
            <a:ext cx="1474237" cy="972000"/>
          </a:xfrm>
          <a:prstGeom prst="rect">
            <a:avLst/>
          </a:prstGeom>
          <a:solidFill>
            <a:schemeClr val="accent5">
              <a:lumMod val="7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uadroTexto 26">
                <a:extLst>
                  <a:ext uri="{FF2B5EF4-FFF2-40B4-BE49-F238E27FC236}">
                    <a16:creationId xmlns:a16="http://schemas.microsoft.com/office/drawing/2014/main" id="{E804968A-FC84-4F67-AFF0-0766E9B8CF3F}"/>
                  </a:ext>
                </a:extLst>
              </p:cNvPr>
              <p:cNvSpPr txBox="1"/>
              <p:nvPr/>
            </p:nvSpPr>
            <p:spPr>
              <a:xfrm>
                <a:off x="1540759" y="2487157"/>
                <a:ext cx="80857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s-E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7" name="CuadroTexto 26">
                <a:extLst>
                  <a:ext uri="{FF2B5EF4-FFF2-40B4-BE49-F238E27FC236}">
                    <a16:creationId xmlns:a16="http://schemas.microsoft.com/office/drawing/2014/main" id="{E804968A-FC84-4F67-AFF0-0766E9B8CF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0759" y="2487157"/>
                <a:ext cx="808575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uadroTexto 27">
                <a:extLst>
                  <a:ext uri="{FF2B5EF4-FFF2-40B4-BE49-F238E27FC236}">
                    <a16:creationId xmlns:a16="http://schemas.microsoft.com/office/drawing/2014/main" id="{EF1A0853-B0AC-4EA2-A5B7-F38912A4F9F0}"/>
                  </a:ext>
                </a:extLst>
              </p:cNvPr>
              <p:cNvSpPr txBox="1"/>
              <p:nvPr/>
            </p:nvSpPr>
            <p:spPr>
              <a:xfrm>
                <a:off x="3427428" y="2091824"/>
                <a:ext cx="1993316" cy="11269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s-E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  <m:e/>
                                </m:mr>
                                <m:mr>
                                  <m:e/>
                                  <m:e/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  <m:e/>
                                </m:mr>
                                <m:mr>
                                  <m:e/>
                                  <m:e/>
                                </m:mr>
                              </m:m>
                            </m:e>
                          </m:m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  <m:e/>
                                </m:mr>
                                <m:mr>
                                  <m:e/>
                                  <m:e/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  <m:e/>
                                </m:mr>
                                <m:mr>
                                  <m:e/>
                                  <m:e/>
                                </m:mr>
                              </m:m>
                            </m:e>
                          </m:mr>
                        </m:m>
                      </m:e>
                    </m:d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endParaRPr lang="es-ES" dirty="0"/>
              </a:p>
            </p:txBody>
          </p:sp>
        </mc:Choice>
        <mc:Fallback xmlns="">
          <p:sp>
            <p:nvSpPr>
              <p:cNvPr id="28" name="CuadroTexto 27">
                <a:extLst>
                  <a:ext uri="{FF2B5EF4-FFF2-40B4-BE49-F238E27FC236}">
                    <a16:creationId xmlns:a16="http://schemas.microsoft.com/office/drawing/2014/main" id="{EF1A0853-B0AC-4EA2-A5B7-F38912A4F9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7428" y="2091824"/>
                <a:ext cx="1993316" cy="11269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ctángulo 29">
            <a:extLst>
              <a:ext uri="{FF2B5EF4-FFF2-40B4-BE49-F238E27FC236}">
                <a16:creationId xmlns:a16="http://schemas.microsoft.com/office/drawing/2014/main" id="{C4FB8775-7DBF-4ADE-BA48-F8865EAC782F}"/>
              </a:ext>
            </a:extLst>
          </p:cNvPr>
          <p:cNvSpPr/>
          <p:nvPr/>
        </p:nvSpPr>
        <p:spPr>
          <a:xfrm>
            <a:off x="3707987" y="2192709"/>
            <a:ext cx="1474237" cy="457314"/>
          </a:xfrm>
          <a:prstGeom prst="rect">
            <a:avLst/>
          </a:prstGeom>
          <a:solidFill>
            <a:schemeClr val="accent5">
              <a:lumMod val="7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0D715561-FF49-4591-8820-E9D432291B6E}"/>
              </a:ext>
            </a:extLst>
          </p:cNvPr>
          <p:cNvSpPr/>
          <p:nvPr/>
        </p:nvSpPr>
        <p:spPr>
          <a:xfrm>
            <a:off x="4028004" y="2643434"/>
            <a:ext cx="1152000" cy="252000"/>
          </a:xfrm>
          <a:prstGeom prst="rect">
            <a:avLst/>
          </a:prstGeom>
          <a:solidFill>
            <a:schemeClr val="accent5">
              <a:lumMod val="7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F06810D0-6C94-41A4-9B2B-2EDB961BA852}"/>
              </a:ext>
            </a:extLst>
          </p:cNvPr>
          <p:cNvSpPr/>
          <p:nvPr/>
        </p:nvSpPr>
        <p:spPr>
          <a:xfrm>
            <a:off x="4392183" y="2895434"/>
            <a:ext cx="792000" cy="252000"/>
          </a:xfrm>
          <a:prstGeom prst="rect">
            <a:avLst/>
          </a:prstGeom>
          <a:solidFill>
            <a:schemeClr val="accent5">
              <a:lumMod val="7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uadroTexto 32">
                <a:extLst>
                  <a:ext uri="{FF2B5EF4-FFF2-40B4-BE49-F238E27FC236}">
                    <a16:creationId xmlns:a16="http://schemas.microsoft.com/office/drawing/2014/main" id="{EC24353F-4D8C-4882-B856-E5356D842F5E}"/>
                  </a:ext>
                </a:extLst>
              </p:cNvPr>
              <p:cNvSpPr txBox="1"/>
              <p:nvPr/>
            </p:nvSpPr>
            <p:spPr>
              <a:xfrm>
                <a:off x="4036887" y="2473294"/>
                <a:ext cx="80857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s-E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3" name="CuadroTexto 32">
                <a:extLst>
                  <a:ext uri="{FF2B5EF4-FFF2-40B4-BE49-F238E27FC236}">
                    <a16:creationId xmlns:a16="http://schemas.microsoft.com/office/drawing/2014/main" id="{EC24353F-4D8C-4882-B856-E5356D842F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6887" y="2473294"/>
                <a:ext cx="808575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ight Arrow 10">
            <a:extLst>
              <a:ext uri="{FF2B5EF4-FFF2-40B4-BE49-F238E27FC236}">
                <a16:creationId xmlns:a16="http://schemas.microsoft.com/office/drawing/2014/main" id="{550DD600-FF2B-4200-A5A0-5C9BAFBFC0B0}"/>
              </a:ext>
            </a:extLst>
          </p:cNvPr>
          <p:cNvSpPr/>
          <p:nvPr/>
        </p:nvSpPr>
        <p:spPr>
          <a:xfrm>
            <a:off x="2992168" y="2512343"/>
            <a:ext cx="475080" cy="2570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C8D49B3E-CCCD-4BA5-9BC5-F45734D140CE}"/>
              </a:ext>
            </a:extLst>
          </p:cNvPr>
          <p:cNvSpPr txBox="1"/>
          <p:nvPr/>
        </p:nvSpPr>
        <p:spPr>
          <a:xfrm>
            <a:off x="1435657" y="1440035"/>
            <a:ext cx="41398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>
                <a:solidFill>
                  <a:srgbClr val="002060"/>
                </a:solidFill>
              </a:rPr>
              <a:t>Preprocessing</a:t>
            </a:r>
            <a:r>
              <a:rPr lang="es-ES" b="1" dirty="0">
                <a:solidFill>
                  <a:srgbClr val="002060"/>
                </a:solidFill>
              </a:rPr>
              <a:t>. Similar </a:t>
            </a:r>
            <a:r>
              <a:rPr lang="es-ES" b="1" dirty="0" err="1">
                <a:solidFill>
                  <a:srgbClr val="002060"/>
                </a:solidFill>
              </a:rPr>
              <a:t>transformation</a:t>
            </a:r>
            <a:endParaRPr lang="es-ES" dirty="0"/>
          </a:p>
        </p:txBody>
      </p:sp>
      <p:sp>
        <p:nvSpPr>
          <p:cNvPr id="13" name="Cruz 12">
            <a:extLst>
              <a:ext uri="{FF2B5EF4-FFF2-40B4-BE49-F238E27FC236}">
                <a16:creationId xmlns:a16="http://schemas.microsoft.com/office/drawing/2014/main" id="{0C2AEF1E-8A7C-4718-84CF-27D1AFA522F6}"/>
              </a:ext>
            </a:extLst>
          </p:cNvPr>
          <p:cNvSpPr/>
          <p:nvPr/>
        </p:nvSpPr>
        <p:spPr>
          <a:xfrm>
            <a:off x="6096000" y="2373102"/>
            <a:ext cx="540000" cy="540000"/>
          </a:xfrm>
          <a:prstGeom prst="plus">
            <a:avLst>
              <a:gd name="adj" fmla="val 3266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5C1F4CA5-DBDA-4BF0-95F8-2B1396229500}"/>
                  </a:ext>
                </a:extLst>
              </p:cNvPr>
              <p:cNvSpPr txBox="1"/>
              <p:nvPr/>
            </p:nvSpPr>
            <p:spPr>
              <a:xfrm>
                <a:off x="6287809" y="3571305"/>
                <a:ext cx="5702153" cy="30008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742950" lvl="1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es-ES" dirty="0">
                    <a:solidFill>
                      <a:srgbClr val="002060"/>
                    </a:solidFill>
                  </a:rPr>
                  <a:t>Hessenberg </a:t>
                </a:r>
                <a:r>
                  <a:rPr lang="es-ES" dirty="0" err="1">
                    <a:solidFill>
                      <a:srgbClr val="002060"/>
                    </a:solidFill>
                  </a:rPr>
                  <a:t>pattern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is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preserved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by</a:t>
                </a:r>
                <a:r>
                  <a:rPr lang="es-ES" dirty="0">
                    <a:solidFill>
                      <a:srgbClr val="002060"/>
                    </a:solidFill>
                  </a:rPr>
                  <a:t> QR </a:t>
                </a:r>
                <a:r>
                  <a:rPr lang="es-ES" dirty="0" err="1">
                    <a:solidFill>
                      <a:srgbClr val="002060"/>
                    </a:solidFill>
                  </a:rPr>
                  <a:t>algorithm</a:t>
                </a:r>
                <a:r>
                  <a:rPr lang="es-ES" dirty="0">
                    <a:solidFill>
                      <a:srgbClr val="002060"/>
                    </a:solidFill>
                  </a:rPr>
                  <a:t>.</a:t>
                </a:r>
              </a:p>
              <a:p>
                <a:pPr marL="742950" lvl="1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es-ES" altLang="es-ES" dirty="0">
                    <a:solidFill>
                      <a:srgbClr val="002060"/>
                    </a:solidFill>
                  </a:rPr>
                  <a:t>QR </a:t>
                </a:r>
                <a:r>
                  <a:rPr lang="es-ES" altLang="es-ES" dirty="0" err="1">
                    <a:solidFill>
                      <a:srgbClr val="002060"/>
                    </a:solidFill>
                  </a:rPr>
                  <a:t>decomposition</a:t>
                </a:r>
                <a:r>
                  <a:rPr lang="es-ES" altLang="es-ES" dirty="0">
                    <a:solidFill>
                      <a:srgbClr val="002060"/>
                    </a:solidFill>
                  </a:rPr>
                  <a:t> of a </a:t>
                </a:r>
                <a:r>
                  <a:rPr lang="es-ES" altLang="es-ES" dirty="0" err="1">
                    <a:solidFill>
                      <a:srgbClr val="002060"/>
                    </a:solidFill>
                  </a:rPr>
                  <a:t>Hessenberg</a:t>
                </a:r>
                <a:r>
                  <a:rPr lang="es-ES" alt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altLang="es-ES" dirty="0" err="1">
                    <a:solidFill>
                      <a:srgbClr val="002060"/>
                    </a:solidFill>
                  </a:rPr>
                  <a:t>matrix</a:t>
                </a:r>
                <a:r>
                  <a:rPr lang="es-ES" alt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altLang="es-ES" dirty="0" err="1">
                    <a:solidFill>
                      <a:srgbClr val="002060"/>
                    </a:solidFill>
                  </a:rPr>
                  <a:t>costs</a:t>
                </a:r>
                <a:r>
                  <a:rPr lang="es-ES" altLang="es-ES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s-ES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~6</m:t>
                    </m:r>
                    <m:sSup>
                      <m:sSup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s-ES" altLang="es-ES" dirty="0">
                    <a:solidFill>
                      <a:srgbClr val="002060"/>
                    </a:solidFill>
                  </a:rPr>
                  <a:t> 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s-ES" alt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altLang="es-ES" dirty="0" err="1">
                    <a:solidFill>
                      <a:srgbClr val="002060"/>
                    </a:solidFill>
                  </a:rPr>
                  <a:t>for</a:t>
                </a:r>
                <a:r>
                  <a:rPr lang="es-ES" altLang="es-ES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matrices </a:t>
                </a:r>
                <a:r>
                  <a:rPr lang="es-ES" altLang="es-ES" dirty="0">
                    <a:solidFill>
                      <a:srgbClr val="002060"/>
                    </a:solidFill>
                  </a:rPr>
                  <a:t>). </a:t>
                </a:r>
              </a:p>
              <a:p>
                <a:pPr marL="742950" lvl="1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es-ES" dirty="0" err="1">
                    <a:solidFill>
                      <a:srgbClr val="002060"/>
                    </a:solidFill>
                  </a:rPr>
                  <a:t>Using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Hessenberg</a:t>
                </a:r>
                <a:r>
                  <a:rPr lang="es-ES" dirty="0">
                    <a:solidFill>
                      <a:srgbClr val="002060"/>
                    </a:solidFill>
                  </a:rPr>
                  <a:t> matrices reduces </a:t>
                </a:r>
                <a:r>
                  <a:rPr lang="es-ES" dirty="0" err="1">
                    <a:solidFill>
                      <a:srgbClr val="002060"/>
                    </a:solidFill>
                  </a:rPr>
                  <a:t>the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number</a:t>
                </a:r>
                <a:r>
                  <a:rPr lang="es-ES" dirty="0">
                    <a:solidFill>
                      <a:srgbClr val="002060"/>
                    </a:solidFill>
                  </a:rPr>
                  <a:t> of </a:t>
                </a:r>
                <a:r>
                  <a:rPr lang="es-ES" dirty="0" err="1">
                    <a:solidFill>
                      <a:srgbClr val="002060"/>
                    </a:solidFill>
                  </a:rPr>
                  <a:t>iterations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required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for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convergence</a:t>
                </a:r>
                <a:r>
                  <a:rPr lang="es-ES" dirty="0">
                    <a:solidFill>
                      <a:srgbClr val="002060"/>
                    </a:solidFill>
                  </a:rPr>
                  <a:t>.</a:t>
                </a:r>
                <a:endParaRPr lang="es-ES" altLang="es-ES" dirty="0">
                  <a:solidFill>
                    <a:srgbClr val="002060"/>
                  </a:solidFill>
                </a:endParaRPr>
              </a:p>
              <a:p>
                <a:pPr marL="742950" lvl="1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es-ES" dirty="0" err="1">
                    <a:solidFill>
                      <a:srgbClr val="002060"/>
                    </a:solidFill>
                  </a:rPr>
                  <a:t>If</a:t>
                </a:r>
                <a:r>
                  <a:rPr lang="es-ES" dirty="0">
                    <a:solidFill>
                      <a:srgbClr val="002060"/>
                    </a:solidFill>
                  </a:rPr>
                  <a:t> original </a:t>
                </a:r>
                <a:r>
                  <a:rPr lang="es-ES" dirty="0" err="1">
                    <a:solidFill>
                      <a:srgbClr val="002060"/>
                    </a:solidFill>
                  </a:rPr>
                  <a:t>matrix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s-ES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s-ES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is </a:t>
                </a:r>
                <a:r>
                  <a:rPr lang="es-ES" dirty="0" err="1">
                    <a:solidFill>
                      <a:srgbClr val="002060"/>
                    </a:solidFill>
                  </a:rPr>
                  <a:t>symmetric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s-ES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tridiagonal</a:t>
                </a:r>
                <a:r>
                  <a:rPr lang="es-ES" dirty="0">
                    <a:solidFill>
                      <a:srgbClr val="002060"/>
                    </a:solidFill>
                  </a:rPr>
                  <a:t>), </a:t>
                </a:r>
                <a:r>
                  <a:rPr lang="es-ES" dirty="0" err="1">
                    <a:solidFill>
                      <a:srgbClr val="002060"/>
                    </a:solidFill>
                  </a:rPr>
                  <a:t>every</a:t>
                </a:r>
                <a:r>
                  <a:rPr lang="es-ES" dirty="0">
                    <a:solidFill>
                      <a:srgbClr val="002060"/>
                    </a:solidFill>
                  </a:rPr>
                  <a:t> QR </a:t>
                </a:r>
                <a:r>
                  <a:rPr lang="es-ES" dirty="0" err="1">
                    <a:solidFill>
                      <a:srgbClr val="002060"/>
                    </a:solidFill>
                  </a:rPr>
                  <a:t>factorization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costs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𝒪</m:t>
                    </m:r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operations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5C1F4CA5-DBDA-4BF0-95F8-2B13962295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7809" y="3571305"/>
                <a:ext cx="5702153" cy="3000821"/>
              </a:xfrm>
              <a:prstGeom prst="rect">
                <a:avLst/>
              </a:prstGeom>
              <a:blipFill>
                <a:blip r:embed="rId9"/>
                <a:stretch>
                  <a:fillRect r="-321" b="-1016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AutoShape 2" descr="{\displaystyle 6n^{2}+{\mathcal {O}}(n)}">
            <a:extLst>
              <a:ext uri="{FF2B5EF4-FFF2-40B4-BE49-F238E27FC236}">
                <a16:creationId xmlns:a16="http://schemas.microsoft.com/office/drawing/2014/main" id="{2860C986-7DE0-4BCF-A54B-4FC07A3E7E2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544183" y="52001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uadroTexto 24">
                <a:extLst>
                  <a:ext uri="{FF2B5EF4-FFF2-40B4-BE49-F238E27FC236}">
                    <a16:creationId xmlns:a16="http://schemas.microsoft.com/office/drawing/2014/main" id="{49A537D2-245D-4A4B-8707-8E867735B5EC}"/>
                  </a:ext>
                </a:extLst>
              </p:cNvPr>
              <p:cNvSpPr txBox="1"/>
              <p:nvPr/>
            </p:nvSpPr>
            <p:spPr>
              <a:xfrm>
                <a:off x="-195943" y="3544071"/>
                <a:ext cx="6736702" cy="31750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742950" lvl="1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es-ES" dirty="0">
                    <a:solidFill>
                      <a:srgbClr val="002060"/>
                    </a:solidFill>
                  </a:rPr>
                  <a:t>Hessenberg </a:t>
                </a:r>
                <a:r>
                  <a:rPr lang="es-ES" dirty="0" err="1">
                    <a:solidFill>
                      <a:srgbClr val="002060"/>
                    </a:solidFill>
                  </a:rPr>
                  <a:t>matrix</a:t>
                </a:r>
                <a:r>
                  <a:rPr lang="es-ES" dirty="0">
                    <a:solidFill>
                      <a:srgbClr val="002060"/>
                    </a:solidFill>
                  </a:rPr>
                  <a:t>: </a:t>
                </a:r>
                <a14:m>
                  <m:oMath xmlns:m="http://schemas.openxmlformats.org/officeDocument/2006/math"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d>
                      <m:dPr>
                        <m:ctrlP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</m:d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if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𝑗</m:t>
                    </m:r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endParaRPr lang="es-ES" dirty="0">
                  <a:solidFill>
                    <a:srgbClr val="002060"/>
                  </a:solidFill>
                </a:endParaRPr>
              </a:p>
              <a:p>
                <a:pPr marL="742950" lvl="1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s-ES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s-ES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is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transform</a:t>
                </a:r>
                <a:r>
                  <a:rPr lang="es-ES" dirty="0">
                    <a:solidFill>
                      <a:srgbClr val="002060"/>
                    </a:solidFill>
                  </a:rPr>
                  <a:t> to </a:t>
                </a:r>
                <a:r>
                  <a:rPr lang="es-ES" b="1" dirty="0" err="1">
                    <a:solidFill>
                      <a:srgbClr val="002060"/>
                    </a:solidFill>
                  </a:rPr>
                  <a:t>Hessenberg</a:t>
                </a:r>
                <a:r>
                  <a:rPr lang="es-ES" b="1" dirty="0">
                    <a:solidFill>
                      <a:srgbClr val="002060"/>
                    </a:solidFill>
                  </a:rPr>
                  <a:t> </a:t>
                </a:r>
                <a:r>
                  <a:rPr lang="es-ES" b="1" dirty="0" err="1">
                    <a:solidFill>
                      <a:srgbClr val="002060"/>
                    </a:solidFill>
                  </a:rPr>
                  <a:t>form</a:t>
                </a:r>
                <a:r>
                  <a:rPr lang="es-ES" b="1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using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b="1" dirty="0" err="1">
                    <a:solidFill>
                      <a:srgbClr val="002060"/>
                    </a:solidFill>
                  </a:rPr>
                  <a:t>Householder</a:t>
                </a:r>
                <a:r>
                  <a:rPr lang="es-ES" b="1" dirty="0">
                    <a:solidFill>
                      <a:srgbClr val="002060"/>
                    </a:solidFill>
                  </a:rPr>
                  <a:t> </a:t>
                </a:r>
                <a:r>
                  <a:rPr lang="es-ES" b="1" dirty="0" err="1">
                    <a:solidFill>
                      <a:srgbClr val="002060"/>
                    </a:solidFill>
                  </a:rPr>
                  <a:t>reflections</a:t>
                </a:r>
                <a:r>
                  <a:rPr lang="es-ES" dirty="0">
                    <a:solidFill>
                      <a:srgbClr val="002060"/>
                    </a:solidFill>
                  </a:rPr>
                  <a:t>.</a:t>
                </a:r>
              </a:p>
              <a:p>
                <a:pPr marL="742950" lvl="1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es-ES" dirty="0" err="1">
                    <a:solidFill>
                      <a:srgbClr val="002060"/>
                    </a:solidFill>
                  </a:rPr>
                  <a:t>If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s-ES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𝐻</m:t>
                    </m:r>
                    <m:r>
                      <a:rPr lang="es-ES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s-ES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ES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es-ES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  <m:acc>
                          <m:accPr>
                            <m:chr m:val="⃗"/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acc>
                        <m:sSup>
                          <m:sSupPr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⃗"/>
                                <m:ctrlPr>
                                  <a:rPr lang="es-ES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s-ES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</m:acc>
                          </m:e>
                          <m:sup>
                            <m: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</m:e>
                    </m:d>
                  </m:oMath>
                </a14:m>
                <a:r>
                  <a:rPr lang="es-ES" dirty="0"/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is</a:t>
                </a:r>
                <a:r>
                  <a:rPr lang="es-ES" dirty="0">
                    <a:solidFill>
                      <a:srgbClr val="002060"/>
                    </a:solidFill>
                  </a:rPr>
                  <a:t> a </a:t>
                </a:r>
                <a:r>
                  <a:rPr lang="es-ES" dirty="0" err="1">
                    <a:solidFill>
                      <a:srgbClr val="002060"/>
                    </a:solidFill>
                  </a:rPr>
                  <a:t>Householder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matrix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with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acc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unitary </a:t>
                </a:r>
                <a:r>
                  <a:rPr lang="es-ES" dirty="0" err="1">
                    <a:solidFill>
                      <a:srgbClr val="002060"/>
                    </a:solidFill>
                  </a:rPr>
                  <a:t>then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s-ES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B</m:t>
                    </m:r>
                    <m:r>
                      <a:rPr lang="es-ES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p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𝐴𝐻</m:t>
                    </m:r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are similar.</a:t>
                </a:r>
              </a:p>
              <a:p>
                <a:pPr marL="742950" lvl="1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es-ES" dirty="0" err="1">
                    <a:solidFill>
                      <a:srgbClr val="002060"/>
                    </a:solidFill>
                  </a:rPr>
                  <a:t>If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s-ES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s-ES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is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symmetric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then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its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Hessenberg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form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is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tridiagonal</a:t>
                </a:r>
                <a:r>
                  <a:rPr lang="es-ES" dirty="0">
                    <a:solidFill>
                      <a:srgbClr val="002060"/>
                    </a:solidFill>
                  </a:rPr>
                  <a:t>.</a:t>
                </a:r>
              </a:p>
              <a:p>
                <a:pPr marL="742950" lvl="1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es-ES" dirty="0" err="1">
                    <a:solidFill>
                      <a:srgbClr val="002060"/>
                    </a:solidFill>
                  </a:rPr>
                  <a:t>Cost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of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transforming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to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Hessenberg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form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den>
                    </m:f>
                    <m:sSup>
                      <m:sSup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𝒪</m:t>
                    </m:r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5" name="CuadroTexto 24">
                <a:extLst>
                  <a:ext uri="{FF2B5EF4-FFF2-40B4-BE49-F238E27FC236}">
                    <a16:creationId xmlns:a16="http://schemas.microsoft.com/office/drawing/2014/main" id="{49A537D2-245D-4A4B-8707-8E867735B5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95943" y="3544071"/>
                <a:ext cx="6736702" cy="317503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8401616" y="2"/>
            <a:ext cx="3790384" cy="3651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accent5">
                    <a:lumMod val="50000"/>
                  </a:schemeClr>
                </a:solidFill>
              </a:rPr>
              <a:t>Eigenvalue Problems in Engineering with application to fluid dynamics</a:t>
            </a:r>
            <a:endParaRPr lang="es-ES" sz="10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6643C1D-F294-42EB-BC54-6860944589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98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194"/>
    </mc:Choice>
    <mc:Fallback xmlns="">
      <p:transition spd="slow" advTm="611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136433" y="179045"/>
            <a:ext cx="37860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b="1" dirty="0" err="1">
                <a:solidFill>
                  <a:srgbClr val="002060"/>
                </a:solidFill>
              </a:rPr>
              <a:t>Iterative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Methods-Subspace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Projection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Methods</a:t>
            </a:r>
            <a:endParaRPr lang="es-ES" sz="1400" dirty="0"/>
          </a:p>
        </p:txBody>
      </p:sp>
      <p:sp>
        <p:nvSpPr>
          <p:cNvPr id="19" name="TextBox 29"/>
          <p:cNvSpPr txBox="1"/>
          <p:nvPr/>
        </p:nvSpPr>
        <p:spPr>
          <a:xfrm>
            <a:off x="291475" y="824818"/>
            <a:ext cx="11698487" cy="489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ts val="3500"/>
              </a:lnSpc>
              <a:buFont typeface="+mj-lt"/>
              <a:buAutoNum type="arabicPeriod" startAt="2"/>
            </a:pPr>
            <a:r>
              <a:rPr lang="es-ES" b="1" dirty="0">
                <a:solidFill>
                  <a:srgbClr val="002060"/>
                </a:solidFill>
              </a:rPr>
              <a:t>Full </a:t>
            </a:r>
            <a:r>
              <a:rPr lang="es-ES" b="1" dirty="0" err="1">
                <a:solidFill>
                  <a:srgbClr val="002060"/>
                </a:solidFill>
              </a:rPr>
              <a:t>spectrum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computation</a:t>
            </a:r>
            <a:r>
              <a:rPr lang="es-ES" b="1" dirty="0">
                <a:solidFill>
                  <a:srgbClr val="002060"/>
                </a:solidFill>
              </a:rPr>
              <a:t>. QR </a:t>
            </a:r>
            <a:r>
              <a:rPr lang="es-ES" b="1" dirty="0" err="1">
                <a:solidFill>
                  <a:srgbClr val="002060"/>
                </a:solidFill>
              </a:rPr>
              <a:t>Algorithm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endParaRPr lang="es-ES" sz="1600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ángulo 7">
                <a:extLst>
                  <a:ext uri="{FF2B5EF4-FFF2-40B4-BE49-F238E27FC236}">
                    <a16:creationId xmlns:a16="http://schemas.microsoft.com/office/drawing/2014/main" id="{AD9FE233-546F-459F-96C2-EB1F096F2416}"/>
                  </a:ext>
                </a:extLst>
              </p:cNvPr>
              <p:cNvSpPr/>
              <p:nvPr/>
            </p:nvSpPr>
            <p:spPr>
              <a:xfrm>
                <a:off x="7404312" y="1809368"/>
                <a:ext cx="3227122" cy="14773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s-ES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;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s-ES" dirty="0">
                    <a:solidFill>
                      <a:srgbClr val="002060"/>
                    </a:solidFill>
                  </a:rPr>
                  <a:t>Iterative </a:t>
                </a:r>
                <a:r>
                  <a:rPr lang="es-ES" dirty="0" err="1">
                    <a:solidFill>
                      <a:srgbClr val="002060"/>
                    </a:solidFill>
                  </a:rPr>
                  <a:t>process</a:t>
                </a:r>
                <a:r>
                  <a:rPr lang="es-ES" dirty="0">
                    <a:solidFill>
                      <a:srgbClr val="002060"/>
                    </a:solidFill>
                  </a:rPr>
                  <a:t> (</a:t>
                </a:r>
                <a:r>
                  <a:rPr lang="es-ES" dirty="0" err="1">
                    <a:solidFill>
                      <a:srgbClr val="002060"/>
                    </a:solidFill>
                  </a:rPr>
                  <a:t>loop</a:t>
                </a:r>
                <a:r>
                  <a:rPr lang="es-ES" dirty="0">
                    <a:solidFill>
                      <a:srgbClr val="002060"/>
                    </a:solidFill>
                  </a:rPr>
                  <a:t>)</a:t>
                </a:r>
              </a:p>
              <a:p>
                <a:pPr lvl="2"/>
                <a:r>
                  <a:rPr lang="es-ES" dirty="0">
                    <a:solidFill>
                      <a:srgbClr val="002060"/>
                    </a:solidFill>
                  </a:rPr>
                  <a:t>QR </a:t>
                </a:r>
                <a:r>
                  <a:rPr lang="es-ES" dirty="0" err="1">
                    <a:solidFill>
                      <a:srgbClr val="002060"/>
                    </a:solidFill>
                  </a:rPr>
                  <a:t>decomposition</a:t>
                </a:r>
                <a:endParaRPr lang="es-ES" b="1" i="1" dirty="0">
                  <a:solidFill>
                    <a:srgbClr val="0070C0"/>
                  </a:solidFill>
                </a:endParaRP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s-ES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definition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s-ES" dirty="0">
                    <a:solidFill>
                      <a:srgbClr val="002060"/>
                    </a:solidFill>
                  </a:rPr>
                  <a:t>Schur </a:t>
                </a:r>
                <a:r>
                  <a:rPr lang="es-ES" dirty="0" err="1">
                    <a:solidFill>
                      <a:srgbClr val="002060"/>
                    </a:solidFill>
                  </a:rPr>
                  <a:t>form</a:t>
                </a:r>
                <a:endParaRPr lang="es-ES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8" name="Rectángulo 7">
                <a:extLst>
                  <a:ext uri="{FF2B5EF4-FFF2-40B4-BE49-F238E27FC236}">
                    <a16:creationId xmlns:a16="http://schemas.microsoft.com/office/drawing/2014/main" id="{AD9FE233-546F-459F-96C2-EB1F096F24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4312" y="1809368"/>
                <a:ext cx="3227122" cy="1477328"/>
              </a:xfrm>
              <a:prstGeom prst="rect">
                <a:avLst/>
              </a:prstGeom>
              <a:blipFill>
                <a:blip r:embed="rId4"/>
                <a:stretch>
                  <a:fillRect t="-2479" b="-5785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ángulo redondeado 26">
            <a:extLst>
              <a:ext uri="{FF2B5EF4-FFF2-40B4-BE49-F238E27FC236}">
                <a16:creationId xmlns:a16="http://schemas.microsoft.com/office/drawing/2014/main" id="{5FF554CE-C442-4743-B8F7-3BE714079F55}"/>
              </a:ext>
            </a:extLst>
          </p:cNvPr>
          <p:cNvSpPr/>
          <p:nvPr/>
        </p:nvSpPr>
        <p:spPr>
          <a:xfrm>
            <a:off x="7601162" y="1809367"/>
            <a:ext cx="3155181" cy="1585031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C0123A49-C40B-45B6-BE4B-24F5BB3CE25E}"/>
              </a:ext>
            </a:extLst>
          </p:cNvPr>
          <p:cNvSpPr txBox="1"/>
          <p:nvPr/>
        </p:nvSpPr>
        <p:spPr>
          <a:xfrm>
            <a:off x="7096316" y="1441566"/>
            <a:ext cx="39138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rgbClr val="002060"/>
                </a:solidFill>
              </a:rPr>
              <a:t>Basic QR </a:t>
            </a:r>
            <a:r>
              <a:rPr lang="es-ES" b="1" dirty="0" err="1">
                <a:solidFill>
                  <a:srgbClr val="002060"/>
                </a:solidFill>
              </a:rPr>
              <a:t>Algorithm</a:t>
            </a:r>
            <a:r>
              <a:rPr lang="es-ES" b="1" dirty="0">
                <a:solidFill>
                  <a:srgbClr val="002060"/>
                </a:solidFill>
              </a:rPr>
              <a:t> in </a:t>
            </a:r>
            <a:r>
              <a:rPr lang="es-ES" b="1" dirty="0" err="1">
                <a:solidFill>
                  <a:srgbClr val="002060"/>
                </a:solidFill>
              </a:rPr>
              <a:t>Hessenberg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form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endParaRPr lang="es-ES" dirty="0"/>
          </a:p>
        </p:txBody>
      </p:sp>
      <p:sp>
        <p:nvSpPr>
          <p:cNvPr id="23" name="Rectángulo redondeado 26">
            <a:extLst>
              <a:ext uri="{FF2B5EF4-FFF2-40B4-BE49-F238E27FC236}">
                <a16:creationId xmlns:a16="http://schemas.microsoft.com/office/drawing/2014/main" id="{B71D82B2-1A6D-4A43-8BD3-01ECE35F4816}"/>
              </a:ext>
            </a:extLst>
          </p:cNvPr>
          <p:cNvSpPr/>
          <p:nvPr/>
        </p:nvSpPr>
        <p:spPr>
          <a:xfrm>
            <a:off x="843705" y="1810898"/>
            <a:ext cx="4749406" cy="1618102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uadroTexto 23">
                <a:extLst>
                  <a:ext uri="{FF2B5EF4-FFF2-40B4-BE49-F238E27FC236}">
                    <a16:creationId xmlns:a16="http://schemas.microsoft.com/office/drawing/2014/main" id="{9F969E74-0841-4C62-99C7-CE9A70BDB901}"/>
                  </a:ext>
                </a:extLst>
              </p:cNvPr>
              <p:cNvSpPr txBox="1"/>
              <p:nvPr/>
            </p:nvSpPr>
            <p:spPr>
              <a:xfrm>
                <a:off x="931223" y="2076055"/>
                <a:ext cx="1993316" cy="11269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s-E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  <m:e/>
                                </m:mr>
                                <m:mr>
                                  <m:e/>
                                  <m:e/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  <m:e/>
                                </m:mr>
                                <m:mr>
                                  <m:e/>
                                  <m:e/>
                                </m:mr>
                              </m:m>
                            </m:e>
                          </m:m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  <m:e/>
                                </m:mr>
                                <m:mr>
                                  <m:e/>
                                  <m:e/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  <m:e/>
                                </m:mr>
                                <m:mr>
                                  <m:e/>
                                  <m:e/>
                                </m:mr>
                              </m:m>
                            </m:e>
                          </m:mr>
                        </m:m>
                      </m:e>
                    </m:d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endParaRPr lang="es-ES" dirty="0"/>
              </a:p>
            </p:txBody>
          </p:sp>
        </mc:Choice>
        <mc:Fallback xmlns="">
          <p:sp>
            <p:nvSpPr>
              <p:cNvPr id="24" name="CuadroTexto 23">
                <a:extLst>
                  <a:ext uri="{FF2B5EF4-FFF2-40B4-BE49-F238E27FC236}">
                    <a16:creationId xmlns:a16="http://schemas.microsoft.com/office/drawing/2014/main" id="{9F969E74-0841-4C62-99C7-CE9A70BDB9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1223" y="2076055"/>
                <a:ext cx="1993316" cy="11269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ángulo 10">
            <a:extLst>
              <a:ext uri="{FF2B5EF4-FFF2-40B4-BE49-F238E27FC236}">
                <a16:creationId xmlns:a16="http://schemas.microsoft.com/office/drawing/2014/main" id="{DE375B88-A3F0-463A-A1EC-5BEF4D159E22}"/>
              </a:ext>
            </a:extLst>
          </p:cNvPr>
          <p:cNvSpPr/>
          <p:nvPr/>
        </p:nvSpPr>
        <p:spPr>
          <a:xfrm>
            <a:off x="1216930" y="2171960"/>
            <a:ext cx="1474237" cy="972000"/>
          </a:xfrm>
          <a:prstGeom prst="rect">
            <a:avLst/>
          </a:prstGeom>
          <a:solidFill>
            <a:schemeClr val="accent5">
              <a:lumMod val="7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uadroTexto 26">
                <a:extLst>
                  <a:ext uri="{FF2B5EF4-FFF2-40B4-BE49-F238E27FC236}">
                    <a16:creationId xmlns:a16="http://schemas.microsoft.com/office/drawing/2014/main" id="{E804968A-FC84-4F67-AFF0-0766E9B8CF3F}"/>
                  </a:ext>
                </a:extLst>
              </p:cNvPr>
              <p:cNvSpPr txBox="1"/>
              <p:nvPr/>
            </p:nvSpPr>
            <p:spPr>
              <a:xfrm>
                <a:off x="1540759" y="2487157"/>
                <a:ext cx="80857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s-E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7" name="CuadroTexto 26">
                <a:extLst>
                  <a:ext uri="{FF2B5EF4-FFF2-40B4-BE49-F238E27FC236}">
                    <a16:creationId xmlns:a16="http://schemas.microsoft.com/office/drawing/2014/main" id="{E804968A-FC84-4F67-AFF0-0766E9B8CF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0759" y="2487157"/>
                <a:ext cx="808575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uadroTexto 27">
                <a:extLst>
                  <a:ext uri="{FF2B5EF4-FFF2-40B4-BE49-F238E27FC236}">
                    <a16:creationId xmlns:a16="http://schemas.microsoft.com/office/drawing/2014/main" id="{EF1A0853-B0AC-4EA2-A5B7-F38912A4F9F0}"/>
                  </a:ext>
                </a:extLst>
              </p:cNvPr>
              <p:cNvSpPr txBox="1"/>
              <p:nvPr/>
            </p:nvSpPr>
            <p:spPr>
              <a:xfrm>
                <a:off x="3427428" y="2091824"/>
                <a:ext cx="1993316" cy="11269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s-E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  <m:e/>
                                </m:mr>
                                <m:mr>
                                  <m:e/>
                                  <m:e/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  <m:e/>
                                </m:mr>
                                <m:mr>
                                  <m:e/>
                                  <m:e/>
                                </m:mr>
                              </m:m>
                            </m:e>
                          </m:m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  <m:e/>
                                </m:mr>
                                <m:mr>
                                  <m:e/>
                                  <m:e/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  <m:e/>
                                </m:mr>
                                <m:mr>
                                  <m:e/>
                                  <m:e/>
                                </m:mr>
                              </m:m>
                            </m:e>
                          </m:mr>
                        </m:m>
                      </m:e>
                    </m:d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endParaRPr lang="es-ES" dirty="0"/>
              </a:p>
            </p:txBody>
          </p:sp>
        </mc:Choice>
        <mc:Fallback xmlns="">
          <p:sp>
            <p:nvSpPr>
              <p:cNvPr id="28" name="CuadroTexto 27">
                <a:extLst>
                  <a:ext uri="{FF2B5EF4-FFF2-40B4-BE49-F238E27FC236}">
                    <a16:creationId xmlns:a16="http://schemas.microsoft.com/office/drawing/2014/main" id="{EF1A0853-B0AC-4EA2-A5B7-F38912A4F9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7428" y="2091824"/>
                <a:ext cx="1993316" cy="11269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ctángulo 29">
            <a:extLst>
              <a:ext uri="{FF2B5EF4-FFF2-40B4-BE49-F238E27FC236}">
                <a16:creationId xmlns:a16="http://schemas.microsoft.com/office/drawing/2014/main" id="{C4FB8775-7DBF-4ADE-BA48-F8865EAC782F}"/>
              </a:ext>
            </a:extLst>
          </p:cNvPr>
          <p:cNvSpPr/>
          <p:nvPr/>
        </p:nvSpPr>
        <p:spPr>
          <a:xfrm>
            <a:off x="3707987" y="2192709"/>
            <a:ext cx="1474237" cy="457314"/>
          </a:xfrm>
          <a:prstGeom prst="rect">
            <a:avLst/>
          </a:prstGeom>
          <a:solidFill>
            <a:schemeClr val="accent5">
              <a:lumMod val="7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0D715561-FF49-4591-8820-E9D432291B6E}"/>
              </a:ext>
            </a:extLst>
          </p:cNvPr>
          <p:cNvSpPr/>
          <p:nvPr/>
        </p:nvSpPr>
        <p:spPr>
          <a:xfrm>
            <a:off x="4028004" y="2643434"/>
            <a:ext cx="1152000" cy="252000"/>
          </a:xfrm>
          <a:prstGeom prst="rect">
            <a:avLst/>
          </a:prstGeom>
          <a:solidFill>
            <a:schemeClr val="accent5">
              <a:lumMod val="7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F06810D0-6C94-41A4-9B2B-2EDB961BA852}"/>
              </a:ext>
            </a:extLst>
          </p:cNvPr>
          <p:cNvSpPr/>
          <p:nvPr/>
        </p:nvSpPr>
        <p:spPr>
          <a:xfrm>
            <a:off x="4392183" y="2895434"/>
            <a:ext cx="792000" cy="252000"/>
          </a:xfrm>
          <a:prstGeom prst="rect">
            <a:avLst/>
          </a:prstGeom>
          <a:solidFill>
            <a:schemeClr val="accent5">
              <a:lumMod val="7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uadroTexto 32">
                <a:extLst>
                  <a:ext uri="{FF2B5EF4-FFF2-40B4-BE49-F238E27FC236}">
                    <a16:creationId xmlns:a16="http://schemas.microsoft.com/office/drawing/2014/main" id="{EC24353F-4D8C-4882-B856-E5356D842F5E}"/>
                  </a:ext>
                </a:extLst>
              </p:cNvPr>
              <p:cNvSpPr txBox="1"/>
              <p:nvPr/>
            </p:nvSpPr>
            <p:spPr>
              <a:xfrm>
                <a:off x="4036887" y="2473294"/>
                <a:ext cx="80857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s-E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3" name="CuadroTexto 32">
                <a:extLst>
                  <a:ext uri="{FF2B5EF4-FFF2-40B4-BE49-F238E27FC236}">
                    <a16:creationId xmlns:a16="http://schemas.microsoft.com/office/drawing/2014/main" id="{EC24353F-4D8C-4882-B856-E5356D842F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6887" y="2473294"/>
                <a:ext cx="808575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ight Arrow 10">
            <a:extLst>
              <a:ext uri="{FF2B5EF4-FFF2-40B4-BE49-F238E27FC236}">
                <a16:creationId xmlns:a16="http://schemas.microsoft.com/office/drawing/2014/main" id="{550DD600-FF2B-4200-A5A0-5C9BAFBFC0B0}"/>
              </a:ext>
            </a:extLst>
          </p:cNvPr>
          <p:cNvSpPr/>
          <p:nvPr/>
        </p:nvSpPr>
        <p:spPr>
          <a:xfrm>
            <a:off x="2992168" y="2512343"/>
            <a:ext cx="475080" cy="2570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C8D49B3E-CCCD-4BA5-9BC5-F45734D140CE}"/>
              </a:ext>
            </a:extLst>
          </p:cNvPr>
          <p:cNvSpPr txBox="1"/>
          <p:nvPr/>
        </p:nvSpPr>
        <p:spPr>
          <a:xfrm>
            <a:off x="1435657" y="1440035"/>
            <a:ext cx="41398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>
                <a:solidFill>
                  <a:srgbClr val="002060"/>
                </a:solidFill>
              </a:rPr>
              <a:t>Preprocessing</a:t>
            </a:r>
            <a:r>
              <a:rPr lang="es-ES" b="1" dirty="0">
                <a:solidFill>
                  <a:srgbClr val="002060"/>
                </a:solidFill>
              </a:rPr>
              <a:t>. Similar </a:t>
            </a:r>
            <a:r>
              <a:rPr lang="es-ES" b="1" dirty="0" err="1">
                <a:solidFill>
                  <a:srgbClr val="002060"/>
                </a:solidFill>
              </a:rPr>
              <a:t>transformation</a:t>
            </a:r>
            <a:endParaRPr lang="es-ES" dirty="0"/>
          </a:p>
        </p:txBody>
      </p:sp>
      <p:sp>
        <p:nvSpPr>
          <p:cNvPr id="13" name="Cruz 12">
            <a:extLst>
              <a:ext uri="{FF2B5EF4-FFF2-40B4-BE49-F238E27FC236}">
                <a16:creationId xmlns:a16="http://schemas.microsoft.com/office/drawing/2014/main" id="{0C2AEF1E-8A7C-4718-84CF-27D1AFA522F6}"/>
              </a:ext>
            </a:extLst>
          </p:cNvPr>
          <p:cNvSpPr/>
          <p:nvPr/>
        </p:nvSpPr>
        <p:spPr>
          <a:xfrm>
            <a:off x="6096000" y="2373102"/>
            <a:ext cx="540000" cy="540000"/>
          </a:xfrm>
          <a:prstGeom prst="plus">
            <a:avLst>
              <a:gd name="adj" fmla="val 3266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AutoShape 2" descr="{\displaystyle 6n^{2}+{\mathcal {O}}(n)}">
            <a:extLst>
              <a:ext uri="{FF2B5EF4-FFF2-40B4-BE49-F238E27FC236}">
                <a16:creationId xmlns:a16="http://schemas.microsoft.com/office/drawing/2014/main" id="{2860C986-7DE0-4BCF-A54B-4FC07A3E7E2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544183" y="52001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uadroTexto 24">
                <a:extLst>
                  <a:ext uri="{FF2B5EF4-FFF2-40B4-BE49-F238E27FC236}">
                    <a16:creationId xmlns:a16="http://schemas.microsoft.com/office/drawing/2014/main" id="{3152E58B-7E98-4924-8930-3181F3BE03AA}"/>
                  </a:ext>
                </a:extLst>
              </p:cNvPr>
              <p:cNvSpPr txBox="1"/>
              <p:nvPr/>
            </p:nvSpPr>
            <p:spPr>
              <a:xfrm>
                <a:off x="843705" y="3694157"/>
                <a:ext cx="10399683" cy="25853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742950" lvl="1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es-ES" dirty="0">
                    <a:solidFill>
                      <a:srgbClr val="002060"/>
                    </a:solidFill>
                  </a:rPr>
                  <a:t>QR </a:t>
                </a:r>
                <a:r>
                  <a:rPr lang="es-ES" dirty="0" err="1">
                    <a:solidFill>
                      <a:srgbClr val="002060"/>
                    </a:solidFill>
                  </a:rPr>
                  <a:t>algorithm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for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computing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the</a:t>
                </a:r>
                <a:r>
                  <a:rPr lang="es-ES" dirty="0">
                    <a:solidFill>
                      <a:srgbClr val="002060"/>
                    </a:solidFill>
                  </a:rPr>
                  <a:t> Schur </a:t>
                </a:r>
                <a:r>
                  <a:rPr lang="es-ES" dirty="0" err="1">
                    <a:solidFill>
                      <a:srgbClr val="002060"/>
                    </a:solidFill>
                  </a:rPr>
                  <a:t>form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of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is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computationally</a:t>
                </a:r>
                <a:r>
                  <a:rPr lang="es-ES" dirty="0">
                    <a:solidFill>
                      <a:srgbClr val="002060"/>
                    </a:solidFill>
                  </a:rPr>
                  <a:t> more </a:t>
                </a:r>
                <a:r>
                  <a:rPr lang="es-ES" dirty="0" err="1">
                    <a:solidFill>
                      <a:srgbClr val="002060"/>
                    </a:solidFill>
                  </a:rPr>
                  <a:t>economical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if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the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matrix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is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previously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transformed</a:t>
                </a:r>
                <a:r>
                  <a:rPr lang="es-ES" dirty="0">
                    <a:solidFill>
                      <a:srgbClr val="002060"/>
                    </a:solidFill>
                  </a:rPr>
                  <a:t> to </a:t>
                </a:r>
                <a:r>
                  <a:rPr lang="es-ES" dirty="0" err="1">
                    <a:solidFill>
                      <a:srgbClr val="002060"/>
                    </a:solidFill>
                  </a:rPr>
                  <a:t>Hessenberg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form</a:t>
                </a:r>
                <a:r>
                  <a:rPr lang="es-ES" dirty="0">
                    <a:solidFill>
                      <a:srgbClr val="002060"/>
                    </a:solidFill>
                  </a:rPr>
                  <a:t>.</a:t>
                </a:r>
              </a:p>
              <a:p>
                <a:pPr marL="742950" lvl="1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es-ES" dirty="0" err="1">
                    <a:solidFill>
                      <a:srgbClr val="002060"/>
                    </a:solidFill>
                  </a:rPr>
                  <a:t>However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the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number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of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iterations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required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for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convergence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mainly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n-US" dirty="0">
                    <a:solidFill>
                      <a:srgbClr val="002060"/>
                    </a:solidFill>
                  </a:rPr>
                  <a:t>depends on the separation between eigenvalues.</a:t>
                </a:r>
              </a:p>
              <a:p>
                <a:pPr marL="742950" lvl="1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rgbClr val="002060"/>
                    </a:solidFill>
                  </a:rPr>
                  <a:t>The practical implementation of the </a:t>
                </a:r>
                <a:r>
                  <a:rPr lang="en-US" dirty="0" err="1">
                    <a:solidFill>
                      <a:srgbClr val="002060"/>
                    </a:solidFill>
                  </a:rPr>
                  <a:t>Hessenberg</a:t>
                </a:r>
                <a:r>
                  <a:rPr lang="en-US" dirty="0">
                    <a:solidFill>
                      <a:srgbClr val="002060"/>
                    </a:solidFill>
                  </a:rPr>
                  <a:t>-QR algorithm introduces shifts to heuristically approach the eigenvalues in each iteration. </a:t>
                </a:r>
                <a:endParaRPr lang="es-ES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5" name="CuadroTexto 24">
                <a:extLst>
                  <a:ext uri="{FF2B5EF4-FFF2-40B4-BE49-F238E27FC236}">
                    <a16:creationId xmlns:a16="http://schemas.microsoft.com/office/drawing/2014/main" id="{3152E58B-7E98-4924-8930-3181F3BE03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705" y="3694157"/>
                <a:ext cx="10399683" cy="2585323"/>
              </a:xfrm>
              <a:prstGeom prst="rect">
                <a:avLst/>
              </a:prstGeom>
              <a:blipFill>
                <a:blip r:embed="rId9"/>
                <a:stretch>
                  <a:fillRect b="-1179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8401616" y="2"/>
            <a:ext cx="3790384" cy="3651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accent5">
                    <a:lumMod val="50000"/>
                  </a:schemeClr>
                </a:solidFill>
              </a:rPr>
              <a:t>Eigenvalue Problems in Engineering with application to fluid dynamics</a:t>
            </a:r>
            <a:endParaRPr lang="es-ES" sz="10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BF32DF1-EC63-46B7-B675-9FED69224A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74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516"/>
    </mc:Choice>
    <mc:Fallback xmlns="">
      <p:transition spd="slow" advTm="485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lipse 13"/>
          <p:cNvSpPr/>
          <p:nvPr/>
        </p:nvSpPr>
        <p:spPr>
          <a:xfrm>
            <a:off x="6753597" y="3105055"/>
            <a:ext cx="2880000" cy="2880000"/>
          </a:xfrm>
          <a:prstGeom prst="ellipse">
            <a:avLst/>
          </a:prstGeom>
          <a:solidFill>
            <a:schemeClr val="accent2">
              <a:lumMod val="75000"/>
              <a:alpha val="50000"/>
            </a:schemeClr>
          </a:solidFill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4FCC0-1602-4E53-A4A9-B84AD752D31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TextBox 29">
            <a:extLst>
              <a:ext uri="{FF2B5EF4-FFF2-40B4-BE49-F238E27FC236}">
                <a16:creationId xmlns:a16="http://schemas.microsoft.com/office/drawing/2014/main" id="{20CE4C1D-8445-4127-B6A8-B5A29C73380D}"/>
              </a:ext>
            </a:extLst>
          </p:cNvPr>
          <p:cNvSpPr txBox="1"/>
          <p:nvPr/>
        </p:nvSpPr>
        <p:spPr>
          <a:xfrm>
            <a:off x="252000" y="684000"/>
            <a:ext cx="11698487" cy="9900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3500"/>
              </a:lnSpc>
            </a:pPr>
            <a:endParaRPr lang="es-ES" sz="1600" dirty="0">
              <a:solidFill>
                <a:srgbClr val="000000"/>
              </a:solidFill>
              <a:cs typeface="Calibri" panose="020F0502020204030204"/>
            </a:endParaRPr>
          </a:p>
          <a:p>
            <a:pPr>
              <a:lnSpc>
                <a:spcPts val="3500"/>
              </a:lnSpc>
            </a:pPr>
            <a:endParaRPr lang="es-ES" sz="1600" dirty="0">
              <a:solidFill>
                <a:srgbClr val="002060"/>
              </a:solidFill>
              <a:cs typeface="Calibri" panose="020F0502020204030204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646948" y="625985"/>
            <a:ext cx="528088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000" b="1" dirty="0" err="1">
                <a:solidFill>
                  <a:srgbClr val="002060"/>
                </a:solidFill>
              </a:rPr>
              <a:t>Numerical</a:t>
            </a:r>
            <a:r>
              <a:rPr lang="es-ES" sz="4000" b="1" dirty="0">
                <a:solidFill>
                  <a:srgbClr val="002060"/>
                </a:solidFill>
              </a:rPr>
              <a:t> </a:t>
            </a:r>
            <a:r>
              <a:rPr lang="es-ES" sz="4000" b="1" dirty="0" err="1">
                <a:solidFill>
                  <a:srgbClr val="002060"/>
                </a:solidFill>
              </a:rPr>
              <a:t>Methods</a:t>
            </a:r>
            <a:r>
              <a:rPr lang="es-ES" sz="4000" b="1" dirty="0">
                <a:solidFill>
                  <a:srgbClr val="002060"/>
                </a:solidFill>
              </a:rPr>
              <a:t> </a:t>
            </a:r>
            <a:r>
              <a:rPr lang="es-ES" sz="4000" b="1" dirty="0" err="1">
                <a:solidFill>
                  <a:srgbClr val="002060"/>
                </a:solidFill>
              </a:rPr>
              <a:t>for</a:t>
            </a:r>
            <a:r>
              <a:rPr lang="es-ES" sz="4000" b="1" dirty="0">
                <a:solidFill>
                  <a:srgbClr val="002060"/>
                </a:solidFill>
              </a:rPr>
              <a:t> </a:t>
            </a:r>
            <a:r>
              <a:rPr lang="es-ES" sz="4000" b="1" dirty="0" err="1">
                <a:solidFill>
                  <a:srgbClr val="002060"/>
                </a:solidFill>
              </a:rPr>
              <a:t>Eigenvalue</a:t>
            </a:r>
            <a:r>
              <a:rPr lang="es-ES" sz="4000" b="1" dirty="0">
                <a:solidFill>
                  <a:srgbClr val="002060"/>
                </a:solidFill>
              </a:rPr>
              <a:t> </a:t>
            </a:r>
            <a:r>
              <a:rPr lang="es-ES" sz="4000" b="1" dirty="0" err="1">
                <a:solidFill>
                  <a:srgbClr val="002060"/>
                </a:solidFill>
              </a:rPr>
              <a:t>Problems</a:t>
            </a:r>
            <a:endParaRPr lang="es-ES" sz="4000" dirty="0"/>
          </a:p>
        </p:txBody>
      </p:sp>
      <p:sp>
        <p:nvSpPr>
          <p:cNvPr id="7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8401616" y="2"/>
            <a:ext cx="3790384" cy="3651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accent5">
                    <a:lumMod val="50000"/>
                  </a:schemeClr>
                </a:solidFill>
              </a:rPr>
              <a:t>Eigenvalue Problems in Engineering with application to fluid dynamics</a:t>
            </a:r>
            <a:endParaRPr lang="es-ES" sz="1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TextBox 29">
            <a:extLst>
              <a:ext uri="{FF2B5EF4-FFF2-40B4-BE49-F238E27FC236}">
                <a16:creationId xmlns:a16="http://schemas.microsoft.com/office/drawing/2014/main" id="{20CE4C1D-8445-4127-B6A8-B5A29C73380D}"/>
              </a:ext>
            </a:extLst>
          </p:cNvPr>
          <p:cNvSpPr txBox="1"/>
          <p:nvPr/>
        </p:nvSpPr>
        <p:spPr>
          <a:xfrm>
            <a:off x="1230923" y="2709572"/>
            <a:ext cx="484513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s-ES" sz="2400" b="1" dirty="0">
                <a:solidFill>
                  <a:srgbClr val="002060"/>
                </a:solidFill>
              </a:rPr>
              <a:t>Single Vector </a:t>
            </a:r>
            <a:r>
              <a:rPr lang="es-ES" sz="2400" b="1" dirty="0" err="1">
                <a:solidFill>
                  <a:srgbClr val="002060"/>
                </a:solidFill>
              </a:rPr>
              <a:t>Iteration</a:t>
            </a:r>
            <a:r>
              <a:rPr lang="es-ES" sz="2400" b="1" dirty="0">
                <a:solidFill>
                  <a:srgbClr val="002060"/>
                </a:solidFill>
              </a:rPr>
              <a:t> </a:t>
            </a:r>
            <a:r>
              <a:rPr lang="es-ES" sz="2400" b="1" dirty="0" err="1">
                <a:solidFill>
                  <a:srgbClr val="002060"/>
                </a:solidFill>
              </a:rPr>
              <a:t>Methods</a:t>
            </a:r>
            <a:endParaRPr lang="es-ES" sz="2400" b="1" dirty="0">
              <a:solidFill>
                <a:srgbClr val="002060"/>
              </a:solidFill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s-ES" sz="2400" b="1" dirty="0">
                <a:solidFill>
                  <a:srgbClr val="002060"/>
                </a:solidFill>
              </a:rPr>
              <a:t>Full </a:t>
            </a:r>
            <a:r>
              <a:rPr lang="es-ES" sz="2400" b="1" dirty="0" err="1">
                <a:solidFill>
                  <a:srgbClr val="002060"/>
                </a:solidFill>
              </a:rPr>
              <a:t>Spectrum</a:t>
            </a:r>
            <a:r>
              <a:rPr lang="es-ES" sz="2400" b="1" dirty="0">
                <a:solidFill>
                  <a:srgbClr val="002060"/>
                </a:solidFill>
              </a:rPr>
              <a:t> </a:t>
            </a:r>
            <a:r>
              <a:rPr lang="es-ES" sz="2400" b="1" dirty="0" err="1">
                <a:solidFill>
                  <a:srgbClr val="002060"/>
                </a:solidFill>
              </a:rPr>
              <a:t>Computation</a:t>
            </a:r>
            <a:endParaRPr lang="es-ES" sz="2400" b="1" dirty="0">
              <a:solidFill>
                <a:srgbClr val="002060"/>
              </a:solidFill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s-ES" sz="2400" b="1" dirty="0" err="1">
                <a:solidFill>
                  <a:srgbClr val="002060"/>
                </a:solidFill>
              </a:rPr>
              <a:t>Subspace</a:t>
            </a:r>
            <a:r>
              <a:rPr lang="es-ES" sz="2400" b="1" dirty="0">
                <a:solidFill>
                  <a:srgbClr val="002060"/>
                </a:solidFill>
              </a:rPr>
              <a:t> </a:t>
            </a:r>
            <a:r>
              <a:rPr lang="es-ES" sz="2400" b="1" dirty="0" err="1">
                <a:solidFill>
                  <a:srgbClr val="002060"/>
                </a:solidFill>
              </a:rPr>
              <a:t>Projection</a:t>
            </a:r>
            <a:r>
              <a:rPr lang="es-ES" sz="2400" b="1" dirty="0">
                <a:solidFill>
                  <a:srgbClr val="002060"/>
                </a:solidFill>
              </a:rPr>
              <a:t> </a:t>
            </a:r>
            <a:r>
              <a:rPr lang="es-ES" sz="2400" b="1" dirty="0" err="1">
                <a:solidFill>
                  <a:srgbClr val="002060"/>
                </a:solidFill>
              </a:rPr>
              <a:t>Methods</a:t>
            </a:r>
            <a:endParaRPr lang="es-ES" sz="2400" b="1" dirty="0">
              <a:solidFill>
                <a:srgbClr val="002060"/>
              </a:solidFill>
            </a:endParaRPr>
          </a:p>
        </p:txBody>
      </p:sp>
      <p:sp>
        <p:nvSpPr>
          <p:cNvPr id="2" name="Elipse 1"/>
          <p:cNvSpPr/>
          <p:nvPr/>
        </p:nvSpPr>
        <p:spPr>
          <a:xfrm>
            <a:off x="7565244" y="1579890"/>
            <a:ext cx="2880000" cy="2880000"/>
          </a:xfrm>
          <a:prstGeom prst="ellipse">
            <a:avLst/>
          </a:prstGeom>
          <a:solidFill>
            <a:schemeClr val="accent1">
              <a:alpha val="5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Elipse 8"/>
          <p:cNvSpPr/>
          <p:nvPr/>
        </p:nvSpPr>
        <p:spPr>
          <a:xfrm>
            <a:off x="8313111" y="3105055"/>
            <a:ext cx="2880000" cy="2880000"/>
          </a:xfrm>
          <a:prstGeom prst="ellipse">
            <a:avLst/>
          </a:prstGeom>
          <a:solidFill>
            <a:schemeClr val="accent6">
              <a:lumMod val="75000"/>
              <a:alpha val="50000"/>
            </a:schemeClr>
          </a:solidFill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3" name="Rectángulo 12"/>
          <p:cNvSpPr/>
          <p:nvPr/>
        </p:nvSpPr>
        <p:spPr>
          <a:xfrm>
            <a:off x="7641509" y="2042244"/>
            <a:ext cx="28037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02060"/>
                </a:solidFill>
              </a:rPr>
              <a:t>Mathematical Properties</a:t>
            </a:r>
          </a:p>
          <a:p>
            <a:pPr algn="ctr"/>
            <a:r>
              <a:rPr lang="en-US" sz="1600" b="1" dirty="0">
                <a:solidFill>
                  <a:srgbClr val="002060"/>
                </a:solidFill>
              </a:rPr>
              <a:t> of the Problem</a:t>
            </a:r>
            <a:r>
              <a:rPr lang="es-ES" sz="1600" b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9117305" y="4535731"/>
            <a:ext cx="25283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Desired Spectral Information</a:t>
            </a:r>
            <a:endParaRPr lang="es-ES" sz="1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6301085" y="4564911"/>
            <a:ext cx="25283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accent2">
                    <a:lumMod val="50000"/>
                  </a:schemeClr>
                </a:solidFill>
              </a:rPr>
              <a:t>Computational Requirements</a:t>
            </a:r>
            <a:endParaRPr lang="es-ES" sz="1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8313111" y="3519226"/>
            <a:ext cx="130306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</a:rPr>
              <a:t>Most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Adequate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Method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2050" name="Picture 2" descr="Green Tick Clip Art - Green Tick - Free Transparent PNG Clipart Images  Download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209" y="2923260"/>
            <a:ext cx="856663" cy="63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Green Tick Clip Art - Green Tick - Free Transparent PNG Clipart Images  Download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083" y="3823573"/>
            <a:ext cx="856663" cy="63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C5FE6C7-2523-43A5-83BA-499B9CBEFA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60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10"/>
    </mc:Choice>
    <mc:Fallback xmlns="">
      <p:transition spd="slow" advTm="114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136433" y="179045"/>
            <a:ext cx="37860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b="1" dirty="0" err="1">
                <a:solidFill>
                  <a:srgbClr val="002060"/>
                </a:solidFill>
              </a:rPr>
              <a:t>Iterative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Methods-Subspace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Projection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Methods</a:t>
            </a:r>
            <a:endParaRPr lang="es-ES" sz="1400" dirty="0"/>
          </a:p>
        </p:txBody>
      </p:sp>
      <p:sp>
        <p:nvSpPr>
          <p:cNvPr id="15" name="Rectángulo 14"/>
          <p:cNvSpPr/>
          <p:nvPr/>
        </p:nvSpPr>
        <p:spPr>
          <a:xfrm>
            <a:off x="529335" y="1381270"/>
            <a:ext cx="10050358" cy="93871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742950" lvl="1" indent="-285750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2060"/>
                </a:solidFill>
              </a:rPr>
              <a:t>Used to compute </a:t>
            </a:r>
            <a:r>
              <a:rPr lang="es-ES" dirty="0" err="1">
                <a:solidFill>
                  <a:srgbClr val="002060"/>
                </a:solidFill>
              </a:rPr>
              <a:t>some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eigenvectors</a:t>
            </a:r>
            <a:r>
              <a:rPr lang="es-ES" b="1" dirty="0">
                <a:solidFill>
                  <a:srgbClr val="002060"/>
                </a:solidFill>
              </a:rPr>
              <a:t> and </a:t>
            </a:r>
            <a:r>
              <a:rPr lang="es-ES" b="1" dirty="0" err="1">
                <a:solidFill>
                  <a:srgbClr val="002060"/>
                </a:solidFill>
              </a:rPr>
              <a:t>eigenvalues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dirty="0">
                <a:solidFill>
                  <a:srgbClr val="002060"/>
                </a:solidFill>
              </a:rPr>
              <a:t>of a </a:t>
            </a:r>
            <a:r>
              <a:rPr lang="es-ES" dirty="0" err="1">
                <a:solidFill>
                  <a:srgbClr val="002060"/>
                </a:solidFill>
              </a:rPr>
              <a:t>matrix</a:t>
            </a:r>
            <a:r>
              <a:rPr lang="es-ES" dirty="0">
                <a:solidFill>
                  <a:srgbClr val="002060"/>
                </a:solidFill>
              </a:rPr>
              <a:t>.</a:t>
            </a:r>
          </a:p>
          <a:p>
            <a:pPr marL="742950" lvl="1" indent="-285750">
              <a:lnSpc>
                <a:spcPts val="3500"/>
              </a:lnSpc>
              <a:buFont typeface="Arial" panose="020B0604020202020204" pitchFamily="34" charset="0"/>
              <a:buChar char="•"/>
            </a:pPr>
            <a:endParaRPr lang="es-ES" dirty="0">
              <a:solidFill>
                <a:srgbClr val="002060"/>
              </a:solidFill>
              <a:cs typeface="Calibri" panose="020F0502020204030204"/>
            </a:endParaRPr>
          </a:p>
        </p:txBody>
      </p:sp>
      <p:sp>
        <p:nvSpPr>
          <p:cNvPr id="22" name="TextBox 29"/>
          <p:cNvSpPr txBox="1"/>
          <p:nvPr/>
        </p:nvSpPr>
        <p:spPr>
          <a:xfrm>
            <a:off x="291475" y="824818"/>
            <a:ext cx="11698487" cy="541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ts val="3500"/>
              </a:lnSpc>
              <a:buFont typeface="+mj-lt"/>
              <a:buAutoNum type="arabicPeriod" startAt="3"/>
            </a:pPr>
            <a:r>
              <a:rPr lang="es-ES" b="1" dirty="0" err="1">
                <a:solidFill>
                  <a:srgbClr val="002060"/>
                </a:solidFill>
              </a:rPr>
              <a:t>Subspace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Projection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Methods</a:t>
            </a:r>
            <a:r>
              <a:rPr lang="es-ES" b="1" dirty="0">
                <a:solidFill>
                  <a:srgbClr val="002060"/>
                </a:solidFill>
              </a:rPr>
              <a:t>. </a:t>
            </a:r>
            <a:endParaRPr lang="es-ES" sz="1600" dirty="0">
              <a:solidFill>
                <a:srgbClr val="002060"/>
              </a:solidFill>
            </a:endParaRPr>
          </a:p>
        </p:txBody>
      </p:sp>
      <p:sp>
        <p:nvSpPr>
          <p:cNvPr id="3" name="AutoShape 2" descr="n"/>
          <p:cNvSpPr>
            <a:spLocks noChangeAspect="1" noChangeArrowheads="1"/>
          </p:cNvSpPr>
          <p:nvPr/>
        </p:nvSpPr>
        <p:spPr bwMode="auto">
          <a:xfrm>
            <a:off x="3617913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id="{9F969E74-0841-4C62-99C7-CE9A70BDB901}"/>
                  </a:ext>
                </a:extLst>
              </p:cNvPr>
              <p:cNvSpPr txBox="1"/>
              <p:nvPr/>
            </p:nvSpPr>
            <p:spPr>
              <a:xfrm>
                <a:off x="1308899" y="3434289"/>
                <a:ext cx="2233974" cy="11269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s-E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  <m:e/>
                                </m:mr>
                                <m:mr>
                                  <m:e/>
                                  <m:e/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  <m:e/>
                                </m:mr>
                                <m:mr>
                                  <m:e/>
                                  <m:e/>
                                </m:mr>
                              </m:m>
                            </m:e>
                          </m:m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  <m:e/>
                                </m:mr>
                                <m:mr>
                                  <m:e/>
                                  <m:e/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  <m:e/>
                                </m:mr>
                                <m:mr>
                                  <m:e/>
                                  <m:e/>
                                </m:mr>
                              </m:m>
                            </m:e>
                          </m:mr>
                        </m:m>
                      </m:e>
                    </m:d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=</a:t>
                </a:r>
                <a:endParaRPr lang="es-ES" dirty="0"/>
              </a:p>
            </p:txBody>
          </p:sp>
        </mc:Choice>
        <mc:Fallback xmlns=""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id="{9F969E74-0841-4C62-99C7-CE9A70BDB9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8899" y="3434289"/>
                <a:ext cx="2233974" cy="1126975"/>
              </a:xfrm>
              <a:prstGeom prst="rect">
                <a:avLst/>
              </a:prstGeom>
              <a:blipFill>
                <a:blip r:embed="rId4"/>
                <a:stretch>
                  <a:fillRect r="-1366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ángulo 9">
            <a:extLst>
              <a:ext uri="{FF2B5EF4-FFF2-40B4-BE49-F238E27FC236}">
                <a16:creationId xmlns:a16="http://schemas.microsoft.com/office/drawing/2014/main" id="{DE375B88-A3F0-463A-A1EC-5BEF4D159E22}"/>
              </a:ext>
            </a:extLst>
          </p:cNvPr>
          <p:cNvSpPr/>
          <p:nvPr/>
        </p:nvSpPr>
        <p:spPr>
          <a:xfrm>
            <a:off x="1594606" y="3530194"/>
            <a:ext cx="1474237" cy="972000"/>
          </a:xfrm>
          <a:prstGeom prst="rect">
            <a:avLst/>
          </a:prstGeom>
          <a:solidFill>
            <a:schemeClr val="accent6">
              <a:lumMod val="7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E804968A-FC84-4F67-AFF0-0766E9B8CF3F}"/>
                  </a:ext>
                </a:extLst>
              </p:cNvPr>
              <p:cNvSpPr txBox="1"/>
              <p:nvPr/>
            </p:nvSpPr>
            <p:spPr>
              <a:xfrm>
                <a:off x="1918435" y="3845391"/>
                <a:ext cx="80857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s-E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E804968A-FC84-4F67-AFF0-0766E9B8CF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8435" y="3845391"/>
                <a:ext cx="808575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uadroTexto 11">
                <a:extLst>
                  <a:ext uri="{FF2B5EF4-FFF2-40B4-BE49-F238E27FC236}">
                    <a16:creationId xmlns:a16="http://schemas.microsoft.com/office/drawing/2014/main" id="{EF1A0853-B0AC-4EA2-A5B7-F38912A4F9F0}"/>
                  </a:ext>
                </a:extLst>
              </p:cNvPr>
              <p:cNvSpPr txBox="1"/>
              <p:nvPr/>
            </p:nvSpPr>
            <p:spPr>
              <a:xfrm>
                <a:off x="5403165" y="3434289"/>
                <a:ext cx="1993316" cy="11269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s-E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  <m:e/>
                                </m:mr>
                                <m:mr>
                                  <m:e/>
                                  <m:e/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  <m:e/>
                                </m:mr>
                                <m:mr>
                                  <m:e/>
                                  <m:e/>
                                </m:mr>
                              </m:m>
                            </m:e>
                          </m:m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  <m:e/>
                                </m:mr>
                                <m:mr>
                                  <m:e/>
                                  <m:e/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  <m:e/>
                                </m:mr>
                                <m:mr>
                                  <m:e/>
                                  <m:e/>
                                </m:mr>
                              </m:m>
                            </m:e>
                          </m:mr>
                        </m:m>
                      </m:e>
                    </m:d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endParaRPr lang="es-ES" dirty="0"/>
              </a:p>
            </p:txBody>
          </p:sp>
        </mc:Choice>
        <mc:Fallback xmlns="">
          <p:sp>
            <p:nvSpPr>
              <p:cNvPr id="12" name="CuadroTexto 11">
                <a:extLst>
                  <a:ext uri="{FF2B5EF4-FFF2-40B4-BE49-F238E27FC236}">
                    <a16:creationId xmlns:a16="http://schemas.microsoft.com/office/drawing/2014/main" id="{EF1A0853-B0AC-4EA2-A5B7-F38912A4F9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3165" y="3434289"/>
                <a:ext cx="1993316" cy="11269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ángulo 12">
            <a:extLst>
              <a:ext uri="{FF2B5EF4-FFF2-40B4-BE49-F238E27FC236}">
                <a16:creationId xmlns:a16="http://schemas.microsoft.com/office/drawing/2014/main" id="{C4FB8775-7DBF-4ADE-BA48-F8865EAC782F}"/>
              </a:ext>
            </a:extLst>
          </p:cNvPr>
          <p:cNvSpPr/>
          <p:nvPr/>
        </p:nvSpPr>
        <p:spPr>
          <a:xfrm>
            <a:off x="5688748" y="3535174"/>
            <a:ext cx="1474237" cy="457314"/>
          </a:xfrm>
          <a:prstGeom prst="rect">
            <a:avLst/>
          </a:prstGeom>
          <a:solidFill>
            <a:schemeClr val="accent5">
              <a:lumMod val="7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0D715561-FF49-4591-8820-E9D432291B6E}"/>
              </a:ext>
            </a:extLst>
          </p:cNvPr>
          <p:cNvSpPr/>
          <p:nvPr/>
        </p:nvSpPr>
        <p:spPr>
          <a:xfrm>
            <a:off x="6008765" y="3995947"/>
            <a:ext cx="1152000" cy="252000"/>
          </a:xfrm>
          <a:prstGeom prst="rect">
            <a:avLst/>
          </a:prstGeom>
          <a:solidFill>
            <a:schemeClr val="accent5">
              <a:lumMod val="7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F06810D0-6C94-41A4-9B2B-2EDB961BA852}"/>
              </a:ext>
            </a:extLst>
          </p:cNvPr>
          <p:cNvSpPr/>
          <p:nvPr/>
        </p:nvSpPr>
        <p:spPr>
          <a:xfrm>
            <a:off x="6367920" y="4247947"/>
            <a:ext cx="792000" cy="252000"/>
          </a:xfrm>
          <a:prstGeom prst="rect">
            <a:avLst/>
          </a:prstGeom>
          <a:solidFill>
            <a:schemeClr val="accent5">
              <a:lumMod val="7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EC24353F-4D8C-4882-B856-E5356D842F5E}"/>
                  </a:ext>
                </a:extLst>
              </p:cNvPr>
              <p:cNvSpPr txBox="1"/>
              <p:nvPr/>
            </p:nvSpPr>
            <p:spPr>
              <a:xfrm>
                <a:off x="6012624" y="3815759"/>
                <a:ext cx="80857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</m:oMath>
                  </m:oMathPara>
                </a14:m>
                <a:endParaRPr lang="es-E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EC24353F-4D8C-4882-B856-E5356D842F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2624" y="3815759"/>
                <a:ext cx="808575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uadroTexto 17">
                <a:extLst>
                  <a:ext uri="{FF2B5EF4-FFF2-40B4-BE49-F238E27FC236}">
                    <a16:creationId xmlns:a16="http://schemas.microsoft.com/office/drawing/2014/main" id="{9F969E74-0841-4C62-99C7-CE9A70BDB901}"/>
                  </a:ext>
                </a:extLst>
              </p:cNvPr>
              <p:cNvSpPr txBox="1"/>
              <p:nvPr/>
            </p:nvSpPr>
            <p:spPr>
              <a:xfrm>
                <a:off x="3487210" y="3436937"/>
                <a:ext cx="2233974" cy="11269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s-E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  <m:e/>
                                </m:mr>
                                <m:mr>
                                  <m:e/>
                                  <m:e/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  <m:e/>
                                </m:mr>
                                <m:mr>
                                  <m:e/>
                                  <m:e/>
                                </m:mr>
                              </m:m>
                            </m:e>
                          </m:m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  <m:e/>
                                </m:mr>
                                <m:mr>
                                  <m:e/>
                                  <m:e/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  <m:e/>
                                </m:mr>
                                <m:mr>
                                  <m:e/>
                                  <m:e/>
                                </m:mr>
                              </m:m>
                            </m:e>
                          </m:mr>
                        </m:m>
                      </m:e>
                    </m:d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endParaRPr lang="es-ES" dirty="0"/>
              </a:p>
            </p:txBody>
          </p:sp>
        </mc:Choice>
        <mc:Fallback xmlns="">
          <p:sp>
            <p:nvSpPr>
              <p:cNvPr id="18" name="CuadroTexto 17">
                <a:extLst>
                  <a:ext uri="{FF2B5EF4-FFF2-40B4-BE49-F238E27FC236}">
                    <a16:creationId xmlns:a16="http://schemas.microsoft.com/office/drawing/2014/main" id="{9F969E74-0841-4C62-99C7-CE9A70BDB9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7210" y="3436937"/>
                <a:ext cx="2233974" cy="11269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ángulo 18">
            <a:extLst>
              <a:ext uri="{FF2B5EF4-FFF2-40B4-BE49-F238E27FC236}">
                <a16:creationId xmlns:a16="http://schemas.microsoft.com/office/drawing/2014/main" id="{DE375B88-A3F0-463A-A1EC-5BEF4D159E22}"/>
              </a:ext>
            </a:extLst>
          </p:cNvPr>
          <p:cNvSpPr/>
          <p:nvPr/>
        </p:nvSpPr>
        <p:spPr>
          <a:xfrm>
            <a:off x="3770376" y="3528564"/>
            <a:ext cx="1474237" cy="972000"/>
          </a:xfrm>
          <a:prstGeom prst="rect">
            <a:avLst/>
          </a:prstGeom>
          <a:solidFill>
            <a:schemeClr val="accent5">
              <a:lumMod val="7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E804968A-FC84-4F67-AFF0-0766E9B8CF3F}"/>
                  </a:ext>
                </a:extLst>
              </p:cNvPr>
              <p:cNvSpPr txBox="1"/>
              <p:nvPr/>
            </p:nvSpPr>
            <p:spPr>
              <a:xfrm>
                <a:off x="4103206" y="3807148"/>
                <a:ext cx="80857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s-E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E804968A-FC84-4F67-AFF0-0766E9B8CF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3206" y="3807148"/>
                <a:ext cx="808575" cy="369332"/>
              </a:xfrm>
              <a:prstGeom prst="rect">
                <a:avLst/>
              </a:prstGeom>
              <a:blipFill>
                <a:blip r:embed="rId9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uadroTexto 22">
                <a:extLst>
                  <a:ext uri="{FF2B5EF4-FFF2-40B4-BE49-F238E27FC236}">
                    <a16:creationId xmlns:a16="http://schemas.microsoft.com/office/drawing/2014/main" id="{9F969E74-0841-4C62-99C7-CE9A70BDB901}"/>
                  </a:ext>
                </a:extLst>
              </p:cNvPr>
              <p:cNvSpPr txBox="1"/>
              <p:nvPr/>
            </p:nvSpPr>
            <p:spPr>
              <a:xfrm>
                <a:off x="7263027" y="3429000"/>
                <a:ext cx="2233974" cy="11269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s-E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  <m:e/>
                                </m:mr>
                                <m:mr>
                                  <m:e/>
                                  <m:e/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  <m:e/>
                                </m:mr>
                                <m:mr>
                                  <m:e/>
                                  <m:e/>
                                </m:mr>
                              </m:m>
                            </m:e>
                          </m:m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  <m:e/>
                                </m:mr>
                                <m:mr>
                                  <m:e/>
                                  <m:e/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  <m:e/>
                                </m:mr>
                                <m:mr>
                                  <m:e/>
                                  <m:e/>
                                </m:mr>
                              </m:m>
                            </m:e>
                          </m:mr>
                        </m:m>
                      </m:e>
                    </m:d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endParaRPr lang="es-ES" dirty="0"/>
              </a:p>
            </p:txBody>
          </p:sp>
        </mc:Choice>
        <mc:Fallback xmlns="">
          <p:sp>
            <p:nvSpPr>
              <p:cNvPr id="23" name="CuadroTexto 22">
                <a:extLst>
                  <a:ext uri="{FF2B5EF4-FFF2-40B4-BE49-F238E27FC236}">
                    <a16:creationId xmlns:a16="http://schemas.microsoft.com/office/drawing/2014/main" id="{9F969E74-0841-4C62-99C7-CE9A70BDB9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3027" y="3429000"/>
                <a:ext cx="2233974" cy="11269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ángulo 23">
            <a:extLst>
              <a:ext uri="{FF2B5EF4-FFF2-40B4-BE49-F238E27FC236}">
                <a16:creationId xmlns:a16="http://schemas.microsoft.com/office/drawing/2014/main" id="{DE375B88-A3F0-463A-A1EC-5BEF4D159E22}"/>
              </a:ext>
            </a:extLst>
          </p:cNvPr>
          <p:cNvSpPr/>
          <p:nvPr/>
        </p:nvSpPr>
        <p:spPr>
          <a:xfrm>
            <a:off x="7546193" y="3520627"/>
            <a:ext cx="1474237" cy="972000"/>
          </a:xfrm>
          <a:prstGeom prst="rect">
            <a:avLst/>
          </a:prstGeom>
          <a:solidFill>
            <a:schemeClr val="accent5">
              <a:lumMod val="7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uadroTexto 24">
                <a:extLst>
                  <a:ext uri="{FF2B5EF4-FFF2-40B4-BE49-F238E27FC236}">
                    <a16:creationId xmlns:a16="http://schemas.microsoft.com/office/drawing/2014/main" id="{E804968A-FC84-4F67-AFF0-0766E9B8CF3F}"/>
                  </a:ext>
                </a:extLst>
              </p:cNvPr>
              <p:cNvSpPr txBox="1"/>
              <p:nvPr/>
            </p:nvSpPr>
            <p:spPr>
              <a:xfrm>
                <a:off x="7879023" y="3799211"/>
                <a:ext cx="80857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s-E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5" name="CuadroTexto 24">
                <a:extLst>
                  <a:ext uri="{FF2B5EF4-FFF2-40B4-BE49-F238E27FC236}">
                    <a16:creationId xmlns:a16="http://schemas.microsoft.com/office/drawing/2014/main" id="{E804968A-FC84-4F67-AFF0-0766E9B8CF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9023" y="3799211"/>
                <a:ext cx="808575" cy="369332"/>
              </a:xfrm>
              <a:prstGeom prst="rect">
                <a:avLst/>
              </a:prstGeom>
              <a:blipFill>
                <a:blip r:embed="rId11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ángulo 3"/>
          <p:cNvSpPr/>
          <p:nvPr/>
        </p:nvSpPr>
        <p:spPr>
          <a:xfrm>
            <a:off x="5403165" y="4925308"/>
            <a:ext cx="20377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 err="1">
                <a:solidFill>
                  <a:srgbClr val="002060"/>
                </a:solidFill>
              </a:rPr>
              <a:t>Hessenberg</a:t>
            </a:r>
            <a:r>
              <a:rPr lang="es-ES" dirty="0">
                <a:solidFill>
                  <a:srgbClr val="002060"/>
                </a:solidFill>
              </a:rPr>
              <a:t> </a:t>
            </a:r>
          </a:p>
          <a:p>
            <a:pPr algn="ctr"/>
            <a:r>
              <a:rPr lang="es-ES" dirty="0" err="1">
                <a:solidFill>
                  <a:srgbClr val="002060"/>
                </a:solidFill>
              </a:rPr>
              <a:t>form</a:t>
            </a:r>
            <a:r>
              <a:rPr lang="es-ES" dirty="0">
                <a:solidFill>
                  <a:srgbClr val="002060"/>
                </a:solidFill>
              </a:rPr>
              <a:t> </a:t>
            </a:r>
            <a:endParaRPr lang="es-ES" dirty="0"/>
          </a:p>
        </p:txBody>
      </p:sp>
      <p:sp>
        <p:nvSpPr>
          <p:cNvPr id="26" name="Rectángulo 25"/>
          <p:cNvSpPr/>
          <p:nvPr/>
        </p:nvSpPr>
        <p:spPr>
          <a:xfrm>
            <a:off x="1893181" y="4925307"/>
            <a:ext cx="7868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dirty="0">
                <a:solidFill>
                  <a:schemeClr val="accent6">
                    <a:lumMod val="75000"/>
                  </a:schemeClr>
                </a:solidFill>
              </a:rPr>
              <a:t>Input</a:t>
            </a:r>
          </a:p>
          <a:p>
            <a:pPr algn="ctr"/>
            <a:r>
              <a:rPr lang="es-ES" dirty="0" err="1">
                <a:solidFill>
                  <a:schemeClr val="accent6">
                    <a:lumMod val="75000"/>
                  </a:schemeClr>
                </a:solidFill>
              </a:rPr>
              <a:t>matrix</a:t>
            </a:r>
            <a:endParaRPr lang="es-ES" dirty="0">
              <a:solidFill>
                <a:schemeClr val="accent6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ángulo 4"/>
              <p:cNvSpPr/>
              <p:nvPr/>
            </p:nvSpPr>
            <p:spPr>
              <a:xfrm>
                <a:off x="3838111" y="4923783"/>
                <a:ext cx="1489831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s-ES" dirty="0">
                    <a:solidFill>
                      <a:srgbClr val="002060"/>
                    </a:solidFill>
                    <a:cs typeface="Courier New" panose="02070309020205020404" pitchFamily="49" charset="0"/>
                    <a:sym typeface="Wingdings" pitchFamily="2" charset="2"/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  <a:cs typeface="Courier New" panose="02070309020205020404" pitchFamily="49" charset="0"/>
                    <a:sym typeface="Wingdings" pitchFamily="2" charset="2"/>
                  </a:rPr>
                  <a:t>orthogonal</a:t>
                </a:r>
                <a:r>
                  <a:rPr lang="es-ES" dirty="0">
                    <a:solidFill>
                      <a:srgbClr val="002060"/>
                    </a:solidFill>
                    <a:cs typeface="Courier New" panose="02070309020205020404" pitchFamily="49" charset="0"/>
                    <a:sym typeface="Wingdings" pitchFamily="2" charset="2"/>
                  </a:rPr>
                  <a:t> </a:t>
                </a:r>
              </a:p>
              <a:p>
                <a:pPr algn="ctr"/>
                <a:r>
                  <a:rPr lang="es-ES" dirty="0" err="1">
                    <a:solidFill>
                      <a:srgbClr val="002060"/>
                    </a:solidFill>
                    <a:cs typeface="Courier New" panose="02070309020205020404" pitchFamily="49" charset="0"/>
                    <a:sym typeface="Wingdings" pitchFamily="2" charset="2"/>
                  </a:rPr>
                  <a:t>matrix</a:t>
                </a:r>
                <a:r>
                  <a:rPr lang="es-ES" dirty="0">
                    <a:solidFill>
                      <a:srgbClr val="002060"/>
                    </a:solidFill>
                    <a:cs typeface="Courier New" panose="02070309020205020404" pitchFamily="49" charset="0"/>
                    <a:sym typeface="Wingdings" pitchFamily="2" charset="2"/>
                  </a:rPr>
                  <a:t> </a:t>
                </a:r>
                <a:endParaRPr lang="es-ES" dirty="0"/>
              </a:p>
            </p:txBody>
          </p:sp>
        </mc:Choice>
        <mc:Fallback xmlns="">
          <p:sp>
            <p:nvSpPr>
              <p:cNvPr id="5" name="Rectángu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8111" y="4923783"/>
                <a:ext cx="1489831" cy="646331"/>
              </a:xfrm>
              <a:prstGeom prst="rect">
                <a:avLst/>
              </a:prstGeom>
              <a:blipFill>
                <a:blip r:embed="rId12"/>
                <a:stretch>
                  <a:fillRect l="-410" t="-5660" r="-410" b="-14151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ángulo redondeado 7"/>
          <p:cNvSpPr/>
          <p:nvPr/>
        </p:nvSpPr>
        <p:spPr>
          <a:xfrm>
            <a:off x="1594606" y="4923783"/>
            <a:ext cx="1384033" cy="646331"/>
          </a:xfrm>
          <a:prstGeom prst="round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Rectángulo redondeado 26"/>
          <p:cNvSpPr/>
          <p:nvPr/>
        </p:nvSpPr>
        <p:spPr>
          <a:xfrm>
            <a:off x="3838111" y="4923783"/>
            <a:ext cx="1384033" cy="646331"/>
          </a:xfrm>
          <a:prstGeom prst="round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8" name="Rectángulo redondeado 27"/>
          <p:cNvSpPr/>
          <p:nvPr/>
        </p:nvSpPr>
        <p:spPr>
          <a:xfrm>
            <a:off x="5508963" y="4923783"/>
            <a:ext cx="1916735" cy="646331"/>
          </a:xfrm>
          <a:prstGeom prst="round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3" name="Rectángulo 32"/>
          <p:cNvSpPr/>
          <p:nvPr/>
        </p:nvSpPr>
        <p:spPr>
          <a:xfrm>
            <a:off x="4851759" y="5675741"/>
            <a:ext cx="1177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err="1">
                <a:solidFill>
                  <a:srgbClr val="002060"/>
                </a:solidFill>
              </a:rPr>
              <a:t>Unknowns</a:t>
            </a:r>
            <a:endParaRPr lang="es-ES" dirty="0"/>
          </a:p>
        </p:txBody>
      </p:sp>
      <p:sp>
        <p:nvSpPr>
          <p:cNvPr id="29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8401616" y="2"/>
            <a:ext cx="3790384" cy="3651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accent5">
                    <a:lumMod val="50000"/>
                  </a:schemeClr>
                </a:solidFill>
              </a:rPr>
              <a:t>Eigenvalue Problems in Engineering with application to fluid dynamics</a:t>
            </a:r>
            <a:endParaRPr lang="es-ES" sz="1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594606" y="2228163"/>
            <a:ext cx="21866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 err="1">
                <a:solidFill>
                  <a:srgbClr val="002060"/>
                </a:solidFill>
              </a:rPr>
              <a:t>Subspace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Projection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Methods</a:t>
            </a:r>
            <a:endParaRPr lang="es-ES" dirty="0"/>
          </a:p>
        </p:txBody>
      </p:sp>
      <p:sp>
        <p:nvSpPr>
          <p:cNvPr id="30" name="Rectángulo 29"/>
          <p:cNvSpPr/>
          <p:nvPr/>
        </p:nvSpPr>
        <p:spPr>
          <a:xfrm>
            <a:off x="3961498" y="2236101"/>
            <a:ext cx="21866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 err="1">
                <a:solidFill>
                  <a:srgbClr val="002060"/>
                </a:solidFill>
              </a:rPr>
              <a:t>Orthogonal</a:t>
            </a:r>
            <a:r>
              <a:rPr lang="es-ES" dirty="0">
                <a:solidFill>
                  <a:srgbClr val="002060"/>
                </a:solidFill>
              </a:rPr>
              <a:t> </a:t>
            </a:r>
          </a:p>
          <a:p>
            <a:pPr algn="ctr"/>
            <a:r>
              <a:rPr lang="es-ES" dirty="0" err="1">
                <a:solidFill>
                  <a:srgbClr val="002060"/>
                </a:solidFill>
              </a:rPr>
              <a:t>Transformations</a:t>
            </a:r>
            <a:endParaRPr lang="es-ES" dirty="0"/>
          </a:p>
        </p:txBody>
      </p:sp>
      <p:sp>
        <p:nvSpPr>
          <p:cNvPr id="31" name="Rectángulo 30"/>
          <p:cNvSpPr/>
          <p:nvPr/>
        </p:nvSpPr>
        <p:spPr>
          <a:xfrm>
            <a:off x="6029389" y="2234576"/>
            <a:ext cx="21866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>
                <a:solidFill>
                  <a:srgbClr val="002060"/>
                </a:solidFill>
              </a:rPr>
              <a:t>Gram-Schmidt </a:t>
            </a:r>
            <a:r>
              <a:rPr lang="es-ES" dirty="0" err="1">
                <a:solidFill>
                  <a:srgbClr val="002060"/>
                </a:solidFill>
              </a:rPr>
              <a:t>Process</a:t>
            </a:r>
            <a:endParaRPr lang="es-ES" dirty="0"/>
          </a:p>
        </p:txBody>
      </p:sp>
      <p:sp>
        <p:nvSpPr>
          <p:cNvPr id="21" name="Cruz 20"/>
          <p:cNvSpPr/>
          <p:nvPr/>
        </p:nvSpPr>
        <p:spPr>
          <a:xfrm>
            <a:off x="5960718" y="2377699"/>
            <a:ext cx="360000" cy="360000"/>
          </a:xfrm>
          <a:prstGeom prst="plus">
            <a:avLst>
              <a:gd name="adj" fmla="val 32641"/>
            </a:avLst>
          </a:prstGeom>
          <a:solidFill>
            <a:schemeClr val="bg1"/>
          </a:solidFill>
          <a:ln w="3492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" name="Flecha derecha 33"/>
          <p:cNvSpPr/>
          <p:nvPr/>
        </p:nvSpPr>
        <p:spPr>
          <a:xfrm rot="10800000">
            <a:off x="3788893" y="2375200"/>
            <a:ext cx="396000" cy="360000"/>
          </a:xfrm>
          <a:prstGeom prst="rightArrow">
            <a:avLst/>
          </a:prstGeom>
          <a:noFill/>
          <a:ln w="412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5" name="Audio 34">
            <a:hlinkClick r:id="" action="ppaction://media"/>
            <a:extLst>
              <a:ext uri="{FF2B5EF4-FFF2-40B4-BE49-F238E27FC236}">
                <a16:creationId xmlns:a16="http://schemas.microsoft.com/office/drawing/2014/main" id="{CC528FC2-2DF7-4009-91CC-DD2E83205D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46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847"/>
    </mc:Choice>
    <mc:Fallback xmlns="">
      <p:transition spd="slow" advTm="898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8341659" y="5167643"/>
            <a:ext cx="2743200" cy="365125"/>
          </a:xfrm>
        </p:spPr>
        <p:txBody>
          <a:bodyPr/>
          <a:lstStyle/>
          <a:p>
            <a:fld id="{5104FCC0-1602-4E53-A4A9-B84AD752D31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36433" y="179045"/>
            <a:ext cx="37860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b="1" dirty="0" err="1">
                <a:solidFill>
                  <a:srgbClr val="002060"/>
                </a:solidFill>
              </a:rPr>
              <a:t>Iterative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Methods-Subspace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Projection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Methods</a:t>
            </a:r>
            <a:endParaRPr lang="es-ES" sz="1400" dirty="0"/>
          </a:p>
        </p:txBody>
      </p:sp>
      <p:pic>
        <p:nvPicPr>
          <p:cNvPr id="9" name="Picture 1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37" y="2275590"/>
            <a:ext cx="2833347" cy="2520000"/>
          </a:xfrm>
          <a:prstGeom prst="rect">
            <a:avLst/>
          </a:prstGeom>
          <a:solidFill>
            <a:schemeClr val="bg1">
              <a:alpha val="44000"/>
            </a:schemeClr>
          </a:solidFill>
          <a:ln w="15875">
            <a:solidFill>
              <a:schemeClr val="accent5">
                <a:lumMod val="50000"/>
              </a:schemeClr>
            </a:solidFill>
          </a:ln>
        </p:spPr>
      </p:pic>
      <p:pic>
        <p:nvPicPr>
          <p:cNvPr id="10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102" y="2276804"/>
            <a:ext cx="2833350" cy="2520000"/>
          </a:xfrm>
          <a:prstGeom prst="rect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</p:pic>
      <p:pic>
        <p:nvPicPr>
          <p:cNvPr id="11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6870" y="2275590"/>
            <a:ext cx="2833350" cy="2520000"/>
          </a:xfrm>
          <a:prstGeom prst="rect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ounded Rectangle 11"/>
              <p:cNvSpPr/>
              <p:nvPr/>
            </p:nvSpPr>
            <p:spPr>
              <a:xfrm>
                <a:off x="1057337" y="4784583"/>
                <a:ext cx="2833347" cy="709126"/>
              </a:xfrm>
              <a:prstGeom prst="roundRect">
                <a:avLst/>
              </a:prstGeom>
              <a:solidFill>
                <a:schemeClr val="bg1">
                  <a:alpha val="0"/>
                </a:schemeClr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>
                  <a:defRPr/>
                </a:pPr>
                <a:r>
                  <a:rPr lang="es-ES" sz="1200" dirty="0">
                    <a:solidFill>
                      <a:srgbClr val="002060"/>
                    </a:solidFill>
                    <a:sym typeface="Wingdings" pitchFamily="2" charset="2"/>
                  </a:rPr>
                  <a:t>Randomly </a:t>
                </a:r>
                <a:r>
                  <a:rPr lang="es-ES" sz="1200" dirty="0" err="1">
                    <a:solidFill>
                      <a:srgbClr val="002060"/>
                    </a:solidFill>
                    <a:sym typeface="Wingdings" pitchFamily="2" charset="2"/>
                  </a:rPr>
                  <a:t>distributed</a:t>
                </a:r>
                <a:r>
                  <a:rPr lang="es-ES" sz="1200" dirty="0">
                    <a:solidFill>
                      <a:srgbClr val="002060"/>
                    </a:solidFill>
                    <a:sym typeface="Wingdings" pitchFamily="2" charset="2"/>
                  </a:rPr>
                  <a:t> </a:t>
                </a:r>
                <a:r>
                  <a:rPr lang="es-ES" sz="1200" dirty="0" err="1">
                    <a:solidFill>
                      <a:srgbClr val="002060"/>
                    </a:solidFill>
                    <a:sym typeface="Wingdings" pitchFamily="2" charset="2"/>
                  </a:rPr>
                  <a:t>points</a:t>
                </a:r>
                <a:r>
                  <a:rPr lang="es-ES" sz="1200" dirty="0">
                    <a:solidFill>
                      <a:srgbClr val="002060"/>
                    </a:solidFill>
                    <a:sym typeface="Wingdings" pitchFamily="2" charset="2"/>
                  </a:rPr>
                  <a:t> </a:t>
                </a:r>
                <a:r>
                  <a:rPr lang="es-ES" sz="1200" dirty="0" err="1">
                    <a:solidFill>
                      <a:srgbClr val="002060"/>
                    </a:solidFill>
                    <a:sym typeface="Wingdings" pitchFamily="2" charset="2"/>
                  </a:rPr>
                  <a:t>inside</a:t>
                </a:r>
                <a:r>
                  <a:rPr lang="es-ES" sz="1200" dirty="0">
                    <a:solidFill>
                      <a:srgbClr val="002060"/>
                    </a:solidFill>
                    <a:sym typeface="Wingdings" pitchFamily="2" charset="2"/>
                  </a:rPr>
                  <a:t> </a:t>
                </a:r>
                <a:r>
                  <a:rPr lang="es-ES" sz="1200" dirty="0" err="1">
                    <a:solidFill>
                      <a:srgbClr val="002060"/>
                    </a:solidFill>
                    <a:sym typeface="Wingdings" pitchFamily="2" charset="2"/>
                  </a:rPr>
                  <a:t>the</a:t>
                </a:r>
                <a:r>
                  <a:rPr lang="es-ES" sz="1200" dirty="0">
                    <a:solidFill>
                      <a:srgbClr val="002060"/>
                    </a:solidFill>
                    <a:sym typeface="Wingdings" pitchFamily="2" charset="2"/>
                  </a:rPr>
                  <a:t> </a:t>
                </a:r>
                <a:r>
                  <a:rPr lang="es-ES" sz="1200" dirty="0" err="1">
                    <a:solidFill>
                      <a:srgbClr val="002060"/>
                    </a:solidFill>
                    <a:sym typeface="Wingdings" pitchFamily="2" charset="2"/>
                  </a:rPr>
                  <a:t>circle</a:t>
                </a:r>
                <a:r>
                  <a:rPr lang="es-ES" sz="1200" dirty="0">
                    <a:solidFill>
                      <a:srgbClr val="002060"/>
                    </a:solidFill>
                    <a:sym typeface="Wingdings" pitchFamily="2" charset="2"/>
                  </a:rPr>
                  <a:t> of </a:t>
                </a:r>
                <a:r>
                  <a:rPr lang="es-ES" sz="1200" dirty="0" err="1">
                    <a:solidFill>
                      <a:srgbClr val="002060"/>
                    </a:solidFill>
                    <a:sym typeface="Wingdings" pitchFamily="2" charset="2"/>
                  </a:rPr>
                  <a:t>unitary</a:t>
                </a:r>
                <a:r>
                  <a:rPr lang="es-ES" sz="1200" dirty="0">
                    <a:solidFill>
                      <a:srgbClr val="002060"/>
                    </a:solidFill>
                    <a:sym typeface="Wingdings" pitchFamily="2" charset="2"/>
                  </a:rPr>
                  <a:t> </a:t>
                </a:r>
                <a:r>
                  <a:rPr lang="es-ES" sz="1200" dirty="0" err="1">
                    <a:solidFill>
                      <a:srgbClr val="002060"/>
                    </a:solidFill>
                    <a:sym typeface="Wingdings" pitchFamily="2" charset="2"/>
                  </a:rPr>
                  <a:t>radius</a:t>
                </a:r>
                <a:r>
                  <a:rPr lang="es-ES" sz="1200" dirty="0">
                    <a:solidFill>
                      <a:srgbClr val="002060"/>
                    </a:solidFill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s-ES" sz="12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dPr>
                      <m:e>
                        <m:r>
                          <a:rPr lang="es-ES" sz="12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𝑋</m:t>
                        </m:r>
                      </m:e>
                    </m:d>
                  </m:oMath>
                </a14:m>
                <a:endParaRPr lang="es-ES" sz="1200" dirty="0">
                  <a:solidFill>
                    <a:srgbClr val="002060"/>
                  </a:solidFill>
                  <a:sym typeface="Wingdings" pitchFamily="2" charset="2"/>
                </a:endParaRPr>
              </a:p>
            </p:txBody>
          </p:sp>
        </mc:Choice>
        <mc:Fallback xmlns="">
          <p:sp>
            <p:nvSpPr>
              <p:cNvPr id="12" name="Rounded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7337" y="4784583"/>
                <a:ext cx="2833347" cy="709126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 w="57150">
                <a:noFill/>
              </a:ln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ounded Rectangle 12"/>
              <p:cNvSpPr/>
              <p:nvPr/>
            </p:nvSpPr>
            <p:spPr>
              <a:xfrm>
                <a:off x="4482102" y="4694938"/>
                <a:ext cx="2833347" cy="709126"/>
              </a:xfrm>
              <a:prstGeom prst="roundRect">
                <a:avLst/>
              </a:prstGeom>
              <a:solidFill>
                <a:schemeClr val="bg1">
                  <a:alpha val="0"/>
                </a:schemeClr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es-ES" sz="1200" dirty="0" err="1">
                    <a:solidFill>
                      <a:srgbClr val="002060"/>
                    </a:solidFill>
                    <a:sym typeface="Wingdings" pitchFamily="2" charset="2"/>
                  </a:rPr>
                  <a:t>Points</a:t>
                </a:r>
                <a:r>
                  <a:rPr lang="es-ES" sz="1200" dirty="0">
                    <a:solidFill>
                      <a:srgbClr val="002060"/>
                    </a:solidFill>
                    <a:sym typeface="Wingdings" pitchFamily="2" charset="2"/>
                  </a:rPr>
                  <a:t> </a:t>
                </a:r>
                <a:r>
                  <a:rPr lang="es-ES" sz="1200" dirty="0" err="1">
                    <a:solidFill>
                      <a:srgbClr val="002060"/>
                    </a:solidFill>
                    <a:sym typeface="Wingdings" pitchFamily="2" charset="2"/>
                  </a:rPr>
                  <a:t>after</a:t>
                </a:r>
                <a:r>
                  <a:rPr lang="es-ES" sz="1200" dirty="0">
                    <a:solidFill>
                      <a:srgbClr val="002060"/>
                    </a:solidFill>
                    <a:sym typeface="Wingdings" pitchFamily="2" charset="2"/>
                  </a:rPr>
                  <a:t> </a:t>
                </a:r>
                <a:r>
                  <a:rPr lang="es-ES" sz="1200" dirty="0" err="1">
                    <a:solidFill>
                      <a:srgbClr val="002060"/>
                    </a:solidFill>
                    <a:sym typeface="Wingdings" pitchFamily="2" charset="2"/>
                  </a:rPr>
                  <a:t>applying</a:t>
                </a:r>
                <a:r>
                  <a:rPr lang="es-ES" sz="1200" dirty="0">
                    <a:solidFill>
                      <a:srgbClr val="002060"/>
                    </a:solidFill>
                    <a:sym typeface="Wingdings" pitchFamily="2" charset="2"/>
                  </a:rPr>
                  <a:t> </a:t>
                </a:r>
                <a:r>
                  <a:rPr lang="es-ES" sz="1200" dirty="0" err="1">
                    <a:solidFill>
                      <a:srgbClr val="002060"/>
                    </a:solidFill>
                    <a:sym typeface="Wingdings" pitchFamily="2" charset="2"/>
                  </a:rPr>
                  <a:t>the</a:t>
                </a:r>
                <a:r>
                  <a:rPr lang="es-ES" sz="1200" dirty="0">
                    <a:solidFill>
                      <a:srgbClr val="002060"/>
                    </a:solidFill>
                    <a:sym typeface="Wingdings" pitchFamily="2" charset="2"/>
                  </a:rPr>
                  <a:t> </a:t>
                </a:r>
                <a:r>
                  <a:rPr lang="es-ES" sz="1200" dirty="0" err="1">
                    <a:solidFill>
                      <a:srgbClr val="002060"/>
                    </a:solidFill>
                    <a:sym typeface="Wingdings" pitchFamily="2" charset="2"/>
                  </a:rPr>
                  <a:t>matrix</a:t>
                </a:r>
                <a:r>
                  <a:rPr lang="es-ES" sz="1200" dirty="0">
                    <a:solidFill>
                      <a:srgbClr val="002060"/>
                    </a:solidFill>
                    <a:sym typeface="Wingdings" pitchFamily="2" charset="2"/>
                  </a:rPr>
                  <a:t> </a:t>
                </a:r>
                <a:r>
                  <a:rPr lang="es-ES" sz="1200" dirty="0" err="1">
                    <a:solidFill>
                      <a:srgbClr val="002060"/>
                    </a:solidFill>
                    <a:sym typeface="Wingdings" pitchFamily="2" charset="2"/>
                  </a:rPr>
                  <a:t>operator</a:t>
                </a:r>
                <a:r>
                  <a:rPr lang="es-ES" sz="1200" dirty="0">
                    <a:solidFill>
                      <a:srgbClr val="002060"/>
                    </a:solidFill>
                    <a:sym typeface="Wingdings" pitchFamily="2" charset="2"/>
                  </a:rPr>
                  <a:t> 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s-ES" sz="1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dPr>
                      <m:e>
                        <m:r>
                          <a:rPr lang="es-ES" sz="12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𝑌</m:t>
                        </m:r>
                      </m:e>
                    </m:d>
                    <m:r>
                      <a:rPr lang="es-ES" sz="12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sym typeface="Wingdings" pitchFamily="2" charset="2"/>
                      </a:rPr>
                      <m:t>=</m:t>
                    </m:r>
                    <m:r>
                      <a:rPr lang="es-ES" sz="12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sym typeface="Wingdings" pitchFamily="2" charset="2"/>
                      </a:rPr>
                      <m:t>𝐴</m:t>
                    </m:r>
                    <m:d>
                      <m:dPr>
                        <m:begChr m:val="{"/>
                        <m:endChr m:val="}"/>
                        <m:ctrlPr>
                          <a:rPr lang="es-ES" sz="1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dPr>
                      <m:e>
                        <m:r>
                          <a:rPr lang="es-ES" sz="1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𝑋</m:t>
                        </m:r>
                      </m:e>
                    </m:d>
                  </m:oMath>
                </a14:m>
                <a:endParaRPr lang="es-ES" sz="1200" dirty="0">
                  <a:solidFill>
                    <a:srgbClr val="002060"/>
                  </a:solidFill>
                  <a:sym typeface="Wingdings" pitchFamily="2" charset="2"/>
                </a:endParaRPr>
              </a:p>
            </p:txBody>
          </p:sp>
        </mc:Choice>
        <mc:Fallback xmlns="">
          <p:sp>
            <p:nvSpPr>
              <p:cNvPr id="13" name="Rounded 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2102" y="4694938"/>
                <a:ext cx="2833347" cy="709126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 w="57150">
                <a:noFill/>
              </a:ln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ounded Rectangle 12"/>
              <p:cNvSpPr/>
              <p:nvPr/>
            </p:nvSpPr>
            <p:spPr>
              <a:xfrm>
                <a:off x="7906867" y="4706274"/>
                <a:ext cx="2833347" cy="709126"/>
              </a:xfrm>
              <a:prstGeom prst="roundRect">
                <a:avLst/>
              </a:prstGeom>
              <a:solidFill>
                <a:schemeClr val="bg1">
                  <a:alpha val="0"/>
                </a:schemeClr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es-ES" sz="1200" dirty="0">
                    <a:solidFill>
                      <a:srgbClr val="002060"/>
                    </a:solidFill>
                    <a:sym typeface="Wingdings" pitchFamily="2" charset="2"/>
                  </a:rPr>
                  <a:t>Points </a:t>
                </a:r>
                <a:r>
                  <a:rPr lang="es-ES" sz="1200" dirty="0" err="1">
                    <a:solidFill>
                      <a:srgbClr val="002060"/>
                    </a:solidFill>
                    <a:sym typeface="Wingdings" pitchFamily="2" charset="2"/>
                  </a:rPr>
                  <a:t>after</a:t>
                </a:r>
                <a:r>
                  <a:rPr lang="es-ES" sz="1200" dirty="0">
                    <a:solidFill>
                      <a:srgbClr val="002060"/>
                    </a:solidFill>
                    <a:sym typeface="Wingdings" pitchFamily="2" charset="2"/>
                  </a:rPr>
                  <a:t> </a:t>
                </a:r>
                <a:r>
                  <a:rPr lang="es-ES" sz="1200" dirty="0" err="1">
                    <a:solidFill>
                      <a:srgbClr val="002060"/>
                    </a:solidFill>
                    <a:sym typeface="Wingdings" pitchFamily="2" charset="2"/>
                  </a:rPr>
                  <a:t>applying</a:t>
                </a:r>
                <a:r>
                  <a:rPr lang="es-ES" sz="1200" dirty="0">
                    <a:solidFill>
                      <a:srgbClr val="002060"/>
                    </a:solidFill>
                    <a:sym typeface="Wingdings" pitchFamily="2" charset="2"/>
                  </a:rPr>
                  <a:t> </a:t>
                </a:r>
                <a:r>
                  <a:rPr lang="es-ES" sz="1200" dirty="0" err="1">
                    <a:solidFill>
                      <a:srgbClr val="002060"/>
                    </a:solidFill>
                    <a:sym typeface="Wingdings" pitchFamily="2" charset="2"/>
                  </a:rPr>
                  <a:t>twice</a:t>
                </a:r>
                <a:r>
                  <a:rPr lang="es-ES" sz="1200" dirty="0">
                    <a:solidFill>
                      <a:srgbClr val="002060"/>
                    </a:solidFill>
                    <a:sym typeface="Wingdings" pitchFamily="2" charset="2"/>
                  </a:rPr>
                  <a:t> </a:t>
                </a:r>
                <a:r>
                  <a:rPr lang="es-ES" sz="1200" dirty="0" err="1">
                    <a:solidFill>
                      <a:srgbClr val="002060"/>
                    </a:solidFill>
                    <a:sym typeface="Wingdings" pitchFamily="2" charset="2"/>
                  </a:rPr>
                  <a:t>the</a:t>
                </a:r>
                <a:r>
                  <a:rPr lang="es-ES" sz="1200" dirty="0">
                    <a:solidFill>
                      <a:srgbClr val="002060"/>
                    </a:solidFill>
                    <a:sym typeface="Wingdings" pitchFamily="2" charset="2"/>
                  </a:rPr>
                  <a:t> </a:t>
                </a:r>
                <a:r>
                  <a:rPr lang="es-ES" sz="1200" dirty="0" err="1">
                    <a:solidFill>
                      <a:srgbClr val="002060"/>
                    </a:solidFill>
                    <a:sym typeface="Wingdings" pitchFamily="2" charset="2"/>
                  </a:rPr>
                  <a:t>matrix</a:t>
                </a:r>
                <a:r>
                  <a:rPr lang="es-ES" sz="1200" dirty="0">
                    <a:solidFill>
                      <a:srgbClr val="002060"/>
                    </a:solidFill>
                    <a:sym typeface="Wingdings" pitchFamily="2" charset="2"/>
                  </a:rPr>
                  <a:t> </a:t>
                </a:r>
                <a:r>
                  <a:rPr lang="es-ES" sz="1200" dirty="0" err="1">
                    <a:solidFill>
                      <a:srgbClr val="002060"/>
                    </a:solidFill>
                    <a:sym typeface="Wingdings" pitchFamily="2" charset="2"/>
                  </a:rPr>
                  <a:t>operator</a:t>
                </a:r>
                <a:r>
                  <a:rPr lang="es-ES" sz="1200" dirty="0">
                    <a:solidFill>
                      <a:srgbClr val="002060"/>
                    </a:solidFill>
                    <a:sym typeface="Wingdings" pitchFamily="2" charset="2"/>
                  </a:rPr>
                  <a:t> 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s-ES" sz="1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dPr>
                      <m:e>
                        <m:r>
                          <a:rPr lang="es-ES" sz="12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𝑌</m:t>
                        </m:r>
                      </m:e>
                    </m:d>
                    <m:r>
                      <a:rPr lang="es-ES" sz="12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sym typeface="Wingdings" pitchFamily="2" charset="2"/>
                      </a:rPr>
                      <m:t>=</m:t>
                    </m:r>
                    <m:sSup>
                      <m:sSupPr>
                        <m:ctrlPr>
                          <a:rPr lang="es-ES" sz="12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pPr>
                      <m:e>
                        <m:r>
                          <a:rPr lang="es-ES" sz="1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𝐴</m:t>
                        </m:r>
                      </m:e>
                      <m:sup>
                        <m:r>
                          <a:rPr lang="es-ES" sz="12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2</m:t>
                        </m:r>
                      </m:sup>
                    </m:sSup>
                    <m:d>
                      <m:dPr>
                        <m:begChr m:val="{"/>
                        <m:endChr m:val="}"/>
                        <m:ctrlPr>
                          <a:rPr lang="es-ES" sz="1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dPr>
                      <m:e>
                        <m:r>
                          <a:rPr lang="es-ES" sz="1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𝑋</m:t>
                        </m:r>
                      </m:e>
                    </m:d>
                  </m:oMath>
                </a14:m>
                <a:endParaRPr lang="es-ES" sz="1200" dirty="0">
                  <a:solidFill>
                    <a:srgbClr val="002060"/>
                  </a:solidFill>
                  <a:sym typeface="Wingdings" pitchFamily="2" charset="2"/>
                </a:endParaRPr>
              </a:p>
            </p:txBody>
          </p:sp>
        </mc:Choice>
        <mc:Fallback xmlns="">
          <p:sp>
            <p:nvSpPr>
              <p:cNvPr id="16" name="Rounded 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6867" y="4706274"/>
                <a:ext cx="2833347" cy="709126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 w="57150">
                <a:noFill/>
              </a:ln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ángulo 17"/>
          <p:cNvSpPr/>
          <p:nvPr/>
        </p:nvSpPr>
        <p:spPr>
          <a:xfrm>
            <a:off x="537882" y="1244538"/>
            <a:ext cx="6683800" cy="48987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742950" lvl="1" indent="-285750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2060"/>
                </a:solidFill>
              </a:rPr>
              <a:t>Used </a:t>
            </a:r>
            <a:r>
              <a:rPr lang="es-ES" dirty="0" err="1">
                <a:solidFill>
                  <a:srgbClr val="002060"/>
                </a:solidFill>
              </a:rPr>
              <a:t>to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find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the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b="1" i="1" dirty="0" err="1">
                <a:solidFill>
                  <a:srgbClr val="002060"/>
                </a:solidFill>
              </a:rPr>
              <a:t>dominant</a:t>
            </a:r>
            <a:r>
              <a:rPr lang="es-ES" b="1" i="1" dirty="0">
                <a:solidFill>
                  <a:srgbClr val="002060"/>
                </a:solidFill>
              </a:rPr>
              <a:t>/</a:t>
            </a:r>
            <a:r>
              <a:rPr lang="es-ES" b="1" i="1" dirty="0" err="1">
                <a:solidFill>
                  <a:srgbClr val="002060"/>
                </a:solidFill>
              </a:rPr>
              <a:t>extremal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eigenvector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of</a:t>
            </a:r>
            <a:r>
              <a:rPr lang="es-ES" dirty="0">
                <a:solidFill>
                  <a:srgbClr val="002060"/>
                </a:solidFill>
              </a:rPr>
              <a:t> a </a:t>
            </a:r>
            <a:r>
              <a:rPr lang="es-ES" dirty="0" err="1">
                <a:solidFill>
                  <a:srgbClr val="002060"/>
                </a:solidFill>
              </a:rPr>
              <a:t>matrix</a:t>
            </a:r>
            <a:r>
              <a:rPr lang="es-ES" dirty="0">
                <a:solidFill>
                  <a:srgbClr val="002060"/>
                </a:solidFill>
              </a:rPr>
              <a:t>:</a:t>
            </a:r>
            <a:endParaRPr lang="es-ES" dirty="0">
              <a:solidFill>
                <a:srgbClr val="002060"/>
              </a:solidFill>
              <a:cs typeface="Calibri" panose="020F0502020204030204"/>
            </a:endParaRPr>
          </a:p>
        </p:txBody>
      </p:sp>
      <p:sp>
        <p:nvSpPr>
          <p:cNvPr id="19" name="TextBox 29"/>
          <p:cNvSpPr txBox="1"/>
          <p:nvPr/>
        </p:nvSpPr>
        <p:spPr>
          <a:xfrm>
            <a:off x="291475" y="824818"/>
            <a:ext cx="11698487" cy="541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ts val="3500"/>
              </a:lnSpc>
              <a:buFont typeface="+mj-lt"/>
              <a:buAutoNum type="arabicPeriod"/>
            </a:pPr>
            <a:r>
              <a:rPr lang="es-ES" b="1" dirty="0">
                <a:solidFill>
                  <a:srgbClr val="002060"/>
                </a:solidFill>
              </a:rPr>
              <a:t>Single Vector </a:t>
            </a:r>
            <a:r>
              <a:rPr lang="es-ES" b="1" dirty="0" err="1">
                <a:solidFill>
                  <a:srgbClr val="002060"/>
                </a:solidFill>
              </a:rPr>
              <a:t>Iteration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Methods</a:t>
            </a:r>
            <a:r>
              <a:rPr lang="es-ES" b="1" dirty="0">
                <a:solidFill>
                  <a:srgbClr val="002060"/>
                </a:solidFill>
              </a:rPr>
              <a:t>. </a:t>
            </a:r>
            <a:r>
              <a:rPr lang="es-ES" b="1" dirty="0" err="1">
                <a:solidFill>
                  <a:srgbClr val="002060"/>
                </a:solidFill>
              </a:rPr>
              <a:t>Power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Method</a:t>
            </a:r>
            <a:r>
              <a:rPr lang="es-ES" b="1" dirty="0">
                <a:solidFill>
                  <a:srgbClr val="002060"/>
                </a:solidFill>
              </a:rPr>
              <a:t>. </a:t>
            </a:r>
            <a:endParaRPr lang="es-ES" sz="1600" dirty="0">
              <a:solidFill>
                <a:srgbClr val="002060"/>
              </a:solidFill>
            </a:endParaRPr>
          </a:p>
        </p:txBody>
      </p:sp>
      <p:sp>
        <p:nvSpPr>
          <p:cNvPr id="1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8401616" y="2"/>
            <a:ext cx="3790384" cy="3651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accent5">
                    <a:lumMod val="50000"/>
                  </a:schemeClr>
                </a:solidFill>
              </a:rPr>
              <a:t>Eigenvalue Problems in Engineering with application to fluid dynamics</a:t>
            </a:r>
            <a:endParaRPr lang="es-ES" sz="1000" dirty="0">
              <a:solidFill>
                <a:schemeClr val="accent5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uadroTexto 14">
                <a:extLst>
                  <a:ext uri="{FF2B5EF4-FFF2-40B4-BE49-F238E27FC236}">
                    <a16:creationId xmlns:a16="http://schemas.microsoft.com/office/drawing/2014/main" id="{7F5F635D-F3C9-4C95-A01F-2E51031F625E}"/>
                  </a:ext>
                </a:extLst>
              </p:cNvPr>
              <p:cNvSpPr txBox="1"/>
              <p:nvPr/>
            </p:nvSpPr>
            <p:spPr>
              <a:xfrm>
                <a:off x="2633380" y="5404064"/>
                <a:ext cx="6096000" cy="5079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60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sym typeface="Wingdings" pitchFamily="2" charset="2"/>
                        </a:rPr>
                        <m:t>𝐴</m:t>
                      </m:r>
                      <m:r>
                        <a:rPr lang="es-ES" sz="160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sym typeface="Wingdings" pitchFamily="2" charset="2"/>
                        </a:rPr>
                        <m:t>=</m:t>
                      </m:r>
                      <m:d>
                        <m:dPr>
                          <m:ctrlPr>
                            <a:rPr lang="es-ES" sz="16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sym typeface="Wingdings" pitchFamily="2" charset="2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16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ES" sz="160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  <m:t>0</m:t>
                                </m:r>
                                <m:r>
                                  <a:rPr lang="es-ES" sz="160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  <m:t>.85</m:t>
                                </m:r>
                              </m:e>
                              <m:e>
                                <m:r>
                                  <m:rPr>
                                    <m:nor/>
                                  </m:rPr>
                                  <a:rPr lang="es-ES" sz="1600">
                                    <a:solidFill>
                                      <a:srgbClr val="002060"/>
                                    </a:solidFill>
                                    <a:sym typeface="Wingdings" pitchFamily="2" charset="2"/>
                                  </a:rPr>
                                  <m:t>−</m:t>
                                </m:r>
                                <m:r>
                                  <a:rPr lang="es-ES" sz="160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  <m:t>0.35</m:t>
                                </m:r>
                              </m:e>
                            </m:mr>
                            <m:mr>
                              <m:e>
                                <m:r>
                                  <m:rPr>
                                    <m:nor/>
                                  </m:rPr>
                                  <a:rPr lang="es-ES" sz="1600">
                                    <a:solidFill>
                                      <a:srgbClr val="002060"/>
                                    </a:solidFill>
                                    <a:sym typeface="Wingdings" pitchFamily="2" charset="2"/>
                                  </a:rPr>
                                  <m:t>−</m:t>
                                </m:r>
                                <m:r>
                                  <a:rPr lang="es-ES" sz="160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  <m:t>0.35</m:t>
                                </m:r>
                              </m:e>
                              <m:e>
                                <m:r>
                                  <a:rPr lang="es-ES" sz="160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  <m:t>0.85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15" name="CuadroTexto 14">
                <a:extLst>
                  <a:ext uri="{FF2B5EF4-FFF2-40B4-BE49-F238E27FC236}">
                    <a16:creationId xmlns:a16="http://schemas.microsoft.com/office/drawing/2014/main" id="{7F5F635D-F3C9-4C95-A01F-2E51031F62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3380" y="5404064"/>
                <a:ext cx="6096000" cy="507960"/>
              </a:xfrm>
              <a:prstGeom prst="rect">
                <a:avLst/>
              </a:prstGeom>
              <a:blipFill>
                <a:blip r:embed="rId10"/>
                <a:stretch>
                  <a:fillRect b="-476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5FD9502-CC18-40F6-BE65-4FF47D2341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917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719"/>
    </mc:Choice>
    <mc:Fallback xmlns="">
      <p:transition spd="slow" advTm="377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1" name="CuadroTexto 90">
                <a:extLst>
                  <a:ext uri="{FF2B5EF4-FFF2-40B4-BE49-F238E27FC236}">
                    <a16:creationId xmlns:a16="http://schemas.microsoft.com/office/drawing/2014/main" id="{366F6E8D-99C5-4AB5-B472-AD29BFF8672A}"/>
                  </a:ext>
                </a:extLst>
              </p:cNvPr>
              <p:cNvSpPr txBox="1"/>
              <p:nvPr/>
            </p:nvSpPr>
            <p:spPr>
              <a:xfrm>
                <a:off x="5503396" y="2860276"/>
                <a:ext cx="1436397" cy="8469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s-ES" sz="18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18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/>
                              <m:e/>
                            </m:mr>
                            <m:mr>
                              <m:e/>
                              <m:e/>
                            </m:mr>
                            <m:mr>
                              <m:e/>
                              <m:e/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91" name="CuadroTexto 90">
                <a:extLst>
                  <a:ext uri="{FF2B5EF4-FFF2-40B4-BE49-F238E27FC236}">
                    <a16:creationId xmlns:a16="http://schemas.microsoft.com/office/drawing/2014/main" id="{366F6E8D-99C5-4AB5-B472-AD29BFF867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3396" y="2860276"/>
                <a:ext cx="1436397" cy="84696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4" name="Grupo 43">
            <a:extLst>
              <a:ext uri="{FF2B5EF4-FFF2-40B4-BE49-F238E27FC236}">
                <a16:creationId xmlns:a16="http://schemas.microsoft.com/office/drawing/2014/main" id="{089404D8-CB39-4BB1-8EA6-2710CE1E968F}"/>
              </a:ext>
            </a:extLst>
          </p:cNvPr>
          <p:cNvGrpSpPr/>
          <p:nvPr/>
        </p:nvGrpSpPr>
        <p:grpSpPr>
          <a:xfrm>
            <a:off x="5876979" y="2947492"/>
            <a:ext cx="646452" cy="713962"/>
            <a:chOff x="6028216" y="3885038"/>
            <a:chExt cx="1190942" cy="103918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CuadroTexto 55">
                  <a:extLst>
                    <a:ext uri="{FF2B5EF4-FFF2-40B4-BE49-F238E27FC236}">
                      <a16:creationId xmlns:a16="http://schemas.microsoft.com/office/drawing/2014/main" id="{E804968A-FC84-4F67-AFF0-0766E9B8CF3F}"/>
                    </a:ext>
                  </a:extLst>
                </p:cNvPr>
                <p:cNvSpPr txBox="1"/>
                <p:nvPr/>
              </p:nvSpPr>
              <p:spPr>
                <a:xfrm>
                  <a:off x="6028216" y="4519423"/>
                  <a:ext cx="663857" cy="37619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s-E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s-E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s-E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e>
                            </m:acc>
                          </m:e>
                          <m:sub>
                            <m:r>
                              <a:rPr lang="es-E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lang="es-ES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56" name="CuadroTexto 55">
                  <a:extLst>
                    <a:ext uri="{FF2B5EF4-FFF2-40B4-BE49-F238E27FC236}">
                      <a16:creationId xmlns:a16="http://schemas.microsoft.com/office/drawing/2014/main" id="{E804968A-FC84-4F67-AFF0-0766E9B8CF3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28216" y="4519423"/>
                  <a:ext cx="663857" cy="376193"/>
                </a:xfrm>
                <a:prstGeom prst="rect">
                  <a:avLst/>
                </a:prstGeom>
                <a:blipFill>
                  <a:blip r:embed="rId5"/>
                  <a:stretch>
                    <a:fillRect t="-11905" r="-13559" b="-4285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2" name="Rectángulo 91">
              <a:extLst>
                <a:ext uri="{FF2B5EF4-FFF2-40B4-BE49-F238E27FC236}">
                  <a16:creationId xmlns:a16="http://schemas.microsoft.com/office/drawing/2014/main" id="{916771DA-40A8-40D3-A3ED-BFC999B7946E}"/>
                </a:ext>
              </a:extLst>
            </p:cNvPr>
            <p:cNvSpPr/>
            <p:nvPr/>
          </p:nvSpPr>
          <p:spPr>
            <a:xfrm>
              <a:off x="6084175" y="3885038"/>
              <a:ext cx="1134983" cy="457313"/>
            </a:xfrm>
            <a:prstGeom prst="rect">
              <a:avLst/>
            </a:prstGeom>
            <a:solidFill>
              <a:schemeClr val="accent5">
                <a:lumMod val="75000"/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3" name="Rectángulo 92">
              <a:extLst>
                <a:ext uri="{FF2B5EF4-FFF2-40B4-BE49-F238E27FC236}">
                  <a16:creationId xmlns:a16="http://schemas.microsoft.com/office/drawing/2014/main" id="{2091AFB9-0BBD-4080-9C16-A973DCDD2980}"/>
                </a:ext>
              </a:extLst>
            </p:cNvPr>
            <p:cNvSpPr/>
            <p:nvPr/>
          </p:nvSpPr>
          <p:spPr>
            <a:xfrm>
              <a:off x="6439583" y="4341419"/>
              <a:ext cx="773796" cy="305590"/>
            </a:xfrm>
            <a:prstGeom prst="rect">
              <a:avLst/>
            </a:prstGeom>
            <a:solidFill>
              <a:schemeClr val="accent5">
                <a:lumMod val="75000"/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4" name="Rectángulo 93">
              <a:extLst>
                <a:ext uri="{FF2B5EF4-FFF2-40B4-BE49-F238E27FC236}">
                  <a16:creationId xmlns:a16="http://schemas.microsoft.com/office/drawing/2014/main" id="{D0CA6554-1D27-4F63-9251-F5D2DC28A69A}"/>
                </a:ext>
              </a:extLst>
            </p:cNvPr>
            <p:cNvSpPr/>
            <p:nvPr/>
          </p:nvSpPr>
          <p:spPr>
            <a:xfrm>
              <a:off x="6780118" y="4646409"/>
              <a:ext cx="431510" cy="277809"/>
            </a:xfrm>
            <a:prstGeom prst="rect">
              <a:avLst/>
            </a:prstGeom>
            <a:solidFill>
              <a:schemeClr val="accent5">
                <a:lumMod val="75000"/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7" name="Rectángulo 6"/>
          <p:cNvSpPr/>
          <p:nvPr/>
        </p:nvSpPr>
        <p:spPr>
          <a:xfrm>
            <a:off x="136433" y="179045"/>
            <a:ext cx="37860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b="1" dirty="0" err="1">
                <a:solidFill>
                  <a:srgbClr val="002060"/>
                </a:solidFill>
              </a:rPr>
              <a:t>Iterative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Methods-Subspace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Projection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Methods</a:t>
            </a:r>
            <a:endParaRPr lang="es-ES" sz="1400" dirty="0"/>
          </a:p>
        </p:txBody>
      </p:sp>
      <p:sp>
        <p:nvSpPr>
          <p:cNvPr id="3" name="AutoShape 2" descr="n"/>
          <p:cNvSpPr>
            <a:spLocks noChangeAspect="1" noChangeArrowheads="1"/>
          </p:cNvSpPr>
          <p:nvPr/>
        </p:nvSpPr>
        <p:spPr bwMode="auto">
          <a:xfrm>
            <a:off x="3617913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id="{9F969E74-0841-4C62-99C7-CE9A70BDB901}"/>
                  </a:ext>
                </a:extLst>
              </p:cNvPr>
              <p:cNvSpPr txBox="1"/>
              <p:nvPr/>
            </p:nvSpPr>
            <p:spPr>
              <a:xfrm>
                <a:off x="1318270" y="1339288"/>
                <a:ext cx="2233974" cy="11269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s-E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  <m:e/>
                                </m:mr>
                                <m:mr>
                                  <m:e/>
                                  <m:e/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  <m:e/>
                                </m:mr>
                                <m:mr>
                                  <m:e/>
                                  <m:e/>
                                </m:mr>
                              </m:m>
                            </m:e>
                          </m:m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  <m:e/>
                                </m:mr>
                                <m:mr>
                                  <m:e/>
                                  <m:e/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  <m:e/>
                                </m:mr>
                                <m:mr>
                                  <m:e/>
                                  <m:e/>
                                </m:mr>
                              </m:m>
                            </m:e>
                          </m:mr>
                        </m:m>
                      </m:e>
                    </m:d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endParaRPr lang="es-ES" dirty="0"/>
              </a:p>
            </p:txBody>
          </p:sp>
        </mc:Choice>
        <mc:Fallback xmlns=""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id="{9F969E74-0841-4C62-99C7-CE9A70BDB9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8270" y="1339288"/>
                <a:ext cx="2233974" cy="11269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ángulo 9">
            <a:extLst>
              <a:ext uri="{FF2B5EF4-FFF2-40B4-BE49-F238E27FC236}">
                <a16:creationId xmlns:a16="http://schemas.microsoft.com/office/drawing/2014/main" id="{DE375B88-A3F0-463A-A1EC-5BEF4D159E22}"/>
              </a:ext>
            </a:extLst>
          </p:cNvPr>
          <p:cNvSpPr/>
          <p:nvPr/>
        </p:nvSpPr>
        <p:spPr>
          <a:xfrm>
            <a:off x="1603977" y="1435193"/>
            <a:ext cx="1474237" cy="972000"/>
          </a:xfrm>
          <a:prstGeom prst="rect">
            <a:avLst/>
          </a:prstGeom>
          <a:solidFill>
            <a:schemeClr val="accent6">
              <a:lumMod val="7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E804968A-FC84-4F67-AFF0-0766E9B8CF3F}"/>
                  </a:ext>
                </a:extLst>
              </p:cNvPr>
              <p:cNvSpPr txBox="1"/>
              <p:nvPr/>
            </p:nvSpPr>
            <p:spPr>
              <a:xfrm>
                <a:off x="1927806" y="1750390"/>
                <a:ext cx="80857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s-E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E804968A-FC84-4F67-AFF0-0766E9B8CF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7806" y="1750390"/>
                <a:ext cx="808575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uadroTexto 11">
                <a:extLst>
                  <a:ext uri="{FF2B5EF4-FFF2-40B4-BE49-F238E27FC236}">
                    <a16:creationId xmlns:a16="http://schemas.microsoft.com/office/drawing/2014/main" id="{EF1A0853-B0AC-4EA2-A5B7-F38912A4F9F0}"/>
                  </a:ext>
                </a:extLst>
              </p:cNvPr>
              <p:cNvSpPr txBox="1"/>
              <p:nvPr/>
            </p:nvSpPr>
            <p:spPr>
              <a:xfrm>
                <a:off x="7232791" y="1339288"/>
                <a:ext cx="1993316" cy="11269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s-E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  <m:e/>
                                </m:mr>
                                <m:mr>
                                  <m:e/>
                                  <m:e/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  <m:e/>
                                </m:mr>
                                <m:mr>
                                  <m:e/>
                                  <m:e/>
                                </m:mr>
                              </m:m>
                            </m:e>
                          </m:m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  <m:e/>
                                </m:mr>
                                <m:mr>
                                  <m:e/>
                                  <m:e/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  <m:e/>
                                </m:mr>
                                <m:mr>
                                  <m:e/>
                                  <m:e/>
                                </m:mr>
                              </m:m>
                            </m:e>
                          </m:mr>
                        </m:m>
                      </m:e>
                    </m:d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endParaRPr lang="es-ES" dirty="0"/>
              </a:p>
            </p:txBody>
          </p:sp>
        </mc:Choice>
        <mc:Fallback xmlns="">
          <p:sp>
            <p:nvSpPr>
              <p:cNvPr id="12" name="CuadroTexto 11">
                <a:extLst>
                  <a:ext uri="{FF2B5EF4-FFF2-40B4-BE49-F238E27FC236}">
                    <a16:creationId xmlns:a16="http://schemas.microsoft.com/office/drawing/2014/main" id="{EF1A0853-B0AC-4EA2-A5B7-F38912A4F9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2791" y="1339288"/>
                <a:ext cx="1993316" cy="11269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0" name="Grupo 79"/>
          <p:cNvGrpSpPr/>
          <p:nvPr/>
        </p:nvGrpSpPr>
        <p:grpSpPr>
          <a:xfrm>
            <a:off x="7513350" y="1440173"/>
            <a:ext cx="1476196" cy="961106"/>
            <a:chOff x="7657350" y="1607970"/>
            <a:chExt cx="1476196" cy="961106"/>
          </a:xfrm>
        </p:grpSpPr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C4FB8775-7DBF-4ADE-BA48-F8865EAC782F}"/>
                </a:ext>
              </a:extLst>
            </p:cNvPr>
            <p:cNvSpPr/>
            <p:nvPr/>
          </p:nvSpPr>
          <p:spPr>
            <a:xfrm>
              <a:off x="7657350" y="1607970"/>
              <a:ext cx="1474237" cy="457314"/>
            </a:xfrm>
            <a:prstGeom prst="rect">
              <a:avLst/>
            </a:prstGeom>
            <a:solidFill>
              <a:schemeClr val="accent5">
                <a:lumMod val="75000"/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0D715561-FF49-4591-8820-E9D432291B6E}"/>
                </a:ext>
              </a:extLst>
            </p:cNvPr>
            <p:cNvSpPr/>
            <p:nvPr/>
          </p:nvSpPr>
          <p:spPr>
            <a:xfrm>
              <a:off x="7977367" y="2065076"/>
              <a:ext cx="1152000" cy="252000"/>
            </a:xfrm>
            <a:prstGeom prst="rect">
              <a:avLst/>
            </a:prstGeom>
            <a:solidFill>
              <a:schemeClr val="accent5">
                <a:lumMod val="75000"/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F06810D0-6C94-41A4-9B2B-2EDB961BA852}"/>
                </a:ext>
              </a:extLst>
            </p:cNvPr>
            <p:cNvSpPr/>
            <p:nvPr/>
          </p:nvSpPr>
          <p:spPr>
            <a:xfrm>
              <a:off x="8341546" y="2317076"/>
              <a:ext cx="792000" cy="252000"/>
            </a:xfrm>
            <a:prstGeom prst="rect">
              <a:avLst/>
            </a:prstGeom>
            <a:solidFill>
              <a:schemeClr val="accent5">
                <a:lumMod val="75000"/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EC24353F-4D8C-4882-B856-E5356D842F5E}"/>
                  </a:ext>
                </a:extLst>
              </p:cNvPr>
              <p:cNvSpPr txBox="1"/>
              <p:nvPr/>
            </p:nvSpPr>
            <p:spPr>
              <a:xfrm>
                <a:off x="7842250" y="1720758"/>
                <a:ext cx="80857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</m:oMath>
                  </m:oMathPara>
                </a14:m>
                <a:endParaRPr lang="es-E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EC24353F-4D8C-4882-B856-E5356D842F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2250" y="1720758"/>
                <a:ext cx="808575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uadroTexto 17">
                <a:extLst>
                  <a:ext uri="{FF2B5EF4-FFF2-40B4-BE49-F238E27FC236}">
                    <a16:creationId xmlns:a16="http://schemas.microsoft.com/office/drawing/2014/main" id="{9F969E74-0841-4C62-99C7-CE9A70BDB901}"/>
                  </a:ext>
                </a:extLst>
              </p:cNvPr>
              <p:cNvSpPr txBox="1"/>
              <p:nvPr/>
            </p:nvSpPr>
            <p:spPr>
              <a:xfrm>
                <a:off x="5316836" y="1341936"/>
                <a:ext cx="2233974" cy="11269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s-E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  <m:e/>
                                </m:mr>
                                <m:mr>
                                  <m:e/>
                                  <m:e/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  <m:e/>
                                </m:mr>
                                <m:mr>
                                  <m:e/>
                                  <m:e/>
                                </m:mr>
                              </m:m>
                            </m:e>
                          </m:m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  <m:e/>
                                </m:mr>
                                <m:mr>
                                  <m:e/>
                                  <m:e/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  <m:e/>
                                </m:mr>
                                <m:mr>
                                  <m:e/>
                                  <m:e/>
                                </m:mr>
                              </m:m>
                            </m:e>
                          </m:mr>
                        </m:m>
                      </m:e>
                    </m:d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endParaRPr lang="es-ES" dirty="0"/>
              </a:p>
            </p:txBody>
          </p:sp>
        </mc:Choice>
        <mc:Fallback xmlns="">
          <p:sp>
            <p:nvSpPr>
              <p:cNvPr id="18" name="CuadroTexto 17">
                <a:extLst>
                  <a:ext uri="{FF2B5EF4-FFF2-40B4-BE49-F238E27FC236}">
                    <a16:creationId xmlns:a16="http://schemas.microsoft.com/office/drawing/2014/main" id="{9F969E74-0841-4C62-99C7-CE9A70BDB9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6836" y="1341936"/>
                <a:ext cx="2233974" cy="11269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ángulo 18">
            <a:extLst>
              <a:ext uri="{FF2B5EF4-FFF2-40B4-BE49-F238E27FC236}">
                <a16:creationId xmlns:a16="http://schemas.microsoft.com/office/drawing/2014/main" id="{DE375B88-A3F0-463A-A1EC-5BEF4D159E22}"/>
              </a:ext>
            </a:extLst>
          </p:cNvPr>
          <p:cNvSpPr/>
          <p:nvPr/>
        </p:nvSpPr>
        <p:spPr>
          <a:xfrm>
            <a:off x="5600002" y="1433563"/>
            <a:ext cx="1474237" cy="972000"/>
          </a:xfrm>
          <a:prstGeom prst="rect">
            <a:avLst/>
          </a:prstGeom>
          <a:solidFill>
            <a:schemeClr val="accent5">
              <a:lumMod val="7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E804968A-FC84-4F67-AFF0-0766E9B8CF3F}"/>
                  </a:ext>
                </a:extLst>
              </p:cNvPr>
              <p:cNvSpPr txBox="1"/>
              <p:nvPr/>
            </p:nvSpPr>
            <p:spPr>
              <a:xfrm>
                <a:off x="5932832" y="1712147"/>
                <a:ext cx="80857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s-E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E804968A-FC84-4F67-AFF0-0766E9B8CF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2832" y="1712147"/>
                <a:ext cx="808575" cy="369332"/>
              </a:xfrm>
              <a:prstGeom prst="rect">
                <a:avLst/>
              </a:prstGeom>
              <a:blipFill>
                <a:blip r:embed="rId11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CuadroTexto 28">
                <a:extLst>
                  <a:ext uri="{FF2B5EF4-FFF2-40B4-BE49-F238E27FC236}">
                    <a16:creationId xmlns:a16="http://schemas.microsoft.com/office/drawing/2014/main" id="{9F969E74-0841-4C62-99C7-CE9A70BDB901}"/>
                  </a:ext>
                </a:extLst>
              </p:cNvPr>
              <p:cNvSpPr txBox="1"/>
              <p:nvPr/>
            </p:nvSpPr>
            <p:spPr>
              <a:xfrm>
                <a:off x="3192533" y="1339288"/>
                <a:ext cx="2233974" cy="11269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s-E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  <m:e/>
                                </m:mr>
                                <m:mr>
                                  <m:e/>
                                  <m:e/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  <m:e/>
                                </m:mr>
                                <m:mr>
                                  <m:e/>
                                  <m:e/>
                                </m:mr>
                              </m:m>
                            </m:e>
                          </m:m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  <m:e/>
                                </m:mr>
                                <m:mr>
                                  <m:e/>
                                  <m:e/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  <m:e/>
                                </m:mr>
                                <m:mr>
                                  <m:e/>
                                  <m:e/>
                                </m:mr>
                              </m:m>
                            </m:e>
                          </m:mr>
                        </m:m>
                      </m:e>
                    </m:d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= </a:t>
                </a:r>
                <a:endParaRPr lang="es-ES" dirty="0"/>
              </a:p>
            </p:txBody>
          </p:sp>
        </mc:Choice>
        <mc:Fallback xmlns="">
          <p:sp>
            <p:nvSpPr>
              <p:cNvPr id="29" name="CuadroTexto 28">
                <a:extLst>
                  <a:ext uri="{FF2B5EF4-FFF2-40B4-BE49-F238E27FC236}">
                    <a16:creationId xmlns:a16="http://schemas.microsoft.com/office/drawing/2014/main" id="{9F969E74-0841-4C62-99C7-CE9A70BDB9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2533" y="1339288"/>
                <a:ext cx="2233974" cy="1126975"/>
              </a:xfrm>
              <a:prstGeom prst="rect">
                <a:avLst/>
              </a:prstGeom>
              <a:blipFill>
                <a:blip r:embed="rId12"/>
                <a:stretch>
                  <a:fillRect r="-3552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ctángulo 29">
            <a:extLst>
              <a:ext uri="{FF2B5EF4-FFF2-40B4-BE49-F238E27FC236}">
                <a16:creationId xmlns:a16="http://schemas.microsoft.com/office/drawing/2014/main" id="{DE375B88-A3F0-463A-A1EC-5BEF4D159E22}"/>
              </a:ext>
            </a:extLst>
          </p:cNvPr>
          <p:cNvSpPr/>
          <p:nvPr/>
        </p:nvSpPr>
        <p:spPr>
          <a:xfrm>
            <a:off x="3475699" y="1430915"/>
            <a:ext cx="1474237" cy="972000"/>
          </a:xfrm>
          <a:prstGeom prst="rect">
            <a:avLst/>
          </a:prstGeom>
          <a:solidFill>
            <a:schemeClr val="accent5">
              <a:lumMod val="7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CuadroTexto 30">
                <a:extLst>
                  <a:ext uri="{FF2B5EF4-FFF2-40B4-BE49-F238E27FC236}">
                    <a16:creationId xmlns:a16="http://schemas.microsoft.com/office/drawing/2014/main" id="{E804968A-FC84-4F67-AFF0-0766E9B8CF3F}"/>
                  </a:ext>
                </a:extLst>
              </p:cNvPr>
              <p:cNvSpPr txBox="1"/>
              <p:nvPr/>
            </p:nvSpPr>
            <p:spPr>
              <a:xfrm>
                <a:off x="3808529" y="1709499"/>
                <a:ext cx="80857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s-E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1" name="CuadroTexto 30">
                <a:extLst>
                  <a:ext uri="{FF2B5EF4-FFF2-40B4-BE49-F238E27FC236}">
                    <a16:creationId xmlns:a16="http://schemas.microsoft.com/office/drawing/2014/main" id="{E804968A-FC84-4F67-AFF0-0766E9B8CF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8529" y="1709499"/>
                <a:ext cx="808575" cy="369332"/>
              </a:xfrm>
              <a:prstGeom prst="rect">
                <a:avLst/>
              </a:prstGeom>
              <a:blipFill>
                <a:blip r:embed="rId13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ángulo 1"/>
          <p:cNvSpPr/>
          <p:nvPr/>
        </p:nvSpPr>
        <p:spPr>
          <a:xfrm>
            <a:off x="9356519" y="1567732"/>
            <a:ext cx="11214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600" dirty="0" err="1">
                <a:solidFill>
                  <a:srgbClr val="002060"/>
                </a:solidFill>
              </a:rPr>
              <a:t>Equivalent</a:t>
            </a:r>
            <a:endParaRPr lang="es-ES" sz="1600" dirty="0">
              <a:solidFill>
                <a:srgbClr val="002060"/>
              </a:solidFill>
            </a:endParaRPr>
          </a:p>
          <a:p>
            <a:pPr algn="ctr"/>
            <a:r>
              <a:rPr lang="es-ES" sz="1600" dirty="0">
                <a:solidFill>
                  <a:srgbClr val="002060"/>
                </a:solidFill>
              </a:rPr>
              <a:t> </a:t>
            </a:r>
            <a:r>
              <a:rPr lang="es-ES" sz="1600" dirty="0" err="1">
                <a:solidFill>
                  <a:srgbClr val="002060"/>
                </a:solidFill>
              </a:rPr>
              <a:t>expression</a:t>
            </a:r>
            <a:endParaRPr lang="es-E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ángulo 31"/>
              <p:cNvSpPr/>
              <p:nvPr/>
            </p:nvSpPr>
            <p:spPr>
              <a:xfrm>
                <a:off x="162077" y="2494542"/>
                <a:ext cx="3815532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s-ES" sz="1600" dirty="0">
                    <a:solidFill>
                      <a:srgbClr val="002060"/>
                    </a:solidFill>
                  </a:rPr>
                  <a:t>Considering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the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first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s-ES" sz="16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columns</a:t>
                </a:r>
                <a:r>
                  <a:rPr lang="es-ES" sz="1600" dirty="0">
                    <a:solidFill>
                      <a:srgbClr val="002060"/>
                    </a:solidFill>
                  </a:rPr>
                  <a:t> of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matrix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s-ES" sz="16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endParaRPr lang="es-ES" sz="1600" dirty="0"/>
              </a:p>
            </p:txBody>
          </p:sp>
        </mc:Choice>
        <mc:Fallback xmlns="">
          <p:sp>
            <p:nvSpPr>
              <p:cNvPr id="32" name="Rectángulo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077" y="2494542"/>
                <a:ext cx="3815532" cy="338554"/>
              </a:xfrm>
              <a:prstGeom prst="rect">
                <a:avLst/>
              </a:prstGeom>
              <a:blipFill>
                <a:blip r:embed="rId14"/>
                <a:stretch>
                  <a:fillRect l="-960" t="-5357" b="-21429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uadroTexto 33">
                <a:extLst>
                  <a:ext uri="{FF2B5EF4-FFF2-40B4-BE49-F238E27FC236}">
                    <a16:creationId xmlns:a16="http://schemas.microsoft.com/office/drawing/2014/main" id="{9F969E74-0841-4C62-99C7-CE9A70BDB901}"/>
                  </a:ext>
                </a:extLst>
              </p:cNvPr>
              <p:cNvSpPr txBox="1"/>
              <p:nvPr/>
            </p:nvSpPr>
            <p:spPr>
              <a:xfrm>
                <a:off x="1315806" y="2835991"/>
                <a:ext cx="2233974" cy="11269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s-E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  <m:e/>
                                </m:mr>
                                <m:mr>
                                  <m:e/>
                                  <m:e/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  <m:e/>
                                </m:mr>
                                <m:mr>
                                  <m:e/>
                                  <m:e/>
                                </m:mr>
                              </m:m>
                            </m:e>
                          </m:m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  <m:e/>
                                </m:mr>
                                <m:mr>
                                  <m:e/>
                                  <m:e/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  <m:e/>
                                </m:mr>
                                <m:mr>
                                  <m:e/>
                                  <m:e/>
                                </m:mr>
                              </m:m>
                            </m:e>
                          </m:mr>
                        </m:m>
                      </m:e>
                    </m:d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endParaRPr lang="es-ES" dirty="0"/>
              </a:p>
            </p:txBody>
          </p:sp>
        </mc:Choice>
        <mc:Fallback xmlns="">
          <p:sp>
            <p:nvSpPr>
              <p:cNvPr id="34" name="CuadroTexto 33">
                <a:extLst>
                  <a:ext uri="{FF2B5EF4-FFF2-40B4-BE49-F238E27FC236}">
                    <a16:creationId xmlns:a16="http://schemas.microsoft.com/office/drawing/2014/main" id="{9F969E74-0841-4C62-99C7-CE9A70BDB9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5806" y="2835991"/>
                <a:ext cx="2233974" cy="112697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ctángulo 34">
            <a:extLst>
              <a:ext uri="{FF2B5EF4-FFF2-40B4-BE49-F238E27FC236}">
                <a16:creationId xmlns:a16="http://schemas.microsoft.com/office/drawing/2014/main" id="{DE375B88-A3F0-463A-A1EC-5BEF4D159E22}"/>
              </a:ext>
            </a:extLst>
          </p:cNvPr>
          <p:cNvSpPr/>
          <p:nvPr/>
        </p:nvSpPr>
        <p:spPr>
          <a:xfrm>
            <a:off x="1601513" y="2931896"/>
            <a:ext cx="1474237" cy="972000"/>
          </a:xfrm>
          <a:prstGeom prst="rect">
            <a:avLst/>
          </a:prstGeom>
          <a:solidFill>
            <a:schemeClr val="accent6">
              <a:lumMod val="7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CuadroTexto 35">
                <a:extLst>
                  <a:ext uri="{FF2B5EF4-FFF2-40B4-BE49-F238E27FC236}">
                    <a16:creationId xmlns:a16="http://schemas.microsoft.com/office/drawing/2014/main" id="{E804968A-FC84-4F67-AFF0-0766E9B8CF3F}"/>
                  </a:ext>
                </a:extLst>
              </p:cNvPr>
              <p:cNvSpPr txBox="1"/>
              <p:nvPr/>
            </p:nvSpPr>
            <p:spPr>
              <a:xfrm>
                <a:off x="1925342" y="3247093"/>
                <a:ext cx="80857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s-E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6" name="CuadroTexto 35">
                <a:extLst>
                  <a:ext uri="{FF2B5EF4-FFF2-40B4-BE49-F238E27FC236}">
                    <a16:creationId xmlns:a16="http://schemas.microsoft.com/office/drawing/2014/main" id="{E804968A-FC84-4F67-AFF0-0766E9B8CF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5342" y="3247093"/>
                <a:ext cx="808575" cy="3693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CuadroTexto 36">
                <a:extLst>
                  <a:ext uri="{FF2B5EF4-FFF2-40B4-BE49-F238E27FC236}">
                    <a16:creationId xmlns:a16="http://schemas.microsoft.com/office/drawing/2014/main" id="{9F969E74-0841-4C62-99C7-CE9A70BDB901}"/>
                  </a:ext>
                </a:extLst>
              </p:cNvPr>
              <p:cNvSpPr txBox="1"/>
              <p:nvPr/>
            </p:nvSpPr>
            <p:spPr>
              <a:xfrm>
                <a:off x="3190069" y="2835991"/>
                <a:ext cx="2233974" cy="11269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s-E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</m:mr>
                                <m:mr>
                                  <m:e/>
                                </m:mr>
                              </m:m>
                            </m:e>
                            <m:e>
                              <m:sSubSup>
                                <m:sSubSupPr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/>
                                <m:sub/>
                                <m:sup/>
                              </m:sSubSup>
                            </m:e>
                          </m:m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</m:mr>
                                <m:mr>
                                  <m:e/>
                                </m:mr>
                              </m:m>
                            </m:e>
                            <m:e/>
                          </m:mr>
                        </m:m>
                      </m:e>
                    </m:d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= </a:t>
                </a:r>
                <a:endParaRPr lang="es-ES" dirty="0"/>
              </a:p>
            </p:txBody>
          </p:sp>
        </mc:Choice>
        <mc:Fallback xmlns="">
          <p:sp>
            <p:nvSpPr>
              <p:cNvPr id="37" name="CuadroTexto 36">
                <a:extLst>
                  <a:ext uri="{FF2B5EF4-FFF2-40B4-BE49-F238E27FC236}">
                    <a16:creationId xmlns:a16="http://schemas.microsoft.com/office/drawing/2014/main" id="{9F969E74-0841-4C62-99C7-CE9A70BDB9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0069" y="2835991"/>
                <a:ext cx="2233974" cy="1126975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ángulo 37">
            <a:extLst>
              <a:ext uri="{FF2B5EF4-FFF2-40B4-BE49-F238E27FC236}">
                <a16:creationId xmlns:a16="http://schemas.microsoft.com/office/drawing/2014/main" id="{DE375B88-A3F0-463A-A1EC-5BEF4D159E22}"/>
              </a:ext>
            </a:extLst>
          </p:cNvPr>
          <p:cNvSpPr/>
          <p:nvPr/>
        </p:nvSpPr>
        <p:spPr>
          <a:xfrm>
            <a:off x="3455985" y="2928667"/>
            <a:ext cx="787779" cy="972000"/>
          </a:xfrm>
          <a:prstGeom prst="rect">
            <a:avLst/>
          </a:prstGeom>
          <a:solidFill>
            <a:schemeClr val="accent5">
              <a:lumMod val="7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CuadroTexto 38">
                <a:extLst>
                  <a:ext uri="{FF2B5EF4-FFF2-40B4-BE49-F238E27FC236}">
                    <a16:creationId xmlns:a16="http://schemas.microsoft.com/office/drawing/2014/main" id="{E804968A-FC84-4F67-AFF0-0766E9B8CF3F}"/>
                  </a:ext>
                </a:extLst>
              </p:cNvPr>
              <p:cNvSpPr txBox="1"/>
              <p:nvPr/>
            </p:nvSpPr>
            <p:spPr>
              <a:xfrm>
                <a:off x="3469321" y="3173067"/>
                <a:ext cx="80857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s-E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9" name="CuadroTexto 38">
                <a:extLst>
                  <a:ext uri="{FF2B5EF4-FFF2-40B4-BE49-F238E27FC236}">
                    <a16:creationId xmlns:a16="http://schemas.microsoft.com/office/drawing/2014/main" id="{E804968A-FC84-4F67-AFF0-0766E9B8CF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9321" y="3173067"/>
                <a:ext cx="808575" cy="369332"/>
              </a:xfrm>
              <a:prstGeom prst="rect">
                <a:avLst/>
              </a:prstGeom>
              <a:blipFill>
                <a:blip r:embed="rId18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CuadroTexto 47">
                <a:extLst>
                  <a:ext uri="{FF2B5EF4-FFF2-40B4-BE49-F238E27FC236}">
                    <a16:creationId xmlns:a16="http://schemas.microsoft.com/office/drawing/2014/main" id="{9F969E74-0841-4C62-99C7-CE9A70BDB901}"/>
                  </a:ext>
                </a:extLst>
              </p:cNvPr>
              <p:cNvSpPr txBox="1"/>
              <p:nvPr/>
            </p:nvSpPr>
            <p:spPr>
              <a:xfrm>
                <a:off x="4527882" y="2853083"/>
                <a:ext cx="1449425" cy="11269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s-E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</m:mr>
                                <m:mr>
                                  <m:e/>
                                </m:mr>
                              </m:m>
                            </m:e>
                            <m:e>
                              <m:sSubSup>
                                <m:sSubSupPr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/>
                                <m:sub/>
                                <m:sup/>
                              </m:sSubSup>
                            </m:e>
                          </m:m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</m:mr>
                                <m:mr>
                                  <m:e/>
                                </m:mr>
                              </m:m>
                            </m:e>
                            <m:e/>
                          </m:mr>
                        </m:m>
                      </m:e>
                    </m:d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endParaRPr lang="es-ES" dirty="0"/>
              </a:p>
            </p:txBody>
          </p:sp>
        </mc:Choice>
        <mc:Fallback xmlns="">
          <p:sp>
            <p:nvSpPr>
              <p:cNvPr id="48" name="CuadroTexto 47">
                <a:extLst>
                  <a:ext uri="{FF2B5EF4-FFF2-40B4-BE49-F238E27FC236}">
                    <a16:creationId xmlns:a16="http://schemas.microsoft.com/office/drawing/2014/main" id="{9F969E74-0841-4C62-99C7-CE9A70BDB9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7882" y="2853083"/>
                <a:ext cx="1449425" cy="1126975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Rectángulo 48">
            <a:extLst>
              <a:ext uri="{FF2B5EF4-FFF2-40B4-BE49-F238E27FC236}">
                <a16:creationId xmlns:a16="http://schemas.microsoft.com/office/drawing/2014/main" id="{DE375B88-A3F0-463A-A1EC-5BEF4D159E22}"/>
              </a:ext>
            </a:extLst>
          </p:cNvPr>
          <p:cNvSpPr/>
          <p:nvPr/>
        </p:nvSpPr>
        <p:spPr>
          <a:xfrm>
            <a:off x="4803323" y="2945759"/>
            <a:ext cx="787779" cy="972000"/>
          </a:xfrm>
          <a:prstGeom prst="rect">
            <a:avLst/>
          </a:prstGeom>
          <a:solidFill>
            <a:schemeClr val="accent5">
              <a:lumMod val="7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CuadroTexto 41">
                <a:extLst>
                  <a:ext uri="{FF2B5EF4-FFF2-40B4-BE49-F238E27FC236}">
                    <a16:creationId xmlns:a16="http://schemas.microsoft.com/office/drawing/2014/main" id="{E804968A-FC84-4F67-AFF0-0766E9B8CF3F}"/>
                  </a:ext>
                </a:extLst>
              </p:cNvPr>
              <p:cNvSpPr txBox="1"/>
              <p:nvPr/>
            </p:nvSpPr>
            <p:spPr>
              <a:xfrm>
                <a:off x="4847609" y="3174160"/>
                <a:ext cx="80857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</m:oMath>
                  </m:oMathPara>
                </a14:m>
                <a:endParaRPr lang="es-E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2" name="CuadroTexto 41">
                <a:extLst>
                  <a:ext uri="{FF2B5EF4-FFF2-40B4-BE49-F238E27FC236}">
                    <a16:creationId xmlns:a16="http://schemas.microsoft.com/office/drawing/2014/main" id="{E804968A-FC84-4F67-AFF0-0766E9B8CF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7609" y="3174160"/>
                <a:ext cx="808575" cy="369332"/>
              </a:xfrm>
              <a:prstGeom prst="rect">
                <a:avLst/>
              </a:prstGeom>
              <a:blipFill>
                <a:blip r:embed="rId20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ctángulo 56"/>
              <p:cNvSpPr/>
              <p:nvPr/>
            </p:nvSpPr>
            <p:spPr>
              <a:xfrm>
                <a:off x="7757064" y="4162756"/>
                <a:ext cx="4320372" cy="10895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s-ES" sz="160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s-ES" sz="1600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s-ES" sz="1600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</m:acc>
                      </m:e>
                      <m:sub>
                        <m:r>
                          <a:rPr lang="es-ES" sz="1600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s-ES" sz="1600" dirty="0" err="1">
                    <a:solidFill>
                      <a:srgbClr val="002060"/>
                    </a:solidFill>
                  </a:rPr>
                  <a:t>is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the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upper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left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section</a:t>
                </a:r>
                <a:r>
                  <a:rPr lang="es-ES" sz="1600" dirty="0">
                    <a:solidFill>
                      <a:srgbClr val="002060"/>
                    </a:solidFill>
                  </a:rPr>
                  <a:t> of </a:t>
                </a:r>
                <a14:m>
                  <m:oMath xmlns:m="http://schemas.openxmlformats.org/officeDocument/2006/math">
                    <m:r>
                      <a:rPr lang="es-ES" sz="16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s-ES" sz="1600" dirty="0">
                    <a:solidFill>
                      <a:srgbClr val="002060"/>
                    </a:solidFill>
                  </a:rPr>
                  <a:t>, a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reduced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Hessenberg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matrix</a:t>
                </a:r>
                <a:r>
                  <a:rPr lang="es-ES" sz="1600" dirty="0">
                    <a:solidFill>
                      <a:srgbClr val="002060"/>
                    </a:solidFill>
                  </a:rPr>
                  <a:t>. (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not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square</a:t>
                </a:r>
                <a:r>
                  <a:rPr lang="es-ES" sz="1600" dirty="0">
                    <a:solidFill>
                      <a:srgbClr val="002060"/>
                    </a:solidFill>
                  </a:rPr>
                  <a:t>!)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s-ES" sz="16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sSub>
                      <m:sSubPr>
                        <m:ctrlPr>
                          <a:rPr lang="es-ES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s-ES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s-ES" sz="16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s-ES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s-ES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s-ES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sSub>
                      <m:sSubPr>
                        <m:ctrlPr>
                          <a:rPr lang="es-ES" sz="160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s-ES" sz="1600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s-ES" sz="1600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</m:acc>
                      </m:e>
                      <m:sub>
                        <m:r>
                          <a:rPr lang="es-ES" sz="1600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s-ES" sz="1600" dirty="0" err="1">
                    <a:solidFill>
                      <a:srgbClr val="002060"/>
                    </a:solidFill>
                  </a:rPr>
                  <a:t>with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dimensions</a:t>
                </a:r>
                <a:endParaRPr lang="es-ES" sz="1600" dirty="0">
                  <a:solidFill>
                    <a:srgbClr val="002060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s-ES" sz="16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sz="16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s-ES" sz="16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s-ES" sz="16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</m:d>
                      <m:d>
                        <m:dPr>
                          <m:ctrlPr>
                            <a:rPr lang="es-ES" sz="16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sz="16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r>
                            <a:rPr lang="es-ES" sz="16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s-ES" sz="16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s-ES" sz="16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=(</m:t>
                      </m:r>
                      <m:r>
                        <a:rPr lang="es-ES" sz="16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s-ES" sz="16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s-ES" sz="16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r>
                        <a:rPr lang="es-ES" sz="16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+1)(</m:t>
                      </m:r>
                      <m:r>
                        <a:rPr lang="es-ES" sz="16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s-ES" sz="16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+1×</m:t>
                      </m:r>
                      <m:r>
                        <a:rPr lang="es-ES" sz="16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r>
                        <a:rPr lang="es-ES" sz="16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s-ES" sz="16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57" name="Rectángulo 5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7064" y="4162756"/>
                <a:ext cx="4320372" cy="1089529"/>
              </a:xfrm>
              <a:prstGeom prst="rect">
                <a:avLst/>
              </a:prstGeom>
              <a:blipFill>
                <a:blip r:embed="rId21"/>
                <a:stretch>
                  <a:fillRect t="-559" b="-223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CuadroTexto 57">
                <a:extLst>
                  <a:ext uri="{FF2B5EF4-FFF2-40B4-BE49-F238E27FC236}">
                    <a16:creationId xmlns:a16="http://schemas.microsoft.com/office/drawing/2014/main" id="{EF1A0853-B0AC-4EA2-A5B7-F38912A4F9F0}"/>
                  </a:ext>
                </a:extLst>
              </p:cNvPr>
              <p:cNvSpPr txBox="1"/>
              <p:nvPr/>
            </p:nvSpPr>
            <p:spPr>
              <a:xfrm>
                <a:off x="7226864" y="2866219"/>
                <a:ext cx="5362000" cy="12612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s-ES" sz="16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16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sz="16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Sup>
                                        <m:sSubSupPr>
                                          <m:ctrlPr>
                                            <a:rPr lang="es-ES" sz="1600" b="0" i="1" smtClean="0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/>
                                        <m:sub/>
                                        <m:sup/>
                                      </m:sSubSup>
                                    </m:e>
                                    <m:e/>
                                  </m:mr>
                                  <m:mr>
                                    <m:e/>
                                    <m:e/>
                                  </m:mr>
                                </m:m>
                              </m:e>
                              <m:e>
                                <m:sSubSup>
                                  <m:sSubSupPr>
                                    <m:ctrlPr>
                                      <a:rPr lang="es-ES" sz="16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/>
                                  <m:sub/>
                                  <m:sup/>
                                </m:sSubSup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sz="16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/>
                                    <m:e/>
                                  </m:mr>
                                  <m:mr>
                                    <m:e>
                                      <m:sSubSup>
                                        <m:sSubSupPr>
                                          <m:ctrlPr>
                                            <a:rPr lang="es-ES" sz="1600" b="0" i="1" smtClean="0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/>
                                        <m:sub/>
                                        <m:sup/>
                                      </m:sSubSup>
                                    </m:e>
                                    <m:e/>
                                  </m:mr>
                                </m:m>
                              </m:e>
                              <m:e/>
                            </m:mr>
                          </m:m>
                        </m:e>
                      </m:d>
                      <m:r>
                        <a:rPr lang="es-ES" sz="16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s-ES" sz="16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16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sz="1600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s-ES" sz="1600" i="1" smtClean="0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1600" b="0" i="1" smtClean="0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e>
                                        <m:sub>
                                          <m:r>
                                            <a:rPr lang="es-ES" sz="1600" b="0" i="1" smtClean="0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11</m:t>
                                          </m:r>
                                        </m:sub>
                                      </m:sSub>
                                    </m:e>
                                    <m:e/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s-ES" sz="1600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1600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e>
                                        <m:sub>
                                          <m:r>
                                            <a:rPr lang="es-ES" sz="1600" b="0" i="1" smtClean="0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s-ES" sz="1600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  <m:e/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sz="1600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s-ES" sz="1600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1600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e>
                                        <m:sub>
                                          <m:r>
                                            <a:rPr lang="es-ES" sz="1600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  <m:r>
                                            <a:rPr lang="es-ES" sz="1600" b="0" i="1" smtClean="0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/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sz="1600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/>
                                    <m:e/>
                                  </m:mr>
                                  <m:mr>
                                    <m:e/>
                                    <m:e/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sz="1600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/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s-ES" sz="1600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1600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e>
                                        <m:sub>
                                          <m:r>
                                            <a:rPr lang="es-ES" sz="1600" b="0" i="1" smtClean="0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  <m:r>
                                            <a:rPr lang="es-ES" sz="1600" b="0" i="1" smtClean="0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+1,</m:t>
                                          </m:r>
                                          <m:r>
                                            <a:rPr lang="es-ES" sz="1600" b="0" i="1" smtClean="0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58" name="CuadroTexto 57">
                <a:extLst>
                  <a:ext uri="{FF2B5EF4-FFF2-40B4-BE49-F238E27FC236}">
                    <a16:creationId xmlns:a16="http://schemas.microsoft.com/office/drawing/2014/main" id="{EF1A0853-B0AC-4EA2-A5B7-F38912A4F9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6864" y="2866219"/>
                <a:ext cx="5362000" cy="1261243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CuadroTexto 59">
                <a:extLst>
                  <a:ext uri="{FF2B5EF4-FFF2-40B4-BE49-F238E27FC236}">
                    <a16:creationId xmlns:a16="http://schemas.microsoft.com/office/drawing/2014/main" id="{E804968A-FC84-4F67-AFF0-0766E9B8CF3F}"/>
                  </a:ext>
                </a:extLst>
              </p:cNvPr>
              <p:cNvSpPr txBox="1"/>
              <p:nvPr/>
            </p:nvSpPr>
            <p:spPr>
              <a:xfrm>
                <a:off x="8471535" y="3267161"/>
                <a:ext cx="80857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s-E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0" name="CuadroTexto 59">
                <a:extLst>
                  <a:ext uri="{FF2B5EF4-FFF2-40B4-BE49-F238E27FC236}">
                    <a16:creationId xmlns:a16="http://schemas.microsoft.com/office/drawing/2014/main" id="{E804968A-FC84-4F67-AFF0-0766E9B8CF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1535" y="3267161"/>
                <a:ext cx="808575" cy="369332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3" name="Grupo 82"/>
          <p:cNvGrpSpPr/>
          <p:nvPr/>
        </p:nvGrpSpPr>
        <p:grpSpPr>
          <a:xfrm>
            <a:off x="8279571" y="2953702"/>
            <a:ext cx="1230187" cy="1047622"/>
            <a:chOff x="1627137" y="4680000"/>
            <a:chExt cx="1194587" cy="972000"/>
          </a:xfrm>
        </p:grpSpPr>
        <p:sp>
          <p:nvSpPr>
            <p:cNvPr id="59" name="Rectángulo 58">
              <a:extLst>
                <a:ext uri="{FF2B5EF4-FFF2-40B4-BE49-F238E27FC236}">
                  <a16:creationId xmlns:a16="http://schemas.microsoft.com/office/drawing/2014/main" id="{DE375B88-A3F0-463A-A1EC-5BEF4D159E22}"/>
                </a:ext>
              </a:extLst>
            </p:cNvPr>
            <p:cNvSpPr/>
            <p:nvPr/>
          </p:nvSpPr>
          <p:spPr>
            <a:xfrm>
              <a:off x="1627137" y="4680000"/>
              <a:ext cx="1188000" cy="252000"/>
            </a:xfrm>
            <a:prstGeom prst="rect">
              <a:avLst/>
            </a:prstGeom>
            <a:solidFill>
              <a:schemeClr val="accent5">
                <a:lumMod val="75000"/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1" name="Rectángulo 60">
              <a:extLst>
                <a:ext uri="{FF2B5EF4-FFF2-40B4-BE49-F238E27FC236}">
                  <a16:creationId xmlns:a16="http://schemas.microsoft.com/office/drawing/2014/main" id="{DE375B88-A3F0-463A-A1EC-5BEF4D159E22}"/>
                </a:ext>
              </a:extLst>
            </p:cNvPr>
            <p:cNvSpPr/>
            <p:nvPr/>
          </p:nvSpPr>
          <p:spPr>
            <a:xfrm>
              <a:off x="1841545" y="4932000"/>
              <a:ext cx="972000" cy="144000"/>
            </a:xfrm>
            <a:prstGeom prst="rect">
              <a:avLst/>
            </a:prstGeom>
            <a:solidFill>
              <a:schemeClr val="accent5">
                <a:lumMod val="75000"/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2" name="Rectángulo 61">
              <a:extLst>
                <a:ext uri="{FF2B5EF4-FFF2-40B4-BE49-F238E27FC236}">
                  <a16:creationId xmlns:a16="http://schemas.microsoft.com/office/drawing/2014/main" id="{DE375B88-A3F0-463A-A1EC-5BEF4D159E22}"/>
                </a:ext>
              </a:extLst>
            </p:cNvPr>
            <p:cNvSpPr/>
            <p:nvPr/>
          </p:nvSpPr>
          <p:spPr>
            <a:xfrm>
              <a:off x="1993560" y="5076000"/>
              <a:ext cx="828000" cy="144000"/>
            </a:xfrm>
            <a:prstGeom prst="rect">
              <a:avLst/>
            </a:prstGeom>
            <a:solidFill>
              <a:schemeClr val="accent5">
                <a:lumMod val="75000"/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3" name="Rectángulo 62">
              <a:extLst>
                <a:ext uri="{FF2B5EF4-FFF2-40B4-BE49-F238E27FC236}">
                  <a16:creationId xmlns:a16="http://schemas.microsoft.com/office/drawing/2014/main" id="{DE375B88-A3F0-463A-A1EC-5BEF4D159E22}"/>
                </a:ext>
              </a:extLst>
            </p:cNvPr>
            <p:cNvSpPr/>
            <p:nvPr/>
          </p:nvSpPr>
          <p:spPr>
            <a:xfrm>
              <a:off x="2209724" y="5220000"/>
              <a:ext cx="612000" cy="144000"/>
            </a:xfrm>
            <a:prstGeom prst="rect">
              <a:avLst/>
            </a:prstGeom>
            <a:solidFill>
              <a:schemeClr val="accent5">
                <a:lumMod val="75000"/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4" name="Rectángulo 63">
              <a:extLst>
                <a:ext uri="{FF2B5EF4-FFF2-40B4-BE49-F238E27FC236}">
                  <a16:creationId xmlns:a16="http://schemas.microsoft.com/office/drawing/2014/main" id="{DE375B88-A3F0-463A-A1EC-5BEF4D159E22}"/>
                </a:ext>
              </a:extLst>
            </p:cNvPr>
            <p:cNvSpPr/>
            <p:nvPr/>
          </p:nvSpPr>
          <p:spPr>
            <a:xfrm>
              <a:off x="2353560" y="5364000"/>
              <a:ext cx="468000" cy="144000"/>
            </a:xfrm>
            <a:prstGeom prst="rect">
              <a:avLst/>
            </a:prstGeom>
            <a:solidFill>
              <a:schemeClr val="accent5">
                <a:lumMod val="75000"/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5" name="Rectángulo 64">
              <a:extLst>
                <a:ext uri="{FF2B5EF4-FFF2-40B4-BE49-F238E27FC236}">
                  <a16:creationId xmlns:a16="http://schemas.microsoft.com/office/drawing/2014/main" id="{DE375B88-A3F0-463A-A1EC-5BEF4D159E22}"/>
                </a:ext>
              </a:extLst>
            </p:cNvPr>
            <p:cNvSpPr/>
            <p:nvPr/>
          </p:nvSpPr>
          <p:spPr>
            <a:xfrm>
              <a:off x="2569350" y="5508000"/>
              <a:ext cx="252000" cy="144000"/>
            </a:xfrm>
            <a:prstGeom prst="rect">
              <a:avLst/>
            </a:prstGeom>
            <a:solidFill>
              <a:schemeClr val="accent5">
                <a:lumMod val="75000"/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CuadroTexto 65">
                <a:extLst>
                  <a:ext uri="{FF2B5EF4-FFF2-40B4-BE49-F238E27FC236}">
                    <a16:creationId xmlns:a16="http://schemas.microsoft.com/office/drawing/2014/main" id="{E804968A-FC84-4F67-AFF0-0766E9B8CF3F}"/>
                  </a:ext>
                </a:extLst>
              </p:cNvPr>
              <p:cNvSpPr txBox="1"/>
              <p:nvPr/>
            </p:nvSpPr>
            <p:spPr>
              <a:xfrm>
                <a:off x="8578738" y="3219340"/>
                <a:ext cx="808575" cy="3761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s-E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E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r>
                            <a:rPr lang="es-E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s-E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6" name="CuadroTexto 65">
                <a:extLst>
                  <a:ext uri="{FF2B5EF4-FFF2-40B4-BE49-F238E27FC236}">
                    <a16:creationId xmlns:a16="http://schemas.microsoft.com/office/drawing/2014/main" id="{E804968A-FC84-4F67-AFF0-0766E9B8CF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8738" y="3219340"/>
                <a:ext cx="808575" cy="376193"/>
              </a:xfrm>
              <a:prstGeom prst="rect">
                <a:avLst/>
              </a:prstGeom>
              <a:blipFill>
                <a:blip r:embed="rId24"/>
                <a:stretch>
                  <a:fillRect t="-8065" r="-1353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7" name="Grupo 66"/>
          <p:cNvGrpSpPr/>
          <p:nvPr/>
        </p:nvGrpSpPr>
        <p:grpSpPr>
          <a:xfrm>
            <a:off x="10501988" y="3480473"/>
            <a:ext cx="360000" cy="288000"/>
            <a:chOff x="7546424" y="6438630"/>
            <a:chExt cx="376800" cy="376800"/>
          </a:xfrm>
          <a:solidFill>
            <a:schemeClr val="accent5">
              <a:lumMod val="50000"/>
            </a:schemeClr>
          </a:solidFill>
        </p:grpSpPr>
        <p:sp>
          <p:nvSpPr>
            <p:cNvPr id="68" name="Elipse 67"/>
            <p:cNvSpPr/>
            <p:nvPr/>
          </p:nvSpPr>
          <p:spPr>
            <a:xfrm>
              <a:off x="7546424" y="6438630"/>
              <a:ext cx="72000" cy="72000"/>
            </a:xfrm>
            <a:prstGeom prst="ellipse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002060"/>
                </a:solidFill>
              </a:endParaRPr>
            </a:p>
          </p:txBody>
        </p:sp>
        <p:sp>
          <p:nvSpPr>
            <p:cNvPr id="69" name="Elipse 68"/>
            <p:cNvSpPr/>
            <p:nvPr/>
          </p:nvSpPr>
          <p:spPr>
            <a:xfrm>
              <a:off x="7698824" y="6591030"/>
              <a:ext cx="72000" cy="72000"/>
            </a:xfrm>
            <a:prstGeom prst="ellipse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002060"/>
                </a:solidFill>
              </a:endParaRPr>
            </a:p>
          </p:txBody>
        </p:sp>
        <p:sp>
          <p:nvSpPr>
            <p:cNvPr id="70" name="Elipse 69"/>
            <p:cNvSpPr/>
            <p:nvPr/>
          </p:nvSpPr>
          <p:spPr>
            <a:xfrm>
              <a:off x="7851224" y="6743430"/>
              <a:ext cx="72000" cy="72000"/>
            </a:xfrm>
            <a:prstGeom prst="ellipse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002060"/>
                </a:solidFill>
              </a:endParaRPr>
            </a:p>
          </p:txBody>
        </p:sp>
      </p:grpSp>
      <p:grpSp>
        <p:nvGrpSpPr>
          <p:cNvPr id="21" name="Grupo 20"/>
          <p:cNvGrpSpPr>
            <a:grpSpLocks noChangeAspect="1"/>
          </p:cNvGrpSpPr>
          <p:nvPr/>
        </p:nvGrpSpPr>
        <p:grpSpPr>
          <a:xfrm>
            <a:off x="11265166" y="3342861"/>
            <a:ext cx="57600" cy="288000"/>
            <a:chOff x="7200000" y="5112000"/>
            <a:chExt cx="72000" cy="360000"/>
          </a:xfrm>
        </p:grpSpPr>
        <p:sp>
          <p:nvSpPr>
            <p:cNvPr id="72" name="Elipse 71"/>
            <p:cNvSpPr/>
            <p:nvPr/>
          </p:nvSpPr>
          <p:spPr>
            <a:xfrm>
              <a:off x="7200000" y="5112000"/>
              <a:ext cx="72000" cy="72000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002060"/>
                </a:solidFill>
              </a:endParaRPr>
            </a:p>
          </p:txBody>
        </p:sp>
        <p:sp>
          <p:nvSpPr>
            <p:cNvPr id="73" name="Elipse 72"/>
            <p:cNvSpPr/>
            <p:nvPr/>
          </p:nvSpPr>
          <p:spPr>
            <a:xfrm>
              <a:off x="7200000" y="5256000"/>
              <a:ext cx="72000" cy="72000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002060"/>
                </a:solidFill>
              </a:endParaRPr>
            </a:p>
          </p:txBody>
        </p:sp>
        <p:sp>
          <p:nvSpPr>
            <p:cNvPr id="74" name="Elipse 73"/>
            <p:cNvSpPr/>
            <p:nvPr/>
          </p:nvSpPr>
          <p:spPr>
            <a:xfrm>
              <a:off x="7200000" y="5400000"/>
              <a:ext cx="72000" cy="72000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002060"/>
                </a:solidFill>
              </a:endParaRPr>
            </a:p>
          </p:txBody>
        </p:sp>
      </p:grpSp>
      <p:grpSp>
        <p:nvGrpSpPr>
          <p:cNvPr id="75" name="Grupo 74"/>
          <p:cNvGrpSpPr>
            <a:grpSpLocks noChangeAspect="1"/>
          </p:cNvGrpSpPr>
          <p:nvPr/>
        </p:nvGrpSpPr>
        <p:grpSpPr>
          <a:xfrm rot="5400000">
            <a:off x="10689188" y="2965041"/>
            <a:ext cx="57600" cy="288000"/>
            <a:chOff x="7200000" y="5112000"/>
            <a:chExt cx="72000" cy="360000"/>
          </a:xfrm>
        </p:grpSpPr>
        <p:sp>
          <p:nvSpPr>
            <p:cNvPr id="76" name="Elipse 75"/>
            <p:cNvSpPr/>
            <p:nvPr/>
          </p:nvSpPr>
          <p:spPr>
            <a:xfrm>
              <a:off x="7200000" y="5112000"/>
              <a:ext cx="72000" cy="72000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002060"/>
                </a:solidFill>
              </a:endParaRPr>
            </a:p>
          </p:txBody>
        </p:sp>
        <p:sp>
          <p:nvSpPr>
            <p:cNvPr id="77" name="Elipse 76"/>
            <p:cNvSpPr/>
            <p:nvPr/>
          </p:nvSpPr>
          <p:spPr>
            <a:xfrm>
              <a:off x="7200000" y="5256000"/>
              <a:ext cx="72000" cy="72000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002060"/>
                </a:solidFill>
              </a:endParaRPr>
            </a:p>
          </p:txBody>
        </p:sp>
        <p:sp>
          <p:nvSpPr>
            <p:cNvPr id="78" name="Elipse 77"/>
            <p:cNvSpPr/>
            <p:nvPr/>
          </p:nvSpPr>
          <p:spPr>
            <a:xfrm>
              <a:off x="7200000" y="5400000"/>
              <a:ext cx="72000" cy="72000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002060"/>
                </a:solidFill>
              </a:endParaRPr>
            </a:p>
          </p:txBody>
        </p:sp>
      </p:grpSp>
      <p:sp>
        <p:nvSpPr>
          <p:cNvPr id="84" name="Rectángulo 83"/>
          <p:cNvSpPr/>
          <p:nvPr/>
        </p:nvSpPr>
        <p:spPr>
          <a:xfrm>
            <a:off x="7373931" y="3195845"/>
            <a:ext cx="6014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err="1">
                <a:solidFill>
                  <a:srgbClr val="002060"/>
                </a:solidFill>
              </a:rPr>
              <a:t>with</a:t>
            </a:r>
            <a:endParaRPr lang="es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ángulo 84"/>
              <p:cNvSpPr/>
              <p:nvPr/>
            </p:nvSpPr>
            <p:spPr>
              <a:xfrm>
                <a:off x="136433" y="3909648"/>
                <a:ext cx="6039141" cy="11782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s-ES" sz="1600" dirty="0">
                    <a:solidFill>
                      <a:srgbClr val="002060"/>
                    </a:solidFill>
                  </a:rPr>
                  <a:t>The </a:t>
                </a:r>
                <a14:m>
                  <m:oMath xmlns:m="http://schemas.openxmlformats.org/officeDocument/2006/math">
                    <m:r>
                      <a:rPr lang="es-ES" sz="16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s-ES" sz="1600" dirty="0" err="1">
                    <a:solidFill>
                      <a:srgbClr val="002060"/>
                    </a:solidFill>
                  </a:rPr>
                  <a:t>th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column</a:t>
                </a:r>
                <a:r>
                  <a:rPr lang="es-ES" sz="1600" dirty="0">
                    <a:solidFill>
                      <a:srgbClr val="002060"/>
                    </a:solidFill>
                  </a:rPr>
                  <a:t> of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this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matrix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equation</a:t>
                </a:r>
                <a:r>
                  <a:rPr lang="es-ES" sz="1600" dirty="0">
                    <a:solidFill>
                      <a:srgbClr val="002060"/>
                    </a:solidFill>
                  </a:rPr>
                  <a:t> can be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written</a:t>
                </a:r>
                <a:r>
                  <a:rPr lang="es-ES" sz="1600" dirty="0">
                    <a:solidFill>
                      <a:srgbClr val="002060"/>
                    </a:solidFill>
                  </a:rPr>
                  <a:t> as: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s-ES" sz="1600" dirty="0"/>
                  <a:t> </a:t>
                </a:r>
                <a14:m>
                  <m:oMath xmlns:m="http://schemas.openxmlformats.org/officeDocument/2006/math">
                    <m:r>
                      <a:rPr lang="es-ES" sz="16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sSub>
                      <m:sSubPr>
                        <m:ctrlPr>
                          <a:rPr lang="es-ES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s-ES" sz="16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s-ES" sz="16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e>
                      <m:sub>
                        <m:r>
                          <a:rPr lang="es-ES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s-ES" sz="16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  <m:r>
                          <a:rPr lang="es-ES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  <m:sSub>
                      <m:sSubPr>
                        <m:ctrlP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s-ES" sz="16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s-ES" sz="16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e>
                      <m:sub>
                        <m:r>
                          <a:rPr lang="es-ES" sz="16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s-ES" sz="16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s-ES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  <m:sSub>
                      <m:sSubPr>
                        <m:ctrlP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s-ES" sz="16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s-ES" sz="16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e>
                      <m:sub>
                        <m:r>
                          <a:rPr lang="es-ES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s-ES" sz="16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+…</m:t>
                    </m:r>
                    <m:r>
                      <a:rPr lang="es-ES" sz="16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s-ES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  <m:sSub>
                      <m:sSubPr>
                        <m:ctrlP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s-ES" sz="16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s-ES" sz="16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e>
                      <m:sub>
                        <m:r>
                          <a:rPr lang="es-ES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s-ES" sz="16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es-ES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+1,</m:t>
                        </m:r>
                        <m: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  <m:sSub>
                      <m:sSubPr>
                        <m:ctrlP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s-ES" sz="16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s-ES" sz="16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e>
                      <m:sub>
                        <m: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s-ES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endParaRPr lang="es-ES" sz="1600" dirty="0">
                  <a:solidFill>
                    <a:srgbClr val="002060"/>
                  </a:solidFill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Or</a:t>
                </a:r>
                <a:r>
                  <a:rPr lang="es-ES" sz="1600" dirty="0">
                    <a:solidFill>
                      <a:srgbClr val="002060"/>
                    </a:solidFill>
                  </a:rPr>
                  <a:t>, in a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recurrence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iterative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relation</a:t>
                </a:r>
                <a:r>
                  <a:rPr lang="es-ES" sz="1600" dirty="0">
                    <a:solidFill>
                      <a:srgbClr val="002060"/>
                    </a:solidFill>
                  </a:rPr>
                  <a:t>:</a:t>
                </a:r>
              </a:p>
            </p:txBody>
          </p:sp>
        </mc:Choice>
        <mc:Fallback xmlns="">
          <p:sp>
            <p:nvSpPr>
              <p:cNvPr id="85" name="Rectángulo 8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433" y="3909648"/>
                <a:ext cx="6039141" cy="1178271"/>
              </a:xfrm>
              <a:prstGeom prst="rect">
                <a:avLst/>
              </a:prstGeom>
              <a:blipFill>
                <a:blip r:embed="rId25"/>
                <a:stretch>
                  <a:fillRect l="-505" b="-5670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" name="Rectángulo 70"/>
          <p:cNvSpPr/>
          <p:nvPr/>
        </p:nvSpPr>
        <p:spPr>
          <a:xfrm>
            <a:off x="6969543" y="5763052"/>
            <a:ext cx="39018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dirty="0" err="1">
                <a:solidFill>
                  <a:srgbClr val="002060"/>
                </a:solidFill>
              </a:rPr>
              <a:t>These</a:t>
            </a:r>
            <a:r>
              <a:rPr lang="es-ES" sz="1600" dirty="0">
                <a:solidFill>
                  <a:srgbClr val="002060"/>
                </a:solidFill>
              </a:rPr>
              <a:t> </a:t>
            </a:r>
            <a:r>
              <a:rPr lang="es-ES" sz="1600" dirty="0" err="1">
                <a:solidFill>
                  <a:srgbClr val="002060"/>
                </a:solidFill>
              </a:rPr>
              <a:t>equations</a:t>
            </a:r>
            <a:r>
              <a:rPr lang="es-ES" sz="1600" dirty="0">
                <a:solidFill>
                  <a:srgbClr val="002060"/>
                </a:solidFill>
              </a:rPr>
              <a:t> are </a:t>
            </a:r>
            <a:r>
              <a:rPr lang="es-ES" sz="1600" dirty="0" err="1">
                <a:solidFill>
                  <a:srgbClr val="002060"/>
                </a:solidFill>
              </a:rPr>
              <a:t>the</a:t>
            </a:r>
            <a:r>
              <a:rPr lang="es-ES" sz="1600" dirty="0">
                <a:solidFill>
                  <a:srgbClr val="002060"/>
                </a:solidFill>
              </a:rPr>
              <a:t> </a:t>
            </a:r>
            <a:r>
              <a:rPr lang="es-ES" sz="1600" dirty="0" err="1">
                <a:solidFill>
                  <a:srgbClr val="002060"/>
                </a:solidFill>
              </a:rPr>
              <a:t>core</a:t>
            </a:r>
            <a:r>
              <a:rPr lang="es-ES" sz="1600" dirty="0">
                <a:solidFill>
                  <a:srgbClr val="002060"/>
                </a:solidFill>
              </a:rPr>
              <a:t> of </a:t>
            </a:r>
            <a:r>
              <a:rPr lang="es-ES" sz="1600" dirty="0" err="1">
                <a:solidFill>
                  <a:srgbClr val="002060"/>
                </a:solidFill>
              </a:rPr>
              <a:t>the</a:t>
            </a:r>
            <a:r>
              <a:rPr lang="es-ES" sz="1600" dirty="0">
                <a:solidFill>
                  <a:srgbClr val="002060"/>
                </a:solidFill>
              </a:rPr>
              <a:t> </a:t>
            </a:r>
            <a:r>
              <a:rPr lang="es-ES" sz="1600" dirty="0" err="1">
                <a:solidFill>
                  <a:srgbClr val="002060"/>
                </a:solidFill>
              </a:rPr>
              <a:t>Arnoldi</a:t>
            </a:r>
            <a:r>
              <a:rPr lang="es-ES" sz="1600" dirty="0">
                <a:solidFill>
                  <a:srgbClr val="002060"/>
                </a:solidFill>
              </a:rPr>
              <a:t> </a:t>
            </a:r>
            <a:r>
              <a:rPr lang="es-ES" sz="1600" dirty="0" err="1">
                <a:solidFill>
                  <a:srgbClr val="002060"/>
                </a:solidFill>
              </a:rPr>
              <a:t>iteration</a:t>
            </a:r>
            <a:r>
              <a:rPr lang="es-ES" sz="1600" dirty="0">
                <a:solidFill>
                  <a:srgbClr val="002060"/>
                </a:solidFill>
              </a:rPr>
              <a:t> </a:t>
            </a:r>
            <a:r>
              <a:rPr lang="es-ES" sz="1600" dirty="0" err="1">
                <a:solidFill>
                  <a:srgbClr val="002060"/>
                </a:solidFill>
              </a:rPr>
              <a:t>method</a:t>
            </a:r>
            <a:endParaRPr lang="es-ES" sz="1600" dirty="0"/>
          </a:p>
        </p:txBody>
      </p:sp>
      <p:sp>
        <p:nvSpPr>
          <p:cNvPr id="82" name="TextBox 29"/>
          <p:cNvSpPr txBox="1"/>
          <p:nvPr/>
        </p:nvSpPr>
        <p:spPr>
          <a:xfrm>
            <a:off x="291475" y="824818"/>
            <a:ext cx="11698487" cy="541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ts val="3500"/>
              </a:lnSpc>
              <a:buFont typeface="+mj-lt"/>
              <a:buAutoNum type="arabicPeriod" startAt="3"/>
            </a:pPr>
            <a:r>
              <a:rPr lang="es-ES" b="1" dirty="0" err="1">
                <a:solidFill>
                  <a:srgbClr val="002060"/>
                </a:solidFill>
              </a:rPr>
              <a:t>Subspace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Projection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Methods</a:t>
            </a:r>
            <a:r>
              <a:rPr lang="es-ES" b="1" dirty="0">
                <a:solidFill>
                  <a:srgbClr val="002060"/>
                </a:solidFill>
              </a:rPr>
              <a:t>. </a:t>
            </a:r>
            <a:endParaRPr lang="es-ES" sz="1600" dirty="0">
              <a:solidFill>
                <a:srgbClr val="002060"/>
              </a:solidFill>
            </a:endParaRPr>
          </a:p>
        </p:txBody>
      </p:sp>
      <p:sp>
        <p:nvSpPr>
          <p:cNvPr id="86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8401616" y="2"/>
            <a:ext cx="3790384" cy="3651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accent5">
                    <a:lumMod val="50000"/>
                  </a:schemeClr>
                </a:solidFill>
              </a:rPr>
              <a:t>Eigenvalue Problems in Engineering with application to fluid dynamics</a:t>
            </a:r>
            <a:endParaRPr lang="es-ES" sz="1000" dirty="0">
              <a:solidFill>
                <a:schemeClr val="accent5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ángulo 4"/>
              <p:cNvSpPr/>
              <p:nvPr/>
            </p:nvSpPr>
            <p:spPr>
              <a:xfrm>
                <a:off x="934528" y="5060838"/>
                <a:ext cx="4707827" cy="6153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16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s-ES" sz="16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ES" sz="16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</m:e>
                        <m:sub>
                          <m:r>
                            <a:rPr lang="es-ES" sz="16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s-ES" sz="16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s-ES" sz="16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S" sz="16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16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s-ES" sz="16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16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s-ES" sz="16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s-ES" sz="16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+1,</m:t>
                              </m:r>
                              <m:r>
                                <a:rPr lang="es-ES" sz="16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es-ES" sz="16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sz="16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sSub>
                            <m:sSubPr>
                              <m:ctrlPr>
                                <a:rPr lang="es-ES" sz="16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s-ES" sz="16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s-ES" sz="16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</m:acc>
                            </m:e>
                            <m:sub>
                              <m:r>
                                <a:rPr lang="es-ES" sz="16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s-ES" sz="16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s-ES" sz="16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16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s-ES" sz="16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s-ES" sz="16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sSub>
                            <m:sSubPr>
                              <m:ctrlPr>
                                <a:rPr lang="es-ES" sz="16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s-ES" sz="16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s-ES" sz="16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</m:acc>
                            </m:e>
                            <m:sub>
                              <m:r>
                                <a:rPr lang="es-ES" sz="16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s-ES" sz="16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s-ES" sz="16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16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s-ES" sz="16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s-ES" sz="16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sSub>
                            <m:sSubPr>
                              <m:ctrlPr>
                                <a:rPr lang="es-ES" sz="16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s-ES" sz="16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s-ES" sz="16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</m:acc>
                            </m:e>
                            <m:sub>
                              <m:r>
                                <a:rPr lang="es-ES" sz="1600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  <m:r>
                            <a:rPr lang="es-ES" sz="16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−…</m:t>
                          </m:r>
                          <m:r>
                            <a:rPr lang="es-ES" sz="160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s-ES" sz="16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16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s-ES" sz="16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𝑛𝑛</m:t>
                              </m:r>
                            </m:sub>
                          </m:sSub>
                          <m:sSub>
                            <m:sSubPr>
                              <m:ctrlPr>
                                <a:rPr lang="es-ES" sz="16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s-ES" sz="16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s-ES" sz="16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</m:acc>
                            </m:e>
                            <m:sub>
                              <m:r>
                                <a:rPr lang="es-ES" sz="16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5" name="Rectángu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528" y="5060838"/>
                <a:ext cx="4707827" cy="615361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Rectángulo 86"/>
              <p:cNvSpPr/>
              <p:nvPr/>
            </p:nvSpPr>
            <p:spPr>
              <a:xfrm>
                <a:off x="162077" y="5682716"/>
                <a:ext cx="4668394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ES" sz="1600" dirty="0" err="1">
                    <a:solidFill>
                      <a:srgbClr val="002060"/>
                    </a:solidFill>
                  </a:rPr>
                  <a:t>While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orthonormality</a:t>
                </a:r>
                <a:r>
                  <a:rPr lang="es-ES" sz="1600" dirty="0">
                    <a:solidFill>
                      <a:srgbClr val="002060"/>
                    </a:solidFill>
                  </a:rPr>
                  <a:t> of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column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vectors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s-ES" sz="1600" dirty="0">
                    <a:solidFill>
                      <a:srgbClr val="002060"/>
                    </a:solidFill>
                  </a:rPr>
                  <a:t> of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implies</a:t>
                </a:r>
                <a:endParaRPr lang="es-ES" sz="1600" dirty="0"/>
              </a:p>
            </p:txBody>
          </p:sp>
        </mc:Choice>
        <mc:Fallback xmlns="">
          <p:sp>
            <p:nvSpPr>
              <p:cNvPr id="87" name="Rectángulo 8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077" y="5682716"/>
                <a:ext cx="4668394" cy="338554"/>
              </a:xfrm>
              <a:prstGeom prst="rect">
                <a:avLst/>
              </a:prstGeom>
              <a:blipFill>
                <a:blip r:embed="rId27"/>
                <a:stretch>
                  <a:fillRect l="-261" t="-5357" r="-261" b="-21429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8" name="Flecha derecha 87"/>
          <p:cNvSpPr/>
          <p:nvPr/>
        </p:nvSpPr>
        <p:spPr>
          <a:xfrm rot="12074576">
            <a:off x="6161462" y="5606224"/>
            <a:ext cx="850477" cy="180000"/>
          </a:xfrm>
          <a:prstGeom prst="rightArrow">
            <a:avLst/>
          </a:prstGeom>
          <a:noFill/>
          <a:ln w="412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9" name="Flecha derecha 88"/>
          <p:cNvSpPr/>
          <p:nvPr/>
        </p:nvSpPr>
        <p:spPr>
          <a:xfrm rot="9035705">
            <a:off x="6620544" y="6044275"/>
            <a:ext cx="396000" cy="180000"/>
          </a:xfrm>
          <a:prstGeom prst="rightArrow">
            <a:avLst/>
          </a:prstGeom>
          <a:noFill/>
          <a:ln w="412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ángulo 14"/>
              <p:cNvSpPr/>
              <p:nvPr/>
            </p:nvSpPr>
            <p:spPr>
              <a:xfrm>
                <a:off x="999914" y="6084798"/>
                <a:ext cx="5802551" cy="3666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s-ES" sz="16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+1,</m:t>
                        </m:r>
                        <m: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s-ES" sz="16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‖"/>
                        <m:endChr m:val="‖"/>
                        <m:ctrlPr>
                          <a:rPr lang="es-ES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sSub>
                          <m:sSubPr>
                            <m:ctrlPr>
                              <a:rPr lang="es-ES" sz="16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s-ES" sz="1600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s-ES" sz="1600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</m:acc>
                          </m:e>
                          <m:sub>
                            <m:r>
                              <a:rPr lang="es-ES" sz="16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s-ES" sz="16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sz="16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s-ES" sz="16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s-ES" sz="16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sSub>
                          <m:sSubPr>
                            <m:ctrlPr>
                              <a:rPr lang="es-ES" sz="16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s-ES" sz="1600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s-ES" sz="1600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</m:acc>
                          </m:e>
                          <m:sub>
                            <m:r>
                              <a:rPr lang="es-ES" sz="16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s-ES" sz="16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sz="16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s-ES" sz="16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s-ES" sz="16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sSub>
                          <m:sSubPr>
                            <m:ctrlPr>
                              <a:rPr lang="es-ES" sz="16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s-ES" sz="1600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s-ES" sz="1600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</m:acc>
                          </m:e>
                          <m:sub>
                            <m:r>
                              <a:rPr lang="es-ES" sz="16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  <m: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−…</m:t>
                        </m:r>
                        <m:r>
                          <a:rPr lang="es-ES" sz="16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s-ES" sz="16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sz="16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s-ES" sz="16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𝑛𝑛</m:t>
                            </m:r>
                          </m:sub>
                        </m:sSub>
                        <m:sSub>
                          <m:sSubPr>
                            <m:ctrlPr>
                              <a:rPr lang="es-ES" sz="16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s-ES" sz="1600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s-ES" sz="1600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</m:acc>
                          </m:e>
                          <m:sub>
                            <m:r>
                              <a:rPr lang="es-ES" sz="16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s-ES" sz="1600" dirty="0"/>
                  <a:t> </a:t>
                </a:r>
                <a:r>
                  <a:rPr lang="es-ES" sz="1600" dirty="0">
                    <a:solidFill>
                      <a:srgbClr val="002060"/>
                    </a:solidFill>
                  </a:rPr>
                  <a:t>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⃗"/>
                            <m:ctrlPr>
                              <a:rPr lang="es-ES" sz="16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s-ES" sz="16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e>
                      <m:sub>
                        <m: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s-ES" sz="1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sSub>
                      <m:sSubPr>
                        <m:ctrlP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s-ES" sz="16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s-ES" sz="16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e>
                      <m:sub>
                        <m: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s-ES" sz="1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𝑗𝑛</m:t>
                        </m:r>
                      </m:sub>
                    </m:sSub>
                  </m:oMath>
                </a14:m>
                <a:r>
                  <a:rPr lang="es-ES" sz="1600" dirty="0"/>
                  <a:t> </a:t>
                </a:r>
              </a:p>
            </p:txBody>
          </p:sp>
        </mc:Choice>
        <mc:Fallback xmlns="">
          <p:sp>
            <p:nvSpPr>
              <p:cNvPr id="15" name="Rectángulo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9914" y="6084798"/>
                <a:ext cx="5802551" cy="366639"/>
              </a:xfrm>
              <a:prstGeom prst="rect">
                <a:avLst/>
              </a:prstGeom>
              <a:blipFill>
                <a:blip r:embed="rId28"/>
                <a:stretch>
                  <a:fillRect t="-11667" b="-15000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5" name="CuadroTexto 94">
                <a:extLst>
                  <a:ext uri="{FF2B5EF4-FFF2-40B4-BE49-F238E27FC236}">
                    <a16:creationId xmlns:a16="http://schemas.microsoft.com/office/drawing/2014/main" id="{100E0D1F-B4FF-4A4E-BADA-DE13222C47AF}"/>
                  </a:ext>
                </a:extLst>
              </p:cNvPr>
              <p:cNvSpPr txBox="1"/>
              <p:nvPr/>
            </p:nvSpPr>
            <p:spPr>
              <a:xfrm>
                <a:off x="5898630" y="3175668"/>
                <a:ext cx="808575" cy="3761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s-E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E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r>
                            <a:rPr lang="es-E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s-E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5" name="CuadroTexto 94">
                <a:extLst>
                  <a:ext uri="{FF2B5EF4-FFF2-40B4-BE49-F238E27FC236}">
                    <a16:creationId xmlns:a16="http://schemas.microsoft.com/office/drawing/2014/main" id="{100E0D1F-B4FF-4A4E-BADA-DE13222C47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8630" y="3175668"/>
                <a:ext cx="808575" cy="376193"/>
              </a:xfrm>
              <a:prstGeom prst="rect">
                <a:avLst/>
              </a:prstGeom>
              <a:blipFill>
                <a:blip r:embed="rId29"/>
                <a:stretch>
                  <a:fillRect t="-8065" r="-136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30">
            <p14:nvContentPartPr>
              <p14:cNvPr id="4" name="Entrada de lápiz 3">
                <a:extLst>
                  <a:ext uri="{FF2B5EF4-FFF2-40B4-BE49-F238E27FC236}">
                    <a16:creationId xmlns:a16="http://schemas.microsoft.com/office/drawing/2014/main" id="{1250A538-8334-4537-96B4-867C54905AE6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67280" y="1266120"/>
              <a:ext cx="11164320" cy="5243760"/>
            </p14:xfrm>
          </p:contentPart>
        </mc:Choice>
        <mc:Fallback xmlns="">
          <p:pic>
            <p:nvPicPr>
              <p:cNvPr id="4" name="Entrada de lápiz 3">
                <a:extLst>
                  <a:ext uri="{FF2B5EF4-FFF2-40B4-BE49-F238E27FC236}">
                    <a16:creationId xmlns:a16="http://schemas.microsoft.com/office/drawing/2014/main" id="{1250A538-8334-4537-96B4-867C54905AE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57920" y="1256760"/>
                <a:ext cx="11183040" cy="526248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9BB49C8-F5C6-4736-A03A-502F401FBF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10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976"/>
    </mc:Choice>
    <mc:Fallback xmlns="">
      <p:transition spd="slow" advTm="1419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136433" y="179045"/>
            <a:ext cx="37860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b="1" dirty="0" err="1">
                <a:solidFill>
                  <a:srgbClr val="002060"/>
                </a:solidFill>
              </a:rPr>
              <a:t>Iterative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Methods-Subspace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Projection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Methods</a:t>
            </a:r>
            <a:endParaRPr lang="es-ES" sz="1400" dirty="0"/>
          </a:p>
        </p:txBody>
      </p:sp>
      <p:sp>
        <p:nvSpPr>
          <p:cNvPr id="3" name="AutoShape 2" descr="n"/>
          <p:cNvSpPr>
            <a:spLocks noChangeAspect="1" noChangeArrowheads="1"/>
          </p:cNvSpPr>
          <p:nvPr/>
        </p:nvSpPr>
        <p:spPr bwMode="auto">
          <a:xfrm>
            <a:off x="3617913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6" name="Rectángulo 85">
                <a:extLst>
                  <a:ext uri="{FF2B5EF4-FFF2-40B4-BE49-F238E27FC236}">
                    <a16:creationId xmlns:a16="http://schemas.microsoft.com/office/drawing/2014/main" id="{AD9FE233-546F-459F-96C2-EB1F096F2416}"/>
                  </a:ext>
                </a:extLst>
              </p:cNvPr>
              <p:cNvSpPr/>
              <p:nvPr/>
            </p:nvSpPr>
            <p:spPr>
              <a:xfrm>
                <a:off x="570437" y="1652692"/>
                <a:ext cx="4674519" cy="50295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742950" lvl="1" indent="-285750">
                  <a:lnSpc>
                    <a:spcPts val="3500"/>
                  </a:lnSpc>
                  <a:buFont typeface="Arial" panose="020B0604020202020204" pitchFamily="34" charset="0"/>
                  <a:buChar char="•"/>
                </a:pPr>
                <a:r>
                  <a:rPr lang="es-ES" dirty="0">
                    <a:solidFill>
                      <a:srgbClr val="002060"/>
                    </a:solidFill>
                  </a:rPr>
                  <a:t>Chose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e>
                      <m:sub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so </a:t>
                </a:r>
                <a:r>
                  <a:rPr lang="es-ES" dirty="0" err="1">
                    <a:solidFill>
                      <a:srgbClr val="002060"/>
                    </a:solidFill>
                  </a:rPr>
                  <a:t>that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s-ES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s-ES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</m:acc>
                          </m:e>
                          <m:sub>
                            <m: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=1</a:t>
                </a:r>
              </a:p>
              <a:p>
                <a:pPr marL="742950" lvl="1" indent="-285750">
                  <a:lnSpc>
                    <a:spcPts val="3500"/>
                  </a:lnSpc>
                  <a:buFont typeface="Arial" panose="020B0604020202020204" pitchFamily="34" charset="0"/>
                  <a:buChar char="•"/>
                </a:pPr>
                <a:r>
                  <a:rPr lang="es-ES" dirty="0">
                    <a:solidFill>
                      <a:srgbClr val="002060"/>
                    </a:solidFill>
                  </a:rPr>
                  <a:t>Iterative </a:t>
                </a:r>
                <a:r>
                  <a:rPr lang="es-ES" dirty="0" err="1">
                    <a:solidFill>
                      <a:srgbClr val="002060"/>
                    </a:solidFill>
                  </a:rPr>
                  <a:t>process</a:t>
                </a:r>
                <a:r>
                  <a:rPr lang="es-ES" dirty="0">
                    <a:solidFill>
                      <a:srgbClr val="002060"/>
                    </a:solidFill>
                  </a:rPr>
                  <a:t> (</a:t>
                </a:r>
                <a:r>
                  <a:rPr lang="es-ES" dirty="0" err="1">
                    <a:solidFill>
                      <a:srgbClr val="002060"/>
                    </a:solidFill>
                  </a:rPr>
                  <a:t>loop</a:t>
                </a:r>
                <a:r>
                  <a:rPr lang="es-ES" dirty="0">
                    <a:solidFill>
                      <a:srgbClr val="002060"/>
                    </a:solidFill>
                  </a:rPr>
                  <a:t>)</a:t>
                </a:r>
              </a:p>
              <a:p>
                <a:pPr lvl="2">
                  <a:lnSpc>
                    <a:spcPts val="3500"/>
                  </a:lnSpc>
                </a:pPr>
                <a:r>
                  <a:rPr lang="es-ES" b="1" i="1" dirty="0" err="1">
                    <a:solidFill>
                      <a:srgbClr val="0070C0"/>
                    </a:solidFill>
                  </a:rPr>
                  <a:t>for</a:t>
                </a:r>
                <a:r>
                  <a:rPr lang="es-ES" b="1" i="1" dirty="0">
                    <a:solidFill>
                      <a:srgbClr val="0070C0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=1,2,… </m:t>
                    </m:r>
                  </m:oMath>
                </a14:m>
                <a:r>
                  <a:rPr lang="es-ES" b="1" i="1" dirty="0">
                    <a:solidFill>
                      <a:srgbClr val="0070C0"/>
                    </a:solidFill>
                  </a:rPr>
                  <a:t>do</a:t>
                </a:r>
              </a:p>
              <a:p>
                <a:pPr lvl="2">
                  <a:lnSpc>
                    <a:spcPts val="3500"/>
                  </a:lnSpc>
                </a:pPr>
                <a:r>
                  <a:rPr lang="es-ES" b="1" i="1" dirty="0">
                    <a:solidFill>
                      <a:srgbClr val="0070C0"/>
                    </a:solidFill>
                  </a:rPr>
                  <a:t>       </a:t>
                </a:r>
                <a:r>
                  <a:rPr lang="es-ES" dirty="0">
                    <a:solidFill>
                      <a:srgbClr val="002060"/>
                    </a:solidFill>
                  </a:rPr>
                  <a:t>Compute:</a:t>
                </a:r>
                <a14:m>
                  <m:oMath xmlns:m="http://schemas.openxmlformats.org/officeDocument/2006/math">
                    <m:r>
                      <a:rPr lang="es-ES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e>
                      <m:sub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endParaRPr lang="es-ES" b="1" i="1" dirty="0">
                  <a:solidFill>
                    <a:srgbClr val="0070C0"/>
                  </a:solidFill>
                </a:endParaRPr>
              </a:p>
              <a:p>
                <a:pPr lvl="2">
                  <a:lnSpc>
                    <a:spcPts val="3500"/>
                  </a:lnSpc>
                </a:pPr>
                <a:r>
                  <a:rPr lang="es-ES" b="1" i="1" dirty="0">
                    <a:solidFill>
                      <a:srgbClr val="0070C0"/>
                    </a:solidFill>
                  </a:rPr>
                  <a:t>       for  </a:t>
                </a:r>
                <a14:m>
                  <m:oMath xmlns:m="http://schemas.openxmlformats.org/officeDocument/2006/math"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𝑗</m:t>
                    </m:r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=1,…</m:t>
                    </m:r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s-ES" b="1" i="1" dirty="0">
                    <a:solidFill>
                      <a:srgbClr val="0070C0"/>
                    </a:solidFill>
                  </a:rPr>
                  <a:t> do</a:t>
                </a:r>
              </a:p>
              <a:p>
                <a:pPr lvl="2">
                  <a:lnSpc>
                    <a:spcPts val="3500"/>
                  </a:lnSpc>
                </a:pPr>
                <a:r>
                  <a:rPr lang="es-ES" dirty="0">
                    <a:solidFill>
                      <a:srgbClr val="002060"/>
                    </a:solidFill>
                  </a:rPr>
                  <a:t>	Compute: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s-ES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⃗"/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e>
                      <m:sub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endParaRPr lang="es-ES" b="1" i="1" dirty="0">
                  <a:solidFill>
                    <a:srgbClr val="0070C0"/>
                  </a:solidFill>
                </a:endParaRPr>
              </a:p>
              <a:p>
                <a:pPr lvl="2">
                  <a:lnSpc>
                    <a:spcPts val="3500"/>
                  </a:lnSpc>
                </a:pPr>
                <a:r>
                  <a:rPr lang="es-ES" dirty="0">
                    <a:solidFill>
                      <a:srgbClr val="002060"/>
                    </a:solidFill>
                  </a:rPr>
                  <a:t>                 Compute:   </a:t>
                </a:r>
                <a14:m>
                  <m:oMath xmlns:m="http://schemas.openxmlformats.org/officeDocument/2006/math"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𝑗𝑛</m:t>
                        </m:r>
                      </m:sub>
                    </m:sSub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e>
                      <m:sub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endParaRPr lang="es-ES" b="1" i="1" dirty="0">
                  <a:solidFill>
                    <a:srgbClr val="0070C0"/>
                  </a:solidFill>
                </a:endParaRPr>
              </a:p>
              <a:p>
                <a:pPr lvl="2">
                  <a:lnSpc>
                    <a:spcPts val="3500"/>
                  </a:lnSpc>
                </a:pPr>
                <a:r>
                  <a:rPr lang="es-ES" b="1" i="1" dirty="0">
                    <a:solidFill>
                      <a:srgbClr val="0070C0"/>
                    </a:solidFill>
                  </a:rPr>
                  <a:t>       </a:t>
                </a:r>
                <a:r>
                  <a:rPr lang="es-ES" b="1" i="1" dirty="0" err="1">
                    <a:solidFill>
                      <a:srgbClr val="0070C0"/>
                    </a:solidFill>
                  </a:rPr>
                  <a:t>end</a:t>
                </a:r>
                <a:endParaRPr lang="es-ES" b="1" i="1" dirty="0">
                  <a:solidFill>
                    <a:srgbClr val="0070C0"/>
                  </a:solidFill>
                </a:endParaRPr>
              </a:p>
              <a:p>
                <a:pPr lvl="2">
                  <a:lnSpc>
                    <a:spcPts val="3500"/>
                  </a:lnSpc>
                </a:pPr>
                <a:r>
                  <a:rPr lang="es-ES" b="1" i="1" dirty="0">
                    <a:solidFill>
                      <a:srgbClr val="0070C0"/>
                    </a:solidFill>
                    <a:ea typeface="Cambria Math" panose="02040503050406030204" pitchFamily="18" charset="0"/>
                  </a:rPr>
                  <a:t>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+1,</m:t>
                        </m:r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‖"/>
                        <m:endChr m:val="‖"/>
                        <m:ctrlP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</m:oMath>
                </a14:m>
                <a:r>
                  <a:rPr lang="es-ES" b="1" i="1" dirty="0">
                    <a:solidFill>
                      <a:srgbClr val="0070C0"/>
                    </a:solidFill>
                  </a:rPr>
                  <a:t> </a:t>
                </a:r>
              </a:p>
              <a:p>
                <a:pPr lvl="2">
                  <a:lnSpc>
                    <a:spcPts val="3500"/>
                  </a:lnSpc>
                </a:pPr>
                <a:r>
                  <a:rPr lang="es-ES" b="1" i="1" dirty="0">
                    <a:solidFill>
                      <a:srgbClr val="0070C0"/>
                    </a:solidFill>
                  </a:rPr>
                  <a:t>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e>
                      <m:sub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type m:val="skw"/>
                        <m:ctrlP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num>
                      <m:den>
                        <m:sSub>
                          <m:sSubPr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+1,</m:t>
                            </m:r>
                            <m: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den>
                    </m:f>
                  </m:oMath>
                </a14:m>
                <a:endParaRPr lang="es-ES" b="1" i="1" dirty="0">
                  <a:solidFill>
                    <a:srgbClr val="0070C0"/>
                  </a:solidFill>
                </a:endParaRPr>
              </a:p>
              <a:p>
                <a:pPr lvl="2">
                  <a:lnSpc>
                    <a:spcPts val="3500"/>
                  </a:lnSpc>
                </a:pPr>
                <a:r>
                  <a:rPr lang="es-ES" b="1" i="1" dirty="0" err="1">
                    <a:solidFill>
                      <a:srgbClr val="0070C0"/>
                    </a:solidFill>
                  </a:rPr>
                  <a:t>end</a:t>
                </a:r>
                <a:endParaRPr lang="es-ES" b="1" i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86" name="Rectángulo 85">
                <a:extLst>
                  <a:ext uri="{FF2B5EF4-FFF2-40B4-BE49-F238E27FC236}">
                    <a16:creationId xmlns:a16="http://schemas.microsoft.com/office/drawing/2014/main" id="{AD9FE233-546F-459F-96C2-EB1F096F24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437" y="1652692"/>
                <a:ext cx="4674519" cy="5029582"/>
              </a:xfrm>
              <a:prstGeom prst="rect">
                <a:avLst/>
              </a:prstGeom>
              <a:blipFill>
                <a:blip r:embed="rId4"/>
                <a:stretch>
                  <a:fillRect b="-7030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7" name="Rectángulo 86">
            <a:extLst>
              <a:ext uri="{FF2B5EF4-FFF2-40B4-BE49-F238E27FC236}">
                <a16:creationId xmlns:a16="http://schemas.microsoft.com/office/drawing/2014/main" id="{68CC378D-D3DD-4BC0-B76B-BE0E7AEFB8C9}"/>
              </a:ext>
            </a:extLst>
          </p:cNvPr>
          <p:cNvSpPr/>
          <p:nvPr/>
        </p:nvSpPr>
        <p:spPr>
          <a:xfrm rot="16200000">
            <a:off x="-607506" y="3542414"/>
            <a:ext cx="20375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s-ES" dirty="0" err="1">
                <a:solidFill>
                  <a:srgbClr val="002060"/>
                </a:solidFill>
              </a:rPr>
              <a:t>Algorithm</a:t>
            </a:r>
            <a:r>
              <a:rPr lang="es-ES" dirty="0">
                <a:solidFill>
                  <a:srgbClr val="002060"/>
                </a:solidFill>
              </a:rPr>
              <a:t>:</a:t>
            </a:r>
          </a:p>
        </p:txBody>
      </p:sp>
      <p:sp>
        <p:nvSpPr>
          <p:cNvPr id="88" name="Rectángulo redondeado 26">
            <a:extLst>
              <a:ext uri="{FF2B5EF4-FFF2-40B4-BE49-F238E27FC236}">
                <a16:creationId xmlns:a16="http://schemas.microsoft.com/office/drawing/2014/main" id="{5FF554CE-C442-4743-B8F7-3BE714079F55}"/>
              </a:ext>
            </a:extLst>
          </p:cNvPr>
          <p:cNvSpPr/>
          <p:nvPr/>
        </p:nvSpPr>
        <p:spPr>
          <a:xfrm>
            <a:off x="767288" y="1526818"/>
            <a:ext cx="4252706" cy="5155456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9" name="CuadroTexto 88">
                <a:extLst>
                  <a:ext uri="{FF2B5EF4-FFF2-40B4-BE49-F238E27FC236}">
                    <a16:creationId xmlns:a16="http://schemas.microsoft.com/office/drawing/2014/main" id="{EF1A0853-B0AC-4EA2-A5B7-F38912A4F9F0}"/>
                  </a:ext>
                </a:extLst>
              </p:cNvPr>
              <p:cNvSpPr txBox="1"/>
              <p:nvPr/>
            </p:nvSpPr>
            <p:spPr>
              <a:xfrm>
                <a:off x="9968704" y="1439474"/>
                <a:ext cx="1612200" cy="11269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s-E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  <m:e/>
                                </m:mr>
                                <m:mr>
                                  <m:e/>
                                  <m:e/>
                                </m:mr>
                              </m:m>
                            </m:e>
                            <m:e/>
                          </m:m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  <m:e/>
                                </m:mr>
                                <m:mr>
                                  <m:e/>
                                  <m:e/>
                                </m:mr>
                              </m:m>
                            </m:e>
                            <m:e/>
                          </m:mr>
                        </m:m>
                      </m:e>
                    </m:d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endParaRPr lang="es-ES" dirty="0"/>
              </a:p>
            </p:txBody>
          </p:sp>
        </mc:Choice>
        <mc:Fallback xmlns="">
          <p:sp>
            <p:nvSpPr>
              <p:cNvPr id="89" name="CuadroTexto 88">
                <a:extLst>
                  <a:ext uri="{FF2B5EF4-FFF2-40B4-BE49-F238E27FC236}">
                    <a16:creationId xmlns:a16="http://schemas.microsoft.com/office/drawing/2014/main" id="{EF1A0853-B0AC-4EA2-A5B7-F38912A4F9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68704" y="1439474"/>
                <a:ext cx="1612200" cy="11269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CuadroTexto 89">
                <a:extLst>
                  <a:ext uri="{FF2B5EF4-FFF2-40B4-BE49-F238E27FC236}">
                    <a16:creationId xmlns:a16="http://schemas.microsoft.com/office/drawing/2014/main" id="{9F969E74-0841-4C62-99C7-CE9A70BDB901}"/>
                  </a:ext>
                </a:extLst>
              </p:cNvPr>
              <p:cNvSpPr txBox="1"/>
              <p:nvPr/>
            </p:nvSpPr>
            <p:spPr>
              <a:xfrm>
                <a:off x="5588805" y="1439474"/>
                <a:ext cx="2233974" cy="11269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s-E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  <m:e/>
                                </m:mr>
                                <m:mr>
                                  <m:e/>
                                  <m:e/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  <m:e/>
                                </m:mr>
                                <m:mr>
                                  <m:e/>
                                  <m:e/>
                                </m:mr>
                              </m:m>
                            </m:e>
                          </m:m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  <m:e/>
                                </m:mr>
                                <m:mr>
                                  <m:e/>
                                  <m:e/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  <m:e/>
                                </m:mr>
                                <m:mr>
                                  <m:e/>
                                  <m:e/>
                                </m:mr>
                              </m:m>
                            </m:e>
                          </m:mr>
                        </m:m>
                      </m:e>
                    </m:d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endParaRPr lang="es-ES" dirty="0"/>
              </a:p>
            </p:txBody>
          </p:sp>
        </mc:Choice>
        <mc:Fallback xmlns="">
          <p:sp>
            <p:nvSpPr>
              <p:cNvPr id="90" name="CuadroTexto 89">
                <a:extLst>
                  <a:ext uri="{FF2B5EF4-FFF2-40B4-BE49-F238E27FC236}">
                    <a16:creationId xmlns:a16="http://schemas.microsoft.com/office/drawing/2014/main" id="{9F969E74-0841-4C62-99C7-CE9A70BDB9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8805" y="1439474"/>
                <a:ext cx="2233974" cy="11269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1" name="Rectángulo 90">
            <a:extLst>
              <a:ext uri="{FF2B5EF4-FFF2-40B4-BE49-F238E27FC236}">
                <a16:creationId xmlns:a16="http://schemas.microsoft.com/office/drawing/2014/main" id="{DE375B88-A3F0-463A-A1EC-5BEF4D159E22}"/>
              </a:ext>
            </a:extLst>
          </p:cNvPr>
          <p:cNvSpPr/>
          <p:nvPr/>
        </p:nvSpPr>
        <p:spPr>
          <a:xfrm>
            <a:off x="5874512" y="1535379"/>
            <a:ext cx="1474237" cy="972000"/>
          </a:xfrm>
          <a:prstGeom prst="rect">
            <a:avLst/>
          </a:prstGeom>
          <a:solidFill>
            <a:schemeClr val="accent6">
              <a:lumMod val="7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" name="CuadroTexto 91">
                <a:extLst>
                  <a:ext uri="{FF2B5EF4-FFF2-40B4-BE49-F238E27FC236}">
                    <a16:creationId xmlns:a16="http://schemas.microsoft.com/office/drawing/2014/main" id="{E804968A-FC84-4F67-AFF0-0766E9B8CF3F}"/>
                  </a:ext>
                </a:extLst>
              </p:cNvPr>
              <p:cNvSpPr txBox="1"/>
              <p:nvPr/>
            </p:nvSpPr>
            <p:spPr>
              <a:xfrm>
                <a:off x="6198341" y="1850576"/>
                <a:ext cx="80857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s-E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2" name="CuadroTexto 91">
                <a:extLst>
                  <a:ext uri="{FF2B5EF4-FFF2-40B4-BE49-F238E27FC236}">
                    <a16:creationId xmlns:a16="http://schemas.microsoft.com/office/drawing/2014/main" id="{E804968A-FC84-4F67-AFF0-0766E9B8CF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8341" y="1850576"/>
                <a:ext cx="808575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CuadroTexto 92">
                <a:extLst>
                  <a:ext uri="{FF2B5EF4-FFF2-40B4-BE49-F238E27FC236}">
                    <a16:creationId xmlns:a16="http://schemas.microsoft.com/office/drawing/2014/main" id="{9F969E74-0841-4C62-99C7-CE9A70BDB901}"/>
                  </a:ext>
                </a:extLst>
              </p:cNvPr>
              <p:cNvSpPr txBox="1"/>
              <p:nvPr/>
            </p:nvSpPr>
            <p:spPr>
              <a:xfrm>
                <a:off x="7463068" y="1439474"/>
                <a:ext cx="2233974" cy="11269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s-E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</m:mr>
                                <m:mr>
                                  <m:e/>
                                </m:mr>
                              </m:m>
                            </m:e>
                            <m:e>
                              <m:sSubSup>
                                <m:sSubSupPr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/>
                                <m:sub/>
                                <m:sup/>
                              </m:sSubSup>
                            </m:e>
                          </m:m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</m:mr>
                                <m:mr>
                                  <m:e/>
                                </m:mr>
                              </m:m>
                            </m:e>
                            <m:e/>
                          </m:mr>
                        </m:m>
                      </m:e>
                    </m:d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= </a:t>
                </a:r>
                <a:endParaRPr lang="es-ES" dirty="0"/>
              </a:p>
            </p:txBody>
          </p:sp>
        </mc:Choice>
        <mc:Fallback xmlns="">
          <p:sp>
            <p:nvSpPr>
              <p:cNvPr id="93" name="CuadroTexto 92">
                <a:extLst>
                  <a:ext uri="{FF2B5EF4-FFF2-40B4-BE49-F238E27FC236}">
                    <a16:creationId xmlns:a16="http://schemas.microsoft.com/office/drawing/2014/main" id="{9F969E74-0841-4C62-99C7-CE9A70BDB9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3068" y="1439474"/>
                <a:ext cx="2233974" cy="11269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4" name="Rectángulo 93">
            <a:extLst>
              <a:ext uri="{FF2B5EF4-FFF2-40B4-BE49-F238E27FC236}">
                <a16:creationId xmlns:a16="http://schemas.microsoft.com/office/drawing/2014/main" id="{DE375B88-A3F0-463A-A1EC-5BEF4D159E22}"/>
              </a:ext>
            </a:extLst>
          </p:cNvPr>
          <p:cNvSpPr/>
          <p:nvPr/>
        </p:nvSpPr>
        <p:spPr>
          <a:xfrm>
            <a:off x="7728984" y="1532150"/>
            <a:ext cx="787779" cy="972000"/>
          </a:xfrm>
          <a:prstGeom prst="rect">
            <a:avLst/>
          </a:prstGeom>
          <a:solidFill>
            <a:schemeClr val="accent5">
              <a:lumMod val="7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5" name="CuadroTexto 94">
                <a:extLst>
                  <a:ext uri="{FF2B5EF4-FFF2-40B4-BE49-F238E27FC236}">
                    <a16:creationId xmlns:a16="http://schemas.microsoft.com/office/drawing/2014/main" id="{E804968A-FC84-4F67-AFF0-0766E9B8CF3F}"/>
                  </a:ext>
                </a:extLst>
              </p:cNvPr>
              <p:cNvSpPr txBox="1"/>
              <p:nvPr/>
            </p:nvSpPr>
            <p:spPr>
              <a:xfrm>
                <a:off x="7742320" y="1776550"/>
                <a:ext cx="80857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s-E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5" name="CuadroTexto 94">
                <a:extLst>
                  <a:ext uri="{FF2B5EF4-FFF2-40B4-BE49-F238E27FC236}">
                    <a16:creationId xmlns:a16="http://schemas.microsoft.com/office/drawing/2014/main" id="{E804968A-FC84-4F67-AFF0-0766E9B8CF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2320" y="1776550"/>
                <a:ext cx="808575" cy="369332"/>
              </a:xfrm>
              <a:prstGeom prst="rect">
                <a:avLst/>
              </a:prstGeom>
              <a:blipFill>
                <a:blip r:embed="rId9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6" name="CuadroTexto 95">
                <a:extLst>
                  <a:ext uri="{FF2B5EF4-FFF2-40B4-BE49-F238E27FC236}">
                    <a16:creationId xmlns:a16="http://schemas.microsoft.com/office/drawing/2014/main" id="{9F969E74-0841-4C62-99C7-CE9A70BDB901}"/>
                  </a:ext>
                </a:extLst>
              </p:cNvPr>
              <p:cNvSpPr txBox="1"/>
              <p:nvPr/>
            </p:nvSpPr>
            <p:spPr>
              <a:xfrm>
                <a:off x="8810406" y="1456566"/>
                <a:ext cx="1445818" cy="11269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s-E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</m:mr>
                                <m:mr>
                                  <m:e/>
                                </m:mr>
                              </m:m>
                            </m:e>
                            <m:e>
                              <m:sSubSup>
                                <m:sSubSupPr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/>
                                <m:sub/>
                                <m:sup/>
                              </m:sSubSup>
                            </m:e>
                          </m:m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</m:mr>
                                <m:mr>
                                  <m:e/>
                                </m:mr>
                              </m:m>
                            </m:e>
                            <m:e/>
                          </m:mr>
                        </m:m>
                      </m:e>
                    </m:d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endParaRPr lang="es-ES" dirty="0"/>
              </a:p>
            </p:txBody>
          </p:sp>
        </mc:Choice>
        <mc:Fallback xmlns="">
          <p:sp>
            <p:nvSpPr>
              <p:cNvPr id="96" name="CuadroTexto 95">
                <a:extLst>
                  <a:ext uri="{FF2B5EF4-FFF2-40B4-BE49-F238E27FC236}">
                    <a16:creationId xmlns:a16="http://schemas.microsoft.com/office/drawing/2014/main" id="{9F969E74-0841-4C62-99C7-CE9A70BDB9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0406" y="1456566"/>
                <a:ext cx="1445818" cy="11269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7" name="Rectángulo 96">
            <a:extLst>
              <a:ext uri="{FF2B5EF4-FFF2-40B4-BE49-F238E27FC236}">
                <a16:creationId xmlns:a16="http://schemas.microsoft.com/office/drawing/2014/main" id="{DE375B88-A3F0-463A-A1EC-5BEF4D159E22}"/>
              </a:ext>
            </a:extLst>
          </p:cNvPr>
          <p:cNvSpPr/>
          <p:nvPr/>
        </p:nvSpPr>
        <p:spPr>
          <a:xfrm>
            <a:off x="9076322" y="1549242"/>
            <a:ext cx="787779" cy="972000"/>
          </a:xfrm>
          <a:prstGeom prst="rect">
            <a:avLst/>
          </a:prstGeom>
          <a:solidFill>
            <a:schemeClr val="accent5">
              <a:lumMod val="7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8" name="CuadroTexto 97">
                <a:extLst>
                  <a:ext uri="{FF2B5EF4-FFF2-40B4-BE49-F238E27FC236}">
                    <a16:creationId xmlns:a16="http://schemas.microsoft.com/office/drawing/2014/main" id="{E804968A-FC84-4F67-AFF0-0766E9B8CF3F}"/>
                  </a:ext>
                </a:extLst>
              </p:cNvPr>
              <p:cNvSpPr txBox="1"/>
              <p:nvPr/>
            </p:nvSpPr>
            <p:spPr>
              <a:xfrm>
                <a:off x="10363373" y="1776115"/>
                <a:ext cx="80857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s-E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8" name="CuadroTexto 97">
                <a:extLst>
                  <a:ext uri="{FF2B5EF4-FFF2-40B4-BE49-F238E27FC236}">
                    <a16:creationId xmlns:a16="http://schemas.microsoft.com/office/drawing/2014/main" id="{E804968A-FC84-4F67-AFF0-0766E9B8CF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63373" y="1776115"/>
                <a:ext cx="808575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9" name="Grupo 98"/>
          <p:cNvGrpSpPr/>
          <p:nvPr/>
        </p:nvGrpSpPr>
        <p:grpSpPr>
          <a:xfrm>
            <a:off x="10216338" y="1532254"/>
            <a:ext cx="1104857" cy="971896"/>
            <a:chOff x="6087339" y="3184704"/>
            <a:chExt cx="1104857" cy="971896"/>
          </a:xfrm>
        </p:grpSpPr>
        <p:sp>
          <p:nvSpPr>
            <p:cNvPr id="100" name="Rectángulo 99">
              <a:extLst>
                <a:ext uri="{FF2B5EF4-FFF2-40B4-BE49-F238E27FC236}">
                  <a16:creationId xmlns:a16="http://schemas.microsoft.com/office/drawing/2014/main" id="{DE375B88-A3F0-463A-A1EC-5BEF4D159E22}"/>
                </a:ext>
              </a:extLst>
            </p:cNvPr>
            <p:cNvSpPr/>
            <p:nvPr/>
          </p:nvSpPr>
          <p:spPr>
            <a:xfrm>
              <a:off x="6087339" y="3184704"/>
              <a:ext cx="1102646" cy="252000"/>
            </a:xfrm>
            <a:prstGeom prst="rect">
              <a:avLst/>
            </a:prstGeom>
            <a:solidFill>
              <a:schemeClr val="accent5">
                <a:lumMod val="75000"/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1" name="Rectángulo 100">
              <a:extLst>
                <a:ext uri="{FF2B5EF4-FFF2-40B4-BE49-F238E27FC236}">
                  <a16:creationId xmlns:a16="http://schemas.microsoft.com/office/drawing/2014/main" id="{DE375B88-A3F0-463A-A1EC-5BEF4D159E22}"/>
                </a:ext>
              </a:extLst>
            </p:cNvPr>
            <p:cNvSpPr/>
            <p:nvPr/>
          </p:nvSpPr>
          <p:spPr>
            <a:xfrm>
              <a:off x="6301747" y="3438418"/>
              <a:ext cx="888236" cy="144000"/>
            </a:xfrm>
            <a:prstGeom prst="rect">
              <a:avLst/>
            </a:prstGeom>
            <a:solidFill>
              <a:schemeClr val="accent5">
                <a:lumMod val="75000"/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2" name="Rectángulo 101">
              <a:extLst>
                <a:ext uri="{FF2B5EF4-FFF2-40B4-BE49-F238E27FC236}">
                  <a16:creationId xmlns:a16="http://schemas.microsoft.com/office/drawing/2014/main" id="{DE375B88-A3F0-463A-A1EC-5BEF4D159E22}"/>
                </a:ext>
              </a:extLst>
            </p:cNvPr>
            <p:cNvSpPr/>
            <p:nvPr/>
          </p:nvSpPr>
          <p:spPr>
            <a:xfrm>
              <a:off x="6470744" y="3584480"/>
              <a:ext cx="720000" cy="144000"/>
            </a:xfrm>
            <a:prstGeom prst="rect">
              <a:avLst/>
            </a:prstGeom>
            <a:solidFill>
              <a:schemeClr val="accent5">
                <a:lumMod val="75000"/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3" name="Rectángulo 102">
              <a:extLst>
                <a:ext uri="{FF2B5EF4-FFF2-40B4-BE49-F238E27FC236}">
                  <a16:creationId xmlns:a16="http://schemas.microsoft.com/office/drawing/2014/main" id="{DE375B88-A3F0-463A-A1EC-5BEF4D159E22}"/>
                </a:ext>
              </a:extLst>
            </p:cNvPr>
            <p:cNvSpPr/>
            <p:nvPr/>
          </p:nvSpPr>
          <p:spPr>
            <a:xfrm>
              <a:off x="6649457" y="3729364"/>
              <a:ext cx="540000" cy="144000"/>
            </a:xfrm>
            <a:prstGeom prst="rect">
              <a:avLst/>
            </a:prstGeom>
            <a:solidFill>
              <a:schemeClr val="accent5">
                <a:lumMod val="75000"/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4" name="Rectángulo 103">
              <a:extLst>
                <a:ext uri="{FF2B5EF4-FFF2-40B4-BE49-F238E27FC236}">
                  <a16:creationId xmlns:a16="http://schemas.microsoft.com/office/drawing/2014/main" id="{DE375B88-A3F0-463A-A1EC-5BEF4D159E22}"/>
                </a:ext>
              </a:extLst>
            </p:cNvPr>
            <p:cNvSpPr/>
            <p:nvPr/>
          </p:nvSpPr>
          <p:spPr>
            <a:xfrm>
              <a:off x="6832196" y="3875842"/>
              <a:ext cx="360000" cy="144000"/>
            </a:xfrm>
            <a:prstGeom prst="rect">
              <a:avLst/>
            </a:prstGeom>
            <a:solidFill>
              <a:schemeClr val="accent5">
                <a:lumMod val="75000"/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5" name="Rectángulo 104">
              <a:extLst>
                <a:ext uri="{FF2B5EF4-FFF2-40B4-BE49-F238E27FC236}">
                  <a16:creationId xmlns:a16="http://schemas.microsoft.com/office/drawing/2014/main" id="{DE375B88-A3F0-463A-A1EC-5BEF4D159E22}"/>
                </a:ext>
              </a:extLst>
            </p:cNvPr>
            <p:cNvSpPr/>
            <p:nvPr/>
          </p:nvSpPr>
          <p:spPr>
            <a:xfrm>
              <a:off x="7011530" y="4022094"/>
              <a:ext cx="180000" cy="134506"/>
            </a:xfrm>
            <a:prstGeom prst="rect">
              <a:avLst/>
            </a:prstGeom>
            <a:solidFill>
              <a:schemeClr val="accent5">
                <a:lumMod val="75000"/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CuadroTexto 105">
                <a:extLst>
                  <a:ext uri="{FF2B5EF4-FFF2-40B4-BE49-F238E27FC236}">
                    <a16:creationId xmlns:a16="http://schemas.microsoft.com/office/drawing/2014/main" id="{E804968A-FC84-4F67-AFF0-0766E9B8CF3F}"/>
                  </a:ext>
                </a:extLst>
              </p:cNvPr>
              <p:cNvSpPr txBox="1"/>
              <p:nvPr/>
            </p:nvSpPr>
            <p:spPr>
              <a:xfrm>
                <a:off x="9120608" y="1777643"/>
                <a:ext cx="80857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</m:oMath>
                  </m:oMathPara>
                </a14:m>
                <a:endParaRPr lang="es-E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6" name="CuadroTexto 105">
                <a:extLst>
                  <a:ext uri="{FF2B5EF4-FFF2-40B4-BE49-F238E27FC236}">
                    <a16:creationId xmlns:a16="http://schemas.microsoft.com/office/drawing/2014/main" id="{E804968A-FC84-4F67-AFF0-0766E9B8CF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20608" y="1777643"/>
                <a:ext cx="808575" cy="369332"/>
              </a:xfrm>
              <a:prstGeom prst="rect">
                <a:avLst/>
              </a:prstGeom>
              <a:blipFill>
                <a:blip r:embed="rId12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CuadroTexto 106">
                <a:extLst>
                  <a:ext uri="{FF2B5EF4-FFF2-40B4-BE49-F238E27FC236}">
                    <a16:creationId xmlns:a16="http://schemas.microsoft.com/office/drawing/2014/main" id="{E804968A-FC84-4F67-AFF0-0766E9B8CF3F}"/>
                  </a:ext>
                </a:extLst>
              </p:cNvPr>
              <p:cNvSpPr txBox="1"/>
              <p:nvPr/>
            </p:nvSpPr>
            <p:spPr>
              <a:xfrm>
                <a:off x="10470576" y="1770363"/>
                <a:ext cx="808575" cy="3761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s-E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E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r>
                            <a:rPr lang="es-E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s-E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7" name="CuadroTexto 106">
                <a:extLst>
                  <a:ext uri="{FF2B5EF4-FFF2-40B4-BE49-F238E27FC236}">
                    <a16:creationId xmlns:a16="http://schemas.microsoft.com/office/drawing/2014/main" id="{E804968A-FC84-4F67-AFF0-0766E9B8CF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70576" y="1770363"/>
                <a:ext cx="808575" cy="376193"/>
              </a:xfrm>
              <a:prstGeom prst="rect">
                <a:avLst/>
              </a:prstGeom>
              <a:blipFill>
                <a:blip r:embed="rId13"/>
                <a:stretch>
                  <a:fillRect t="-8065" r="-13636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8" name="Rectángulo 107">
            <a:extLst>
              <a:ext uri="{FF2B5EF4-FFF2-40B4-BE49-F238E27FC236}">
                <a16:creationId xmlns:a16="http://schemas.microsoft.com/office/drawing/2014/main" id="{DE375B88-A3F0-463A-A1EC-5BEF4D159E22}"/>
              </a:ext>
            </a:extLst>
          </p:cNvPr>
          <p:cNvSpPr/>
          <p:nvPr/>
        </p:nvSpPr>
        <p:spPr>
          <a:xfrm>
            <a:off x="10256225" y="5728732"/>
            <a:ext cx="522232" cy="189183"/>
          </a:xfrm>
          <a:prstGeom prst="rect">
            <a:avLst/>
          </a:prstGeom>
          <a:solidFill>
            <a:schemeClr val="accent6">
              <a:lumMod val="7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9" name="Rectángulo 108"/>
          <p:cNvSpPr/>
          <p:nvPr/>
        </p:nvSpPr>
        <p:spPr>
          <a:xfrm>
            <a:off x="10823285" y="5638657"/>
            <a:ext cx="9083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err="1">
                <a:solidFill>
                  <a:srgbClr val="002060"/>
                </a:solidFill>
              </a:rPr>
              <a:t>knowns</a:t>
            </a:r>
            <a:endParaRPr lang="es-ES" dirty="0"/>
          </a:p>
        </p:txBody>
      </p:sp>
      <p:sp>
        <p:nvSpPr>
          <p:cNvPr id="110" name="Rectángulo 109">
            <a:extLst>
              <a:ext uri="{FF2B5EF4-FFF2-40B4-BE49-F238E27FC236}">
                <a16:creationId xmlns:a16="http://schemas.microsoft.com/office/drawing/2014/main" id="{DE375B88-A3F0-463A-A1EC-5BEF4D159E22}"/>
              </a:ext>
            </a:extLst>
          </p:cNvPr>
          <p:cNvSpPr/>
          <p:nvPr/>
        </p:nvSpPr>
        <p:spPr>
          <a:xfrm>
            <a:off x="10256225" y="6120734"/>
            <a:ext cx="522232" cy="189183"/>
          </a:xfrm>
          <a:prstGeom prst="rect">
            <a:avLst/>
          </a:prstGeom>
          <a:solidFill>
            <a:schemeClr val="accent5">
              <a:lumMod val="7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1" name="Rectángulo 110"/>
          <p:cNvSpPr/>
          <p:nvPr/>
        </p:nvSpPr>
        <p:spPr>
          <a:xfrm>
            <a:off x="10823285" y="6030659"/>
            <a:ext cx="1151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err="1">
                <a:solidFill>
                  <a:srgbClr val="002060"/>
                </a:solidFill>
              </a:rPr>
              <a:t>unknowns</a:t>
            </a:r>
            <a:endParaRPr lang="es-ES" dirty="0"/>
          </a:p>
        </p:txBody>
      </p:sp>
      <p:sp>
        <p:nvSpPr>
          <p:cNvPr id="32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8401616" y="2"/>
            <a:ext cx="3790384" cy="3651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accent5">
                    <a:lumMod val="50000"/>
                  </a:schemeClr>
                </a:solidFill>
              </a:rPr>
              <a:t>Eigenvalue Problems in Engineering with application to fluid dynamics</a:t>
            </a:r>
            <a:endParaRPr lang="es-ES" sz="1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3" name="TextBox 29"/>
          <p:cNvSpPr txBox="1"/>
          <p:nvPr/>
        </p:nvSpPr>
        <p:spPr>
          <a:xfrm>
            <a:off x="291475" y="824818"/>
            <a:ext cx="11698487" cy="541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ts val="3500"/>
              </a:lnSpc>
              <a:buFont typeface="+mj-lt"/>
              <a:buAutoNum type="arabicPeriod" startAt="3"/>
            </a:pPr>
            <a:r>
              <a:rPr lang="es-ES" b="1" dirty="0" err="1">
                <a:solidFill>
                  <a:srgbClr val="002060"/>
                </a:solidFill>
              </a:rPr>
              <a:t>Subspace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Projection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Methods</a:t>
            </a:r>
            <a:r>
              <a:rPr lang="es-ES" b="1" dirty="0">
                <a:solidFill>
                  <a:srgbClr val="002060"/>
                </a:solidFill>
              </a:rPr>
              <a:t>. </a:t>
            </a:r>
            <a:r>
              <a:rPr lang="es-ES" b="1" dirty="0" err="1">
                <a:solidFill>
                  <a:srgbClr val="002060"/>
                </a:solidFill>
              </a:rPr>
              <a:t>Arnoldi-Lanczos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Method</a:t>
            </a:r>
            <a:endParaRPr lang="es-ES" sz="1600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ángulo 4"/>
              <p:cNvSpPr/>
              <p:nvPr/>
            </p:nvSpPr>
            <p:spPr>
              <a:xfrm>
                <a:off x="6705792" y="2748631"/>
                <a:ext cx="80419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s-E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5" name="Rectángu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5792" y="2748631"/>
                <a:ext cx="804195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ángulo 39"/>
              <p:cNvSpPr/>
              <p:nvPr/>
            </p:nvSpPr>
            <p:spPr>
              <a:xfrm>
                <a:off x="8122873" y="3924432"/>
                <a:ext cx="146097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s-E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  <m:r>
                        <a:rPr lang="es-ES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⃗"/>
                              <m:ctrlP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</m:e>
                        <m:sub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es-E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sSub>
                        <m:sSubPr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</m:e>
                        <m:sub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40" name="Rectángulo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2873" y="3924432"/>
                <a:ext cx="1460977" cy="369332"/>
              </a:xfrm>
              <a:prstGeom prst="rect">
                <a:avLst/>
              </a:prstGeom>
              <a:blipFill>
                <a:blip r:embed="rId15"/>
                <a:stretch>
                  <a:fillRect t="-23333" r="-11250" b="-6667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ángulo 7"/>
              <p:cNvSpPr/>
              <p:nvPr/>
            </p:nvSpPr>
            <p:spPr>
              <a:xfrm>
                <a:off x="7431496" y="4813121"/>
                <a:ext cx="231345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s-E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s-E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‖"/>
                          <m:endChr m:val="‖"/>
                          <m:ctrlPr>
                            <a:rPr lang="es-ES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sSub>
                            <m:sSubPr>
                              <m:ctrlP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s-E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s-E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</m:acc>
                            </m:e>
                            <m:sub>
                              <m: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11</m:t>
                              </m:r>
                            </m:sub>
                          </m:sSub>
                          <m:sSub>
                            <m:sSubPr>
                              <m:ctrlP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s-E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s-E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</m:acc>
                            </m:e>
                            <m:sub>
                              <m:r>
                                <a:rPr lang="es-ES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8" name="Rectángulo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1496" y="4813121"/>
                <a:ext cx="2313454" cy="369332"/>
              </a:xfrm>
              <a:prstGeom prst="rect">
                <a:avLst/>
              </a:prstGeom>
              <a:blipFill>
                <a:blip r:embed="rId16"/>
                <a:stretch>
                  <a:fillRect t="-23333" r="-1579"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ángulo 8"/>
              <p:cNvSpPr/>
              <p:nvPr/>
            </p:nvSpPr>
            <p:spPr>
              <a:xfrm>
                <a:off x="7408336" y="5267544"/>
                <a:ext cx="2564100" cy="6581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</m:e>
                        <m:sub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s-E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S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21 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es-ES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sSub>
                            <m:sSubPr>
                              <m:ctrlP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s-E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s-E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</m:acc>
                            </m:e>
                            <m:sub>
                              <m: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s-E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11</m:t>
                              </m:r>
                            </m:sub>
                          </m:sSub>
                          <m:sSub>
                            <m:sSubPr>
                              <m:ctrlP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s-E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s-E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</m:acc>
                            </m:e>
                            <m:sub>
                              <m:r>
                                <a:rPr lang="es-ES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9" name="Rectángulo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8336" y="5267544"/>
                <a:ext cx="2564100" cy="65812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ángulo 9"/>
              <p:cNvSpPr/>
              <p:nvPr/>
            </p:nvSpPr>
            <p:spPr>
              <a:xfrm>
                <a:off x="7408336" y="3115479"/>
                <a:ext cx="104137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s-ES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S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sSub>
                        <m:sSubPr>
                          <m:ctrlPr>
                            <a:rPr lang="es-ES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s-ES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ES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</m:e>
                        <m:sub>
                          <m:r>
                            <a:rPr lang="es-ES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10" name="Rectángulo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8336" y="3115479"/>
                <a:ext cx="1041375" cy="369332"/>
              </a:xfrm>
              <a:prstGeom prst="rect">
                <a:avLst/>
              </a:prstGeom>
              <a:blipFill>
                <a:blip r:embed="rId18"/>
                <a:stretch>
                  <a:fillRect t="-22951" r="-15205" b="-6557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ángulo 43"/>
              <p:cNvSpPr/>
              <p:nvPr/>
            </p:nvSpPr>
            <p:spPr>
              <a:xfrm>
                <a:off x="7434618" y="3511778"/>
                <a:ext cx="75450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𝑗</m:t>
                      </m:r>
                      <m:r>
                        <a:rPr lang="es-E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44" name="Rectángulo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4618" y="3511778"/>
                <a:ext cx="754502" cy="369332"/>
              </a:xfrm>
              <a:prstGeom prst="rect">
                <a:avLst/>
              </a:prstGeom>
              <a:blipFill>
                <a:blip r:embed="rId19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ángulo 44"/>
              <p:cNvSpPr/>
              <p:nvPr/>
            </p:nvSpPr>
            <p:spPr>
              <a:xfrm>
                <a:off x="8122873" y="4327880"/>
                <a:ext cx="186769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s-E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sSub>
                        <m:sSubPr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</m:e>
                        <m:sub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s-E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  <m:sSub>
                        <m:sSubPr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</m:e>
                        <m:sub>
                          <m:r>
                            <a:rPr lang="es-ES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45" name="Rectángulo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2873" y="4327880"/>
                <a:ext cx="1867691" cy="369332"/>
              </a:xfrm>
              <a:prstGeom prst="rect">
                <a:avLst/>
              </a:prstGeom>
              <a:blipFill>
                <a:blip r:embed="rId20"/>
                <a:stretch>
                  <a:fillRect t="-22951" r="-8469" b="-4918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Flecha derecha 45"/>
          <p:cNvSpPr/>
          <p:nvPr/>
        </p:nvSpPr>
        <p:spPr>
          <a:xfrm>
            <a:off x="6156390" y="2843297"/>
            <a:ext cx="396000" cy="180000"/>
          </a:xfrm>
          <a:prstGeom prst="rightArrow">
            <a:avLst/>
          </a:prstGeom>
          <a:noFill/>
          <a:ln w="412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7" name="Flecha derecha 46"/>
          <p:cNvSpPr/>
          <p:nvPr/>
        </p:nvSpPr>
        <p:spPr>
          <a:xfrm>
            <a:off x="6983040" y="3637080"/>
            <a:ext cx="396000" cy="180000"/>
          </a:xfrm>
          <a:prstGeom prst="rightArrow">
            <a:avLst/>
          </a:prstGeom>
          <a:noFill/>
          <a:ln w="412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21">
            <p14:nvContentPartPr>
              <p14:cNvPr id="16" name="Entrada de lápiz 15">
                <a:extLst>
                  <a:ext uri="{FF2B5EF4-FFF2-40B4-BE49-F238E27FC236}">
                    <a16:creationId xmlns:a16="http://schemas.microsoft.com/office/drawing/2014/main" id="{D9D02BDB-9E63-4582-ACC7-7EF15A1A49CD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342440" y="2166840"/>
              <a:ext cx="7264800" cy="3714120"/>
            </p14:xfrm>
          </p:contentPart>
        </mc:Choice>
        <mc:Fallback xmlns="">
          <p:pic>
            <p:nvPicPr>
              <p:cNvPr id="16" name="Entrada de lápiz 15">
                <a:extLst>
                  <a:ext uri="{FF2B5EF4-FFF2-40B4-BE49-F238E27FC236}">
                    <a16:creationId xmlns:a16="http://schemas.microsoft.com/office/drawing/2014/main" id="{D9D02BDB-9E63-4582-ACC7-7EF15A1A49C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333080" y="2157480"/>
                <a:ext cx="7283520" cy="3732840"/>
              </a:xfrm>
              <a:prstGeom prst="rect">
                <a:avLst/>
              </a:prstGeom>
            </p:spPr>
          </p:pic>
        </mc:Fallback>
      </mc:AlternateContent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C2430AF0-6EB4-4B39-84A1-ECE6470100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83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880"/>
    </mc:Choice>
    <mc:Fallback xmlns="">
      <p:transition spd="slow" advTm="688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136433" y="179045"/>
            <a:ext cx="37860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b="1" dirty="0" err="1">
                <a:solidFill>
                  <a:srgbClr val="002060"/>
                </a:solidFill>
              </a:rPr>
              <a:t>Iterative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Methods-Subspace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Projection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Methods</a:t>
            </a:r>
            <a:endParaRPr lang="es-ES" sz="1400" dirty="0"/>
          </a:p>
        </p:txBody>
      </p:sp>
      <p:sp>
        <p:nvSpPr>
          <p:cNvPr id="3" name="AutoShape 2" descr="n"/>
          <p:cNvSpPr>
            <a:spLocks noChangeAspect="1" noChangeArrowheads="1"/>
          </p:cNvSpPr>
          <p:nvPr/>
        </p:nvSpPr>
        <p:spPr bwMode="auto">
          <a:xfrm>
            <a:off x="3617913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6" name="Rectángulo 85">
                <a:extLst>
                  <a:ext uri="{FF2B5EF4-FFF2-40B4-BE49-F238E27FC236}">
                    <a16:creationId xmlns:a16="http://schemas.microsoft.com/office/drawing/2014/main" id="{AD9FE233-546F-459F-96C2-EB1F096F2416}"/>
                  </a:ext>
                </a:extLst>
              </p:cNvPr>
              <p:cNvSpPr/>
              <p:nvPr/>
            </p:nvSpPr>
            <p:spPr>
              <a:xfrm>
                <a:off x="570437" y="1652692"/>
                <a:ext cx="4674519" cy="50295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742950" lvl="1" indent="-285750">
                  <a:lnSpc>
                    <a:spcPts val="3500"/>
                  </a:lnSpc>
                  <a:buFont typeface="Arial" panose="020B0604020202020204" pitchFamily="34" charset="0"/>
                  <a:buChar char="•"/>
                </a:pPr>
                <a:r>
                  <a:rPr lang="es-ES" dirty="0">
                    <a:solidFill>
                      <a:srgbClr val="002060"/>
                    </a:solidFill>
                  </a:rPr>
                  <a:t>Chose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e>
                      <m:sub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so </a:t>
                </a:r>
                <a:r>
                  <a:rPr lang="es-ES" dirty="0" err="1">
                    <a:solidFill>
                      <a:srgbClr val="002060"/>
                    </a:solidFill>
                  </a:rPr>
                  <a:t>that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s-ES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s-ES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</m:acc>
                          </m:e>
                          <m:sub>
                            <m: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=1</a:t>
                </a:r>
              </a:p>
              <a:p>
                <a:pPr marL="742950" lvl="1" indent="-285750">
                  <a:lnSpc>
                    <a:spcPts val="3500"/>
                  </a:lnSpc>
                  <a:buFont typeface="Arial" panose="020B0604020202020204" pitchFamily="34" charset="0"/>
                  <a:buChar char="•"/>
                </a:pPr>
                <a:r>
                  <a:rPr lang="es-ES" dirty="0">
                    <a:solidFill>
                      <a:srgbClr val="002060"/>
                    </a:solidFill>
                  </a:rPr>
                  <a:t>Iterative </a:t>
                </a:r>
                <a:r>
                  <a:rPr lang="es-ES" dirty="0" err="1">
                    <a:solidFill>
                      <a:srgbClr val="002060"/>
                    </a:solidFill>
                  </a:rPr>
                  <a:t>process</a:t>
                </a:r>
                <a:r>
                  <a:rPr lang="es-ES" dirty="0">
                    <a:solidFill>
                      <a:srgbClr val="002060"/>
                    </a:solidFill>
                  </a:rPr>
                  <a:t> (</a:t>
                </a:r>
                <a:r>
                  <a:rPr lang="es-ES" dirty="0" err="1">
                    <a:solidFill>
                      <a:srgbClr val="002060"/>
                    </a:solidFill>
                  </a:rPr>
                  <a:t>loop</a:t>
                </a:r>
                <a:r>
                  <a:rPr lang="es-ES" dirty="0">
                    <a:solidFill>
                      <a:srgbClr val="002060"/>
                    </a:solidFill>
                  </a:rPr>
                  <a:t>)</a:t>
                </a:r>
              </a:p>
              <a:p>
                <a:pPr lvl="2">
                  <a:lnSpc>
                    <a:spcPts val="3500"/>
                  </a:lnSpc>
                </a:pPr>
                <a:r>
                  <a:rPr lang="es-ES" b="1" i="1" dirty="0" err="1">
                    <a:solidFill>
                      <a:srgbClr val="0070C0"/>
                    </a:solidFill>
                  </a:rPr>
                  <a:t>for</a:t>
                </a:r>
                <a:r>
                  <a:rPr lang="es-ES" b="1" i="1" dirty="0">
                    <a:solidFill>
                      <a:srgbClr val="0070C0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=1,2,… </m:t>
                    </m:r>
                  </m:oMath>
                </a14:m>
                <a:r>
                  <a:rPr lang="es-ES" b="1" i="1" dirty="0">
                    <a:solidFill>
                      <a:srgbClr val="0070C0"/>
                    </a:solidFill>
                  </a:rPr>
                  <a:t>do</a:t>
                </a:r>
              </a:p>
              <a:p>
                <a:pPr lvl="2">
                  <a:lnSpc>
                    <a:spcPts val="3500"/>
                  </a:lnSpc>
                </a:pPr>
                <a:r>
                  <a:rPr lang="es-ES" b="1" i="1" dirty="0">
                    <a:solidFill>
                      <a:srgbClr val="0070C0"/>
                    </a:solidFill>
                  </a:rPr>
                  <a:t>       </a:t>
                </a:r>
                <a:r>
                  <a:rPr lang="es-ES" dirty="0">
                    <a:solidFill>
                      <a:srgbClr val="002060"/>
                    </a:solidFill>
                  </a:rPr>
                  <a:t>Compute:</a:t>
                </a:r>
                <a14:m>
                  <m:oMath xmlns:m="http://schemas.openxmlformats.org/officeDocument/2006/math">
                    <m:r>
                      <a:rPr lang="es-ES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e>
                      <m:sub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endParaRPr lang="es-ES" b="1" i="1" dirty="0">
                  <a:solidFill>
                    <a:srgbClr val="0070C0"/>
                  </a:solidFill>
                </a:endParaRPr>
              </a:p>
              <a:p>
                <a:pPr lvl="2">
                  <a:lnSpc>
                    <a:spcPts val="3500"/>
                  </a:lnSpc>
                </a:pPr>
                <a:r>
                  <a:rPr lang="es-ES" b="1" i="1" dirty="0">
                    <a:solidFill>
                      <a:srgbClr val="0070C0"/>
                    </a:solidFill>
                  </a:rPr>
                  <a:t>       for  </a:t>
                </a:r>
                <a14:m>
                  <m:oMath xmlns:m="http://schemas.openxmlformats.org/officeDocument/2006/math"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𝑗</m:t>
                    </m:r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=1,…</m:t>
                    </m:r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s-ES" b="1" i="1" dirty="0">
                    <a:solidFill>
                      <a:srgbClr val="0070C0"/>
                    </a:solidFill>
                  </a:rPr>
                  <a:t> do</a:t>
                </a:r>
              </a:p>
              <a:p>
                <a:pPr lvl="2">
                  <a:lnSpc>
                    <a:spcPts val="3500"/>
                  </a:lnSpc>
                </a:pPr>
                <a:r>
                  <a:rPr lang="es-ES" dirty="0">
                    <a:solidFill>
                      <a:srgbClr val="002060"/>
                    </a:solidFill>
                  </a:rPr>
                  <a:t>	Compute: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s-ES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⃗"/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e>
                      <m:sub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endParaRPr lang="es-ES" b="1" i="1" dirty="0">
                  <a:solidFill>
                    <a:srgbClr val="0070C0"/>
                  </a:solidFill>
                </a:endParaRPr>
              </a:p>
              <a:p>
                <a:pPr lvl="2">
                  <a:lnSpc>
                    <a:spcPts val="3500"/>
                  </a:lnSpc>
                </a:pPr>
                <a:r>
                  <a:rPr lang="es-ES" dirty="0">
                    <a:solidFill>
                      <a:srgbClr val="002060"/>
                    </a:solidFill>
                  </a:rPr>
                  <a:t>                 Compute:   </a:t>
                </a:r>
                <a14:m>
                  <m:oMath xmlns:m="http://schemas.openxmlformats.org/officeDocument/2006/math"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𝑗𝑛</m:t>
                        </m:r>
                      </m:sub>
                    </m:sSub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e>
                      <m:sub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endParaRPr lang="es-ES" b="1" i="1" dirty="0">
                  <a:solidFill>
                    <a:srgbClr val="0070C0"/>
                  </a:solidFill>
                </a:endParaRPr>
              </a:p>
              <a:p>
                <a:pPr lvl="2">
                  <a:lnSpc>
                    <a:spcPts val="3500"/>
                  </a:lnSpc>
                </a:pPr>
                <a:r>
                  <a:rPr lang="es-ES" b="1" i="1" dirty="0">
                    <a:solidFill>
                      <a:srgbClr val="0070C0"/>
                    </a:solidFill>
                  </a:rPr>
                  <a:t>       </a:t>
                </a:r>
                <a:r>
                  <a:rPr lang="es-ES" b="1" i="1" dirty="0" err="1">
                    <a:solidFill>
                      <a:srgbClr val="0070C0"/>
                    </a:solidFill>
                  </a:rPr>
                  <a:t>end</a:t>
                </a:r>
                <a:endParaRPr lang="es-ES" b="1" i="1" dirty="0">
                  <a:solidFill>
                    <a:srgbClr val="0070C0"/>
                  </a:solidFill>
                </a:endParaRPr>
              </a:p>
              <a:p>
                <a:pPr lvl="2">
                  <a:lnSpc>
                    <a:spcPts val="3500"/>
                  </a:lnSpc>
                </a:pPr>
                <a:r>
                  <a:rPr lang="es-ES" b="1" i="1" dirty="0">
                    <a:solidFill>
                      <a:srgbClr val="0070C0"/>
                    </a:solidFill>
                    <a:ea typeface="Cambria Math" panose="02040503050406030204" pitchFamily="18" charset="0"/>
                  </a:rPr>
                  <a:t>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+1,</m:t>
                        </m:r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‖"/>
                        <m:endChr m:val="‖"/>
                        <m:ctrlP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</m:oMath>
                </a14:m>
                <a:r>
                  <a:rPr lang="es-ES" b="1" i="1" dirty="0">
                    <a:solidFill>
                      <a:srgbClr val="0070C0"/>
                    </a:solidFill>
                  </a:rPr>
                  <a:t> </a:t>
                </a:r>
              </a:p>
              <a:p>
                <a:pPr lvl="2">
                  <a:lnSpc>
                    <a:spcPts val="3500"/>
                  </a:lnSpc>
                </a:pPr>
                <a:r>
                  <a:rPr lang="es-ES" b="1" i="1" dirty="0">
                    <a:solidFill>
                      <a:srgbClr val="0070C0"/>
                    </a:solidFill>
                  </a:rPr>
                  <a:t>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e>
                      <m:sub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type m:val="skw"/>
                        <m:ctrlP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num>
                      <m:den>
                        <m:sSub>
                          <m:sSubPr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+1,</m:t>
                            </m:r>
                            <m: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den>
                    </m:f>
                  </m:oMath>
                </a14:m>
                <a:endParaRPr lang="es-ES" b="1" i="1" dirty="0">
                  <a:solidFill>
                    <a:srgbClr val="0070C0"/>
                  </a:solidFill>
                </a:endParaRPr>
              </a:p>
              <a:p>
                <a:pPr lvl="2">
                  <a:lnSpc>
                    <a:spcPts val="3500"/>
                  </a:lnSpc>
                </a:pPr>
                <a:r>
                  <a:rPr lang="es-ES" b="1" i="1" dirty="0" err="1">
                    <a:solidFill>
                      <a:srgbClr val="0070C0"/>
                    </a:solidFill>
                  </a:rPr>
                  <a:t>end</a:t>
                </a:r>
                <a:endParaRPr lang="es-ES" b="1" i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86" name="Rectángulo 85">
                <a:extLst>
                  <a:ext uri="{FF2B5EF4-FFF2-40B4-BE49-F238E27FC236}">
                    <a16:creationId xmlns:a16="http://schemas.microsoft.com/office/drawing/2014/main" id="{AD9FE233-546F-459F-96C2-EB1F096F24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437" y="1652692"/>
                <a:ext cx="4674519" cy="5029582"/>
              </a:xfrm>
              <a:prstGeom prst="rect">
                <a:avLst/>
              </a:prstGeom>
              <a:blipFill>
                <a:blip r:embed="rId4"/>
                <a:stretch>
                  <a:fillRect b="-7030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7" name="Rectángulo 86">
            <a:extLst>
              <a:ext uri="{FF2B5EF4-FFF2-40B4-BE49-F238E27FC236}">
                <a16:creationId xmlns:a16="http://schemas.microsoft.com/office/drawing/2014/main" id="{68CC378D-D3DD-4BC0-B76B-BE0E7AEFB8C9}"/>
              </a:ext>
            </a:extLst>
          </p:cNvPr>
          <p:cNvSpPr/>
          <p:nvPr/>
        </p:nvSpPr>
        <p:spPr>
          <a:xfrm rot="16200000">
            <a:off x="-607506" y="3542414"/>
            <a:ext cx="20375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s-ES" dirty="0" err="1">
                <a:solidFill>
                  <a:srgbClr val="002060"/>
                </a:solidFill>
              </a:rPr>
              <a:t>Algorithm</a:t>
            </a:r>
            <a:r>
              <a:rPr lang="es-ES" dirty="0">
                <a:solidFill>
                  <a:srgbClr val="002060"/>
                </a:solidFill>
              </a:rPr>
              <a:t>:</a:t>
            </a:r>
          </a:p>
        </p:txBody>
      </p:sp>
      <p:sp>
        <p:nvSpPr>
          <p:cNvPr id="88" name="Rectángulo redondeado 26">
            <a:extLst>
              <a:ext uri="{FF2B5EF4-FFF2-40B4-BE49-F238E27FC236}">
                <a16:creationId xmlns:a16="http://schemas.microsoft.com/office/drawing/2014/main" id="{5FF554CE-C442-4743-B8F7-3BE714079F55}"/>
              </a:ext>
            </a:extLst>
          </p:cNvPr>
          <p:cNvSpPr/>
          <p:nvPr/>
        </p:nvSpPr>
        <p:spPr>
          <a:xfrm>
            <a:off x="767288" y="1526818"/>
            <a:ext cx="4252706" cy="5155456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9" name="CuadroTexto 88">
                <a:extLst>
                  <a:ext uri="{FF2B5EF4-FFF2-40B4-BE49-F238E27FC236}">
                    <a16:creationId xmlns:a16="http://schemas.microsoft.com/office/drawing/2014/main" id="{EF1A0853-B0AC-4EA2-A5B7-F38912A4F9F0}"/>
                  </a:ext>
                </a:extLst>
              </p:cNvPr>
              <p:cNvSpPr txBox="1"/>
              <p:nvPr/>
            </p:nvSpPr>
            <p:spPr>
              <a:xfrm>
                <a:off x="9968704" y="1439474"/>
                <a:ext cx="1612200" cy="11269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s-E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  <m:e/>
                                </m:mr>
                                <m:mr>
                                  <m:e/>
                                  <m:e/>
                                </m:mr>
                              </m:m>
                            </m:e>
                            <m:e/>
                          </m:m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  <m:e/>
                                </m:mr>
                                <m:mr>
                                  <m:e/>
                                  <m:e/>
                                </m:mr>
                              </m:m>
                            </m:e>
                            <m:e/>
                          </m:mr>
                        </m:m>
                      </m:e>
                    </m:d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endParaRPr lang="es-ES" dirty="0"/>
              </a:p>
            </p:txBody>
          </p:sp>
        </mc:Choice>
        <mc:Fallback xmlns="">
          <p:sp>
            <p:nvSpPr>
              <p:cNvPr id="89" name="CuadroTexto 88">
                <a:extLst>
                  <a:ext uri="{FF2B5EF4-FFF2-40B4-BE49-F238E27FC236}">
                    <a16:creationId xmlns:a16="http://schemas.microsoft.com/office/drawing/2014/main" id="{EF1A0853-B0AC-4EA2-A5B7-F38912A4F9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68704" y="1439474"/>
                <a:ext cx="1612200" cy="11269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CuadroTexto 89">
                <a:extLst>
                  <a:ext uri="{FF2B5EF4-FFF2-40B4-BE49-F238E27FC236}">
                    <a16:creationId xmlns:a16="http://schemas.microsoft.com/office/drawing/2014/main" id="{9F969E74-0841-4C62-99C7-CE9A70BDB901}"/>
                  </a:ext>
                </a:extLst>
              </p:cNvPr>
              <p:cNvSpPr txBox="1"/>
              <p:nvPr/>
            </p:nvSpPr>
            <p:spPr>
              <a:xfrm>
                <a:off x="5588805" y="1439474"/>
                <a:ext cx="2233974" cy="11269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s-E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  <m:e/>
                                </m:mr>
                                <m:mr>
                                  <m:e/>
                                  <m:e/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  <m:e/>
                                </m:mr>
                                <m:mr>
                                  <m:e/>
                                  <m:e/>
                                </m:mr>
                              </m:m>
                            </m:e>
                          </m:m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  <m:e/>
                                </m:mr>
                                <m:mr>
                                  <m:e/>
                                  <m:e/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  <m:e/>
                                </m:mr>
                                <m:mr>
                                  <m:e/>
                                  <m:e/>
                                </m:mr>
                              </m:m>
                            </m:e>
                          </m:mr>
                        </m:m>
                      </m:e>
                    </m:d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endParaRPr lang="es-ES" dirty="0"/>
              </a:p>
            </p:txBody>
          </p:sp>
        </mc:Choice>
        <mc:Fallback xmlns="">
          <p:sp>
            <p:nvSpPr>
              <p:cNvPr id="90" name="CuadroTexto 89">
                <a:extLst>
                  <a:ext uri="{FF2B5EF4-FFF2-40B4-BE49-F238E27FC236}">
                    <a16:creationId xmlns:a16="http://schemas.microsoft.com/office/drawing/2014/main" id="{9F969E74-0841-4C62-99C7-CE9A70BDB9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8805" y="1439474"/>
                <a:ext cx="2233974" cy="11269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1" name="Rectángulo 90">
            <a:extLst>
              <a:ext uri="{FF2B5EF4-FFF2-40B4-BE49-F238E27FC236}">
                <a16:creationId xmlns:a16="http://schemas.microsoft.com/office/drawing/2014/main" id="{DE375B88-A3F0-463A-A1EC-5BEF4D159E22}"/>
              </a:ext>
            </a:extLst>
          </p:cNvPr>
          <p:cNvSpPr/>
          <p:nvPr/>
        </p:nvSpPr>
        <p:spPr>
          <a:xfrm>
            <a:off x="5874512" y="1535379"/>
            <a:ext cx="1474237" cy="972000"/>
          </a:xfrm>
          <a:prstGeom prst="rect">
            <a:avLst/>
          </a:prstGeom>
          <a:solidFill>
            <a:schemeClr val="accent6">
              <a:lumMod val="7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" name="CuadroTexto 91">
                <a:extLst>
                  <a:ext uri="{FF2B5EF4-FFF2-40B4-BE49-F238E27FC236}">
                    <a16:creationId xmlns:a16="http://schemas.microsoft.com/office/drawing/2014/main" id="{E804968A-FC84-4F67-AFF0-0766E9B8CF3F}"/>
                  </a:ext>
                </a:extLst>
              </p:cNvPr>
              <p:cNvSpPr txBox="1"/>
              <p:nvPr/>
            </p:nvSpPr>
            <p:spPr>
              <a:xfrm>
                <a:off x="6198341" y="1850576"/>
                <a:ext cx="80857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s-E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2" name="CuadroTexto 91">
                <a:extLst>
                  <a:ext uri="{FF2B5EF4-FFF2-40B4-BE49-F238E27FC236}">
                    <a16:creationId xmlns:a16="http://schemas.microsoft.com/office/drawing/2014/main" id="{E804968A-FC84-4F67-AFF0-0766E9B8CF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8341" y="1850576"/>
                <a:ext cx="808575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CuadroTexto 92">
                <a:extLst>
                  <a:ext uri="{FF2B5EF4-FFF2-40B4-BE49-F238E27FC236}">
                    <a16:creationId xmlns:a16="http://schemas.microsoft.com/office/drawing/2014/main" id="{9F969E74-0841-4C62-99C7-CE9A70BDB901}"/>
                  </a:ext>
                </a:extLst>
              </p:cNvPr>
              <p:cNvSpPr txBox="1"/>
              <p:nvPr/>
            </p:nvSpPr>
            <p:spPr>
              <a:xfrm>
                <a:off x="7463068" y="1439474"/>
                <a:ext cx="2233974" cy="11269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s-E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</m:mr>
                                <m:mr>
                                  <m:e/>
                                </m:mr>
                              </m:m>
                            </m:e>
                            <m:e>
                              <m:sSubSup>
                                <m:sSubSupPr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/>
                                <m:sub/>
                                <m:sup/>
                              </m:sSubSup>
                            </m:e>
                          </m:m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</m:mr>
                                <m:mr>
                                  <m:e/>
                                </m:mr>
                              </m:m>
                            </m:e>
                            <m:e/>
                          </m:mr>
                        </m:m>
                      </m:e>
                    </m:d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= </a:t>
                </a:r>
                <a:endParaRPr lang="es-ES" dirty="0"/>
              </a:p>
            </p:txBody>
          </p:sp>
        </mc:Choice>
        <mc:Fallback xmlns="">
          <p:sp>
            <p:nvSpPr>
              <p:cNvPr id="93" name="CuadroTexto 92">
                <a:extLst>
                  <a:ext uri="{FF2B5EF4-FFF2-40B4-BE49-F238E27FC236}">
                    <a16:creationId xmlns:a16="http://schemas.microsoft.com/office/drawing/2014/main" id="{9F969E74-0841-4C62-99C7-CE9A70BDB9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3068" y="1439474"/>
                <a:ext cx="2233974" cy="11269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4" name="Rectángulo 93">
            <a:extLst>
              <a:ext uri="{FF2B5EF4-FFF2-40B4-BE49-F238E27FC236}">
                <a16:creationId xmlns:a16="http://schemas.microsoft.com/office/drawing/2014/main" id="{DE375B88-A3F0-463A-A1EC-5BEF4D159E22}"/>
              </a:ext>
            </a:extLst>
          </p:cNvPr>
          <p:cNvSpPr/>
          <p:nvPr/>
        </p:nvSpPr>
        <p:spPr>
          <a:xfrm>
            <a:off x="7916498" y="1532150"/>
            <a:ext cx="600265" cy="972000"/>
          </a:xfrm>
          <a:prstGeom prst="rect">
            <a:avLst/>
          </a:prstGeom>
          <a:solidFill>
            <a:schemeClr val="accent5">
              <a:lumMod val="7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5" name="CuadroTexto 94">
                <a:extLst>
                  <a:ext uri="{FF2B5EF4-FFF2-40B4-BE49-F238E27FC236}">
                    <a16:creationId xmlns:a16="http://schemas.microsoft.com/office/drawing/2014/main" id="{E804968A-FC84-4F67-AFF0-0766E9B8CF3F}"/>
                  </a:ext>
                </a:extLst>
              </p:cNvPr>
              <p:cNvSpPr txBox="1"/>
              <p:nvPr/>
            </p:nvSpPr>
            <p:spPr>
              <a:xfrm>
                <a:off x="7742320" y="1776550"/>
                <a:ext cx="80857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s-E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5" name="CuadroTexto 94">
                <a:extLst>
                  <a:ext uri="{FF2B5EF4-FFF2-40B4-BE49-F238E27FC236}">
                    <a16:creationId xmlns:a16="http://schemas.microsoft.com/office/drawing/2014/main" id="{E804968A-FC84-4F67-AFF0-0766E9B8CF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2320" y="1776550"/>
                <a:ext cx="808575" cy="369332"/>
              </a:xfrm>
              <a:prstGeom prst="rect">
                <a:avLst/>
              </a:prstGeom>
              <a:blipFill>
                <a:blip r:embed="rId9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6" name="CuadroTexto 95">
                <a:extLst>
                  <a:ext uri="{FF2B5EF4-FFF2-40B4-BE49-F238E27FC236}">
                    <a16:creationId xmlns:a16="http://schemas.microsoft.com/office/drawing/2014/main" id="{9F969E74-0841-4C62-99C7-CE9A70BDB901}"/>
                  </a:ext>
                </a:extLst>
              </p:cNvPr>
              <p:cNvSpPr txBox="1"/>
              <p:nvPr/>
            </p:nvSpPr>
            <p:spPr>
              <a:xfrm>
                <a:off x="8810406" y="1456566"/>
                <a:ext cx="1445818" cy="11269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s-E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</m:mr>
                                <m:mr>
                                  <m:e/>
                                </m:mr>
                              </m:m>
                            </m:e>
                            <m:e>
                              <m:sSubSup>
                                <m:sSubSupPr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/>
                                <m:sub/>
                                <m:sup/>
                              </m:sSubSup>
                            </m:e>
                          </m:m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</m:mr>
                                <m:mr>
                                  <m:e/>
                                </m:mr>
                              </m:m>
                            </m:e>
                            <m:e/>
                          </m:mr>
                        </m:m>
                      </m:e>
                    </m:d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endParaRPr lang="es-ES" dirty="0"/>
              </a:p>
            </p:txBody>
          </p:sp>
        </mc:Choice>
        <mc:Fallback xmlns="">
          <p:sp>
            <p:nvSpPr>
              <p:cNvPr id="96" name="CuadroTexto 95">
                <a:extLst>
                  <a:ext uri="{FF2B5EF4-FFF2-40B4-BE49-F238E27FC236}">
                    <a16:creationId xmlns:a16="http://schemas.microsoft.com/office/drawing/2014/main" id="{9F969E74-0841-4C62-99C7-CE9A70BDB9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0406" y="1456566"/>
                <a:ext cx="1445818" cy="11269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7" name="Rectángulo 96">
            <a:extLst>
              <a:ext uri="{FF2B5EF4-FFF2-40B4-BE49-F238E27FC236}">
                <a16:creationId xmlns:a16="http://schemas.microsoft.com/office/drawing/2014/main" id="{DE375B88-A3F0-463A-A1EC-5BEF4D159E22}"/>
              </a:ext>
            </a:extLst>
          </p:cNvPr>
          <p:cNvSpPr/>
          <p:nvPr/>
        </p:nvSpPr>
        <p:spPr>
          <a:xfrm>
            <a:off x="9249317" y="1549242"/>
            <a:ext cx="614784" cy="972000"/>
          </a:xfrm>
          <a:prstGeom prst="rect">
            <a:avLst/>
          </a:prstGeom>
          <a:solidFill>
            <a:schemeClr val="accent5">
              <a:lumMod val="7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8" name="CuadroTexto 97">
                <a:extLst>
                  <a:ext uri="{FF2B5EF4-FFF2-40B4-BE49-F238E27FC236}">
                    <a16:creationId xmlns:a16="http://schemas.microsoft.com/office/drawing/2014/main" id="{E804968A-FC84-4F67-AFF0-0766E9B8CF3F}"/>
                  </a:ext>
                </a:extLst>
              </p:cNvPr>
              <p:cNvSpPr txBox="1"/>
              <p:nvPr/>
            </p:nvSpPr>
            <p:spPr>
              <a:xfrm>
                <a:off x="10363373" y="1776115"/>
                <a:ext cx="80857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s-E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8" name="CuadroTexto 97">
                <a:extLst>
                  <a:ext uri="{FF2B5EF4-FFF2-40B4-BE49-F238E27FC236}">
                    <a16:creationId xmlns:a16="http://schemas.microsoft.com/office/drawing/2014/main" id="{E804968A-FC84-4F67-AFF0-0766E9B8CF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63373" y="1776115"/>
                <a:ext cx="808575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9" name="Grupo 98"/>
          <p:cNvGrpSpPr/>
          <p:nvPr/>
        </p:nvGrpSpPr>
        <p:grpSpPr>
          <a:xfrm>
            <a:off x="10425074" y="1532254"/>
            <a:ext cx="898406" cy="971670"/>
            <a:chOff x="6296075" y="3184704"/>
            <a:chExt cx="898406" cy="971670"/>
          </a:xfrm>
        </p:grpSpPr>
        <p:sp>
          <p:nvSpPr>
            <p:cNvPr id="100" name="Rectángulo 99">
              <a:extLst>
                <a:ext uri="{FF2B5EF4-FFF2-40B4-BE49-F238E27FC236}">
                  <a16:creationId xmlns:a16="http://schemas.microsoft.com/office/drawing/2014/main" id="{DE375B88-A3F0-463A-A1EC-5BEF4D159E22}"/>
                </a:ext>
              </a:extLst>
            </p:cNvPr>
            <p:cNvSpPr/>
            <p:nvPr/>
          </p:nvSpPr>
          <p:spPr>
            <a:xfrm>
              <a:off x="6296075" y="3184704"/>
              <a:ext cx="893910" cy="252000"/>
            </a:xfrm>
            <a:prstGeom prst="rect">
              <a:avLst/>
            </a:prstGeom>
            <a:solidFill>
              <a:schemeClr val="accent5">
                <a:lumMod val="75000"/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1" name="Rectángulo 100">
              <a:extLst>
                <a:ext uri="{FF2B5EF4-FFF2-40B4-BE49-F238E27FC236}">
                  <a16:creationId xmlns:a16="http://schemas.microsoft.com/office/drawing/2014/main" id="{DE375B88-A3F0-463A-A1EC-5BEF4D159E22}"/>
                </a:ext>
              </a:extLst>
            </p:cNvPr>
            <p:cNvSpPr/>
            <p:nvPr/>
          </p:nvSpPr>
          <p:spPr>
            <a:xfrm>
              <a:off x="6301747" y="3438418"/>
              <a:ext cx="888236" cy="144000"/>
            </a:xfrm>
            <a:prstGeom prst="rect">
              <a:avLst/>
            </a:prstGeom>
            <a:solidFill>
              <a:schemeClr val="accent5">
                <a:lumMod val="75000"/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2" name="Rectángulo 101">
              <a:extLst>
                <a:ext uri="{FF2B5EF4-FFF2-40B4-BE49-F238E27FC236}">
                  <a16:creationId xmlns:a16="http://schemas.microsoft.com/office/drawing/2014/main" id="{DE375B88-A3F0-463A-A1EC-5BEF4D159E22}"/>
                </a:ext>
              </a:extLst>
            </p:cNvPr>
            <p:cNvSpPr/>
            <p:nvPr/>
          </p:nvSpPr>
          <p:spPr>
            <a:xfrm>
              <a:off x="6470744" y="3584480"/>
              <a:ext cx="720000" cy="144000"/>
            </a:xfrm>
            <a:prstGeom prst="rect">
              <a:avLst/>
            </a:prstGeom>
            <a:solidFill>
              <a:schemeClr val="accent5">
                <a:lumMod val="75000"/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3" name="Rectángulo 102">
              <a:extLst>
                <a:ext uri="{FF2B5EF4-FFF2-40B4-BE49-F238E27FC236}">
                  <a16:creationId xmlns:a16="http://schemas.microsoft.com/office/drawing/2014/main" id="{DE375B88-A3F0-463A-A1EC-5BEF4D159E22}"/>
                </a:ext>
              </a:extLst>
            </p:cNvPr>
            <p:cNvSpPr/>
            <p:nvPr/>
          </p:nvSpPr>
          <p:spPr>
            <a:xfrm>
              <a:off x="6654481" y="3729364"/>
              <a:ext cx="540000" cy="144000"/>
            </a:xfrm>
            <a:prstGeom prst="rect">
              <a:avLst/>
            </a:prstGeom>
            <a:solidFill>
              <a:schemeClr val="accent5">
                <a:lumMod val="75000"/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4" name="Rectángulo 103">
              <a:extLst>
                <a:ext uri="{FF2B5EF4-FFF2-40B4-BE49-F238E27FC236}">
                  <a16:creationId xmlns:a16="http://schemas.microsoft.com/office/drawing/2014/main" id="{DE375B88-A3F0-463A-A1EC-5BEF4D159E22}"/>
                </a:ext>
              </a:extLst>
            </p:cNvPr>
            <p:cNvSpPr/>
            <p:nvPr/>
          </p:nvSpPr>
          <p:spPr>
            <a:xfrm>
              <a:off x="6832196" y="3875842"/>
              <a:ext cx="360000" cy="144000"/>
            </a:xfrm>
            <a:prstGeom prst="rect">
              <a:avLst/>
            </a:prstGeom>
            <a:solidFill>
              <a:schemeClr val="accent5">
                <a:lumMod val="75000"/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5" name="Rectángulo 104">
              <a:extLst>
                <a:ext uri="{FF2B5EF4-FFF2-40B4-BE49-F238E27FC236}">
                  <a16:creationId xmlns:a16="http://schemas.microsoft.com/office/drawing/2014/main" id="{DE375B88-A3F0-463A-A1EC-5BEF4D159E22}"/>
                </a:ext>
              </a:extLst>
            </p:cNvPr>
            <p:cNvSpPr/>
            <p:nvPr/>
          </p:nvSpPr>
          <p:spPr>
            <a:xfrm>
              <a:off x="7011530" y="4021868"/>
              <a:ext cx="180000" cy="134506"/>
            </a:xfrm>
            <a:prstGeom prst="rect">
              <a:avLst/>
            </a:prstGeom>
            <a:solidFill>
              <a:schemeClr val="accent5">
                <a:lumMod val="75000"/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CuadroTexto 105">
                <a:extLst>
                  <a:ext uri="{FF2B5EF4-FFF2-40B4-BE49-F238E27FC236}">
                    <a16:creationId xmlns:a16="http://schemas.microsoft.com/office/drawing/2014/main" id="{E804968A-FC84-4F67-AFF0-0766E9B8CF3F}"/>
                  </a:ext>
                </a:extLst>
              </p:cNvPr>
              <p:cNvSpPr txBox="1"/>
              <p:nvPr/>
            </p:nvSpPr>
            <p:spPr>
              <a:xfrm>
                <a:off x="9120608" y="1777643"/>
                <a:ext cx="80857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</m:oMath>
                  </m:oMathPara>
                </a14:m>
                <a:endParaRPr lang="es-E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6" name="CuadroTexto 105">
                <a:extLst>
                  <a:ext uri="{FF2B5EF4-FFF2-40B4-BE49-F238E27FC236}">
                    <a16:creationId xmlns:a16="http://schemas.microsoft.com/office/drawing/2014/main" id="{E804968A-FC84-4F67-AFF0-0766E9B8CF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20608" y="1777643"/>
                <a:ext cx="808575" cy="369332"/>
              </a:xfrm>
              <a:prstGeom prst="rect">
                <a:avLst/>
              </a:prstGeom>
              <a:blipFill>
                <a:blip r:embed="rId12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CuadroTexto 106">
                <a:extLst>
                  <a:ext uri="{FF2B5EF4-FFF2-40B4-BE49-F238E27FC236}">
                    <a16:creationId xmlns:a16="http://schemas.microsoft.com/office/drawing/2014/main" id="{E804968A-FC84-4F67-AFF0-0766E9B8CF3F}"/>
                  </a:ext>
                </a:extLst>
              </p:cNvPr>
              <p:cNvSpPr txBox="1"/>
              <p:nvPr/>
            </p:nvSpPr>
            <p:spPr>
              <a:xfrm>
                <a:off x="10470576" y="1770363"/>
                <a:ext cx="808575" cy="3761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s-E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E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r>
                            <a:rPr lang="es-E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s-E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7" name="CuadroTexto 106">
                <a:extLst>
                  <a:ext uri="{FF2B5EF4-FFF2-40B4-BE49-F238E27FC236}">
                    <a16:creationId xmlns:a16="http://schemas.microsoft.com/office/drawing/2014/main" id="{E804968A-FC84-4F67-AFF0-0766E9B8CF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70576" y="1770363"/>
                <a:ext cx="808575" cy="376193"/>
              </a:xfrm>
              <a:prstGeom prst="rect">
                <a:avLst/>
              </a:prstGeom>
              <a:blipFill>
                <a:blip r:embed="rId13"/>
                <a:stretch>
                  <a:fillRect t="-8065" r="-13636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8" name="Rectángulo 107">
            <a:extLst>
              <a:ext uri="{FF2B5EF4-FFF2-40B4-BE49-F238E27FC236}">
                <a16:creationId xmlns:a16="http://schemas.microsoft.com/office/drawing/2014/main" id="{DE375B88-A3F0-463A-A1EC-5BEF4D159E22}"/>
              </a:ext>
            </a:extLst>
          </p:cNvPr>
          <p:cNvSpPr/>
          <p:nvPr/>
        </p:nvSpPr>
        <p:spPr>
          <a:xfrm>
            <a:off x="10256225" y="5728732"/>
            <a:ext cx="522232" cy="189183"/>
          </a:xfrm>
          <a:prstGeom prst="rect">
            <a:avLst/>
          </a:prstGeom>
          <a:solidFill>
            <a:schemeClr val="accent6">
              <a:lumMod val="7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9" name="Rectángulo 108"/>
          <p:cNvSpPr/>
          <p:nvPr/>
        </p:nvSpPr>
        <p:spPr>
          <a:xfrm>
            <a:off x="10823285" y="5638657"/>
            <a:ext cx="9083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err="1">
                <a:solidFill>
                  <a:srgbClr val="002060"/>
                </a:solidFill>
              </a:rPr>
              <a:t>knowns</a:t>
            </a:r>
            <a:endParaRPr lang="es-ES" dirty="0"/>
          </a:p>
        </p:txBody>
      </p:sp>
      <p:sp>
        <p:nvSpPr>
          <p:cNvPr id="110" name="Rectángulo 109">
            <a:extLst>
              <a:ext uri="{FF2B5EF4-FFF2-40B4-BE49-F238E27FC236}">
                <a16:creationId xmlns:a16="http://schemas.microsoft.com/office/drawing/2014/main" id="{DE375B88-A3F0-463A-A1EC-5BEF4D159E22}"/>
              </a:ext>
            </a:extLst>
          </p:cNvPr>
          <p:cNvSpPr/>
          <p:nvPr/>
        </p:nvSpPr>
        <p:spPr>
          <a:xfrm>
            <a:off x="10256225" y="6120734"/>
            <a:ext cx="522232" cy="189183"/>
          </a:xfrm>
          <a:prstGeom prst="rect">
            <a:avLst/>
          </a:prstGeom>
          <a:solidFill>
            <a:schemeClr val="accent5">
              <a:lumMod val="7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1" name="Rectángulo 110"/>
          <p:cNvSpPr/>
          <p:nvPr/>
        </p:nvSpPr>
        <p:spPr>
          <a:xfrm>
            <a:off x="10823285" y="6030659"/>
            <a:ext cx="1151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err="1">
                <a:solidFill>
                  <a:srgbClr val="002060"/>
                </a:solidFill>
              </a:rPr>
              <a:t>unknowns</a:t>
            </a:r>
            <a:endParaRPr lang="es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a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98343900"/>
                  </p:ext>
                </p:extLst>
              </p:nvPr>
            </p:nvGraphicFramePr>
            <p:xfrm>
              <a:off x="5971675" y="2876965"/>
              <a:ext cx="5090175" cy="18542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96725">
                      <a:extLst>
                        <a:ext uri="{9D8B030D-6E8A-4147-A177-3AD203B41FA5}">
                          <a16:colId xmlns:a16="http://schemas.microsoft.com/office/drawing/2014/main" val="3964585235"/>
                        </a:ext>
                      </a:extLst>
                    </a:gridCol>
                    <a:gridCol w="1479115">
                      <a:extLst>
                        <a:ext uri="{9D8B030D-6E8A-4147-A177-3AD203B41FA5}">
                          <a16:colId xmlns:a16="http://schemas.microsoft.com/office/drawing/2014/main" val="2665879916"/>
                        </a:ext>
                      </a:extLst>
                    </a:gridCol>
                    <a:gridCol w="1914335">
                      <a:extLst>
                        <a:ext uri="{9D8B030D-6E8A-4147-A177-3AD203B41FA5}">
                          <a16:colId xmlns:a16="http://schemas.microsoft.com/office/drawing/2014/main" val="257418628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800" b="1" kern="1200" dirty="0" err="1">
                              <a:solidFill>
                                <a:srgbClr val="002060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Iteration</a:t>
                          </a:r>
                          <a:r>
                            <a:rPr lang="es-ES" sz="1800" b="1" kern="1200" dirty="0">
                              <a:solidFill>
                                <a:srgbClr val="002060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s-ES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oMath>
                          </a14:m>
                          <a:endParaRPr lang="es-ES" sz="1800" b="1" kern="1200" dirty="0">
                            <a:solidFill>
                              <a:srgbClr val="002060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800" b="1" kern="1200" dirty="0" err="1">
                              <a:solidFill>
                                <a:srgbClr val="002060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Iteration</a:t>
                          </a:r>
                          <a:r>
                            <a:rPr lang="es-ES" sz="1800" b="1" kern="1200" dirty="0">
                              <a:solidFill>
                                <a:srgbClr val="002060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s-ES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oMath>
                          </a14:m>
                          <a:r>
                            <a:rPr lang="es-ES" sz="1800" b="1" kern="1200" dirty="0">
                              <a:solidFill>
                                <a:srgbClr val="002060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800" b="1" kern="1200" dirty="0" err="1">
                              <a:solidFill>
                                <a:srgbClr val="002060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Computed</a:t>
                          </a:r>
                          <a:r>
                            <a:rPr lang="es-ES" sz="1800" b="1" kern="1200" dirty="0">
                              <a:solidFill>
                                <a:srgbClr val="002060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es-ES" sz="1800" b="1" kern="1200" dirty="0" err="1">
                              <a:solidFill>
                                <a:srgbClr val="002060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values</a:t>
                          </a:r>
                          <a:endParaRPr lang="es-ES" sz="1800" b="1" kern="1200" dirty="0">
                            <a:solidFill>
                              <a:srgbClr val="002060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11958499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s-ES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=1</m:t>
                                </m:r>
                              </m:oMath>
                            </m:oMathPara>
                          </a14:m>
                          <a:endParaRPr lang="es-ES" sz="1800" kern="1200" dirty="0">
                            <a:solidFill>
                              <a:srgbClr val="002060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  <m:r>
                                  <a:rPr lang="es-ES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=1</m:t>
                                </m:r>
                              </m:oMath>
                            </m:oMathPara>
                          </a14:m>
                          <a:endParaRPr lang="es-ES" sz="1800" kern="1200" dirty="0">
                            <a:solidFill>
                              <a:srgbClr val="002060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ES" i="1" smtClean="0"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i="1"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s-ES" b="0" i="1" smtClean="0"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11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s-ES" i="1" smtClean="0"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i="1"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s-ES" b="0" i="1" smtClean="0"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s-ES" i="1"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s-ES" i="1" smtClean="0"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es-ES" i="1">
                                            <a:solidFill>
                                              <a:schemeClr val="accent6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s-ES" i="1">
                                            <a:solidFill>
                                              <a:schemeClr val="accent6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𝑞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s-ES" b="0" i="1" smtClean="0"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ES" sz="1800" kern="1200" dirty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17888042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s-ES" sz="1800" kern="1200" dirty="0">
                            <a:solidFill>
                              <a:srgbClr val="002060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s-ES" sz="1800" kern="1200" dirty="0">
                            <a:solidFill>
                              <a:srgbClr val="002060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s-ES" sz="1800" kern="1200" dirty="0">
                            <a:solidFill>
                              <a:srgbClr val="002060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4394702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s-ES" sz="1800" kern="1200" dirty="0">
                            <a:solidFill>
                              <a:srgbClr val="002060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s-ES" sz="1800" kern="1200" dirty="0">
                            <a:solidFill>
                              <a:srgbClr val="002060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s-ES" sz="1800" kern="1200" dirty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6619698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s-ES" sz="1800" kern="1200">
                            <a:solidFill>
                              <a:srgbClr val="002060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s-ES" sz="1800" kern="1200">
                            <a:solidFill>
                              <a:srgbClr val="002060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s-ES" sz="1800" kern="1200" dirty="0">
                            <a:solidFill>
                              <a:srgbClr val="002060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86276914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a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98343900"/>
                  </p:ext>
                </p:extLst>
              </p:nvPr>
            </p:nvGraphicFramePr>
            <p:xfrm>
              <a:off x="5971675" y="2876965"/>
              <a:ext cx="5090175" cy="18542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96725">
                      <a:extLst>
                        <a:ext uri="{9D8B030D-6E8A-4147-A177-3AD203B41FA5}">
                          <a16:colId xmlns:a16="http://schemas.microsoft.com/office/drawing/2014/main" val="3964585235"/>
                        </a:ext>
                      </a:extLst>
                    </a:gridCol>
                    <a:gridCol w="1479115">
                      <a:extLst>
                        <a:ext uri="{9D8B030D-6E8A-4147-A177-3AD203B41FA5}">
                          <a16:colId xmlns:a16="http://schemas.microsoft.com/office/drawing/2014/main" val="2665879916"/>
                        </a:ext>
                      </a:extLst>
                    </a:gridCol>
                    <a:gridCol w="1914335">
                      <a:extLst>
                        <a:ext uri="{9D8B030D-6E8A-4147-A177-3AD203B41FA5}">
                          <a16:colId xmlns:a16="http://schemas.microsoft.com/office/drawing/2014/main" val="257418628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>
                        <a:lnL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4"/>
                          <a:stretch>
                            <a:fillRect l="-717" t="-8197" r="-201434" b="-4081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>
                        <a:lnL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4"/>
                          <a:stretch>
                            <a:fillRect l="-115638" t="-8197" r="-131276" b="-4081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800" b="1" kern="1200" dirty="0" err="1" smtClean="0">
                              <a:solidFill>
                                <a:srgbClr val="002060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Computed</a:t>
                          </a:r>
                          <a:r>
                            <a:rPr lang="es-ES" sz="1800" b="1" kern="1200" dirty="0" smtClean="0">
                              <a:solidFill>
                                <a:srgbClr val="002060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es-ES" sz="1800" b="1" kern="1200" dirty="0" err="1" smtClean="0">
                              <a:solidFill>
                                <a:srgbClr val="002060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values</a:t>
                          </a:r>
                          <a:endParaRPr lang="es-ES" sz="1800" b="1" kern="1200" dirty="0">
                            <a:solidFill>
                              <a:srgbClr val="002060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11958499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>
                        <a:lnL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4"/>
                          <a:stretch>
                            <a:fillRect l="-717" t="-108197" r="-201434" b="-3081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>
                        <a:lnL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4"/>
                          <a:stretch>
                            <a:fillRect l="-115638" t="-108197" r="-131276" b="-3081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>
                        <a:lnL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4"/>
                          <a:stretch>
                            <a:fillRect l="-166879" t="-108197" r="-1592" b="-3081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7888042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s-ES" sz="1800" kern="1200" dirty="0">
                            <a:solidFill>
                              <a:srgbClr val="002060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s-ES" sz="1800" kern="1200" dirty="0">
                            <a:solidFill>
                              <a:srgbClr val="002060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s-ES" sz="1800" kern="1200" dirty="0">
                            <a:solidFill>
                              <a:srgbClr val="002060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4394702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s-ES" sz="1800" kern="1200" dirty="0">
                            <a:solidFill>
                              <a:srgbClr val="002060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s-ES" sz="1800" kern="1200" dirty="0">
                            <a:solidFill>
                              <a:srgbClr val="002060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s-ES" sz="1800" kern="1200" dirty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6619698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s-ES" sz="1800" kern="1200">
                            <a:solidFill>
                              <a:srgbClr val="002060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s-ES" sz="1800" kern="1200">
                            <a:solidFill>
                              <a:srgbClr val="002060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s-ES" sz="1800" kern="1200" dirty="0">
                            <a:solidFill>
                              <a:srgbClr val="002060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86276914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6" name="Rectángulo 35">
            <a:extLst>
              <a:ext uri="{FF2B5EF4-FFF2-40B4-BE49-F238E27FC236}">
                <a16:creationId xmlns:a16="http://schemas.microsoft.com/office/drawing/2014/main" id="{DE375B88-A3F0-463A-A1EC-5BEF4D159E22}"/>
              </a:ext>
            </a:extLst>
          </p:cNvPr>
          <p:cNvSpPr/>
          <p:nvPr/>
        </p:nvSpPr>
        <p:spPr>
          <a:xfrm rot="16200000">
            <a:off x="7348544" y="1925922"/>
            <a:ext cx="967058" cy="168849"/>
          </a:xfrm>
          <a:prstGeom prst="rect">
            <a:avLst/>
          </a:prstGeom>
          <a:solidFill>
            <a:schemeClr val="accent6">
              <a:lumMod val="7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DE375B88-A3F0-463A-A1EC-5BEF4D159E22}"/>
              </a:ext>
            </a:extLst>
          </p:cNvPr>
          <p:cNvSpPr/>
          <p:nvPr/>
        </p:nvSpPr>
        <p:spPr>
          <a:xfrm rot="16200000">
            <a:off x="8681363" y="1953288"/>
            <a:ext cx="967058" cy="168849"/>
          </a:xfrm>
          <a:prstGeom prst="rect">
            <a:avLst/>
          </a:prstGeom>
          <a:solidFill>
            <a:schemeClr val="accent6">
              <a:lumMod val="7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8" name="Rectángulo 37">
            <a:extLst>
              <a:ext uri="{FF2B5EF4-FFF2-40B4-BE49-F238E27FC236}">
                <a16:creationId xmlns:a16="http://schemas.microsoft.com/office/drawing/2014/main" id="{DE375B88-A3F0-463A-A1EC-5BEF4D159E22}"/>
              </a:ext>
            </a:extLst>
          </p:cNvPr>
          <p:cNvSpPr/>
          <p:nvPr/>
        </p:nvSpPr>
        <p:spPr>
          <a:xfrm rot="16200000">
            <a:off x="10200780" y="1539623"/>
            <a:ext cx="231812" cy="216780"/>
          </a:xfrm>
          <a:prstGeom prst="rect">
            <a:avLst/>
          </a:prstGeom>
          <a:solidFill>
            <a:schemeClr val="accent6">
              <a:lumMod val="7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0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8401616" y="2"/>
            <a:ext cx="3790384" cy="3651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accent5">
                    <a:lumMod val="50000"/>
                  </a:schemeClr>
                </a:solidFill>
              </a:rPr>
              <a:t>Eigenvalue Problems in Engineering with application to fluid dynamics</a:t>
            </a:r>
            <a:endParaRPr lang="es-ES" sz="1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1" name="TextBox 29"/>
          <p:cNvSpPr txBox="1"/>
          <p:nvPr/>
        </p:nvSpPr>
        <p:spPr>
          <a:xfrm>
            <a:off x="291475" y="824818"/>
            <a:ext cx="11698487" cy="541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ts val="3500"/>
              </a:lnSpc>
              <a:buFont typeface="+mj-lt"/>
              <a:buAutoNum type="arabicPeriod" startAt="3"/>
            </a:pPr>
            <a:r>
              <a:rPr lang="es-ES" b="1" dirty="0" err="1">
                <a:solidFill>
                  <a:srgbClr val="002060"/>
                </a:solidFill>
              </a:rPr>
              <a:t>Subspace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Projection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Methods</a:t>
            </a:r>
            <a:r>
              <a:rPr lang="es-ES" b="1" dirty="0">
                <a:solidFill>
                  <a:srgbClr val="002060"/>
                </a:solidFill>
              </a:rPr>
              <a:t>. </a:t>
            </a:r>
            <a:r>
              <a:rPr lang="es-ES" b="1" dirty="0" err="1">
                <a:solidFill>
                  <a:srgbClr val="002060"/>
                </a:solidFill>
              </a:rPr>
              <a:t>Arnoldi-Lanczos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Method</a:t>
            </a:r>
            <a:endParaRPr lang="es-ES" sz="1600" dirty="0">
              <a:solidFill>
                <a:srgbClr val="002060"/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18466C5-8248-4F2F-916C-442B8BEF05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69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24"/>
    </mc:Choice>
    <mc:Fallback xmlns="">
      <p:transition spd="slow" advTm="223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136433" y="179045"/>
            <a:ext cx="37860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b="1" dirty="0" err="1">
                <a:solidFill>
                  <a:srgbClr val="002060"/>
                </a:solidFill>
              </a:rPr>
              <a:t>Iterative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Methods-Subspace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Projection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Methods</a:t>
            </a:r>
            <a:endParaRPr lang="es-ES" sz="1400" dirty="0"/>
          </a:p>
        </p:txBody>
      </p:sp>
      <p:sp>
        <p:nvSpPr>
          <p:cNvPr id="3" name="AutoShape 2" descr="n"/>
          <p:cNvSpPr>
            <a:spLocks noChangeAspect="1" noChangeArrowheads="1"/>
          </p:cNvSpPr>
          <p:nvPr/>
        </p:nvSpPr>
        <p:spPr bwMode="auto">
          <a:xfrm>
            <a:off x="3617913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6" name="Rectángulo 85">
                <a:extLst>
                  <a:ext uri="{FF2B5EF4-FFF2-40B4-BE49-F238E27FC236}">
                    <a16:creationId xmlns:a16="http://schemas.microsoft.com/office/drawing/2014/main" id="{AD9FE233-546F-459F-96C2-EB1F096F2416}"/>
                  </a:ext>
                </a:extLst>
              </p:cNvPr>
              <p:cNvSpPr/>
              <p:nvPr/>
            </p:nvSpPr>
            <p:spPr>
              <a:xfrm>
                <a:off x="570437" y="1652692"/>
                <a:ext cx="4674519" cy="50295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742950" lvl="1" indent="-285750">
                  <a:lnSpc>
                    <a:spcPts val="3500"/>
                  </a:lnSpc>
                  <a:buFont typeface="Arial" panose="020B0604020202020204" pitchFamily="34" charset="0"/>
                  <a:buChar char="•"/>
                </a:pPr>
                <a:r>
                  <a:rPr lang="es-ES" dirty="0">
                    <a:solidFill>
                      <a:srgbClr val="002060"/>
                    </a:solidFill>
                  </a:rPr>
                  <a:t>Chose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e>
                      <m:sub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so </a:t>
                </a:r>
                <a:r>
                  <a:rPr lang="es-ES" dirty="0" err="1">
                    <a:solidFill>
                      <a:srgbClr val="002060"/>
                    </a:solidFill>
                  </a:rPr>
                  <a:t>that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s-ES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s-ES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</m:acc>
                          </m:e>
                          <m:sub>
                            <m: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=1</a:t>
                </a:r>
              </a:p>
              <a:p>
                <a:pPr marL="742950" lvl="1" indent="-285750">
                  <a:lnSpc>
                    <a:spcPts val="3500"/>
                  </a:lnSpc>
                  <a:buFont typeface="Arial" panose="020B0604020202020204" pitchFamily="34" charset="0"/>
                  <a:buChar char="•"/>
                </a:pPr>
                <a:r>
                  <a:rPr lang="es-ES" dirty="0">
                    <a:solidFill>
                      <a:srgbClr val="002060"/>
                    </a:solidFill>
                  </a:rPr>
                  <a:t>Iterative </a:t>
                </a:r>
                <a:r>
                  <a:rPr lang="es-ES" dirty="0" err="1">
                    <a:solidFill>
                      <a:srgbClr val="002060"/>
                    </a:solidFill>
                  </a:rPr>
                  <a:t>process</a:t>
                </a:r>
                <a:r>
                  <a:rPr lang="es-ES" dirty="0">
                    <a:solidFill>
                      <a:srgbClr val="002060"/>
                    </a:solidFill>
                  </a:rPr>
                  <a:t> (</a:t>
                </a:r>
                <a:r>
                  <a:rPr lang="es-ES" dirty="0" err="1">
                    <a:solidFill>
                      <a:srgbClr val="002060"/>
                    </a:solidFill>
                  </a:rPr>
                  <a:t>loop</a:t>
                </a:r>
                <a:r>
                  <a:rPr lang="es-ES" dirty="0">
                    <a:solidFill>
                      <a:srgbClr val="002060"/>
                    </a:solidFill>
                  </a:rPr>
                  <a:t>)</a:t>
                </a:r>
              </a:p>
              <a:p>
                <a:pPr lvl="2">
                  <a:lnSpc>
                    <a:spcPts val="3500"/>
                  </a:lnSpc>
                </a:pPr>
                <a:r>
                  <a:rPr lang="es-ES" b="1" i="1" dirty="0" err="1">
                    <a:solidFill>
                      <a:srgbClr val="0070C0"/>
                    </a:solidFill>
                  </a:rPr>
                  <a:t>for</a:t>
                </a:r>
                <a:r>
                  <a:rPr lang="es-ES" b="1" i="1" dirty="0">
                    <a:solidFill>
                      <a:srgbClr val="0070C0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=1,2,… </m:t>
                    </m:r>
                  </m:oMath>
                </a14:m>
                <a:r>
                  <a:rPr lang="es-ES" b="1" i="1" dirty="0">
                    <a:solidFill>
                      <a:srgbClr val="0070C0"/>
                    </a:solidFill>
                  </a:rPr>
                  <a:t>do</a:t>
                </a:r>
              </a:p>
              <a:p>
                <a:pPr lvl="2">
                  <a:lnSpc>
                    <a:spcPts val="3500"/>
                  </a:lnSpc>
                </a:pPr>
                <a:r>
                  <a:rPr lang="es-ES" b="1" i="1" dirty="0">
                    <a:solidFill>
                      <a:srgbClr val="0070C0"/>
                    </a:solidFill>
                  </a:rPr>
                  <a:t>       </a:t>
                </a:r>
                <a:r>
                  <a:rPr lang="es-ES" dirty="0">
                    <a:solidFill>
                      <a:srgbClr val="002060"/>
                    </a:solidFill>
                  </a:rPr>
                  <a:t>Compute:</a:t>
                </a:r>
                <a14:m>
                  <m:oMath xmlns:m="http://schemas.openxmlformats.org/officeDocument/2006/math">
                    <m:r>
                      <a:rPr lang="es-ES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e>
                      <m:sub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endParaRPr lang="es-ES" b="1" i="1" dirty="0">
                  <a:solidFill>
                    <a:srgbClr val="0070C0"/>
                  </a:solidFill>
                </a:endParaRPr>
              </a:p>
              <a:p>
                <a:pPr lvl="2">
                  <a:lnSpc>
                    <a:spcPts val="3500"/>
                  </a:lnSpc>
                </a:pPr>
                <a:r>
                  <a:rPr lang="es-ES" b="1" i="1" dirty="0">
                    <a:solidFill>
                      <a:srgbClr val="0070C0"/>
                    </a:solidFill>
                  </a:rPr>
                  <a:t>       for  </a:t>
                </a:r>
                <a14:m>
                  <m:oMath xmlns:m="http://schemas.openxmlformats.org/officeDocument/2006/math"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𝑗</m:t>
                    </m:r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=1,…</m:t>
                    </m:r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s-ES" b="1" i="1" dirty="0">
                    <a:solidFill>
                      <a:srgbClr val="0070C0"/>
                    </a:solidFill>
                  </a:rPr>
                  <a:t> do</a:t>
                </a:r>
              </a:p>
              <a:p>
                <a:pPr lvl="2">
                  <a:lnSpc>
                    <a:spcPts val="3500"/>
                  </a:lnSpc>
                </a:pPr>
                <a:r>
                  <a:rPr lang="es-ES" dirty="0">
                    <a:solidFill>
                      <a:srgbClr val="002060"/>
                    </a:solidFill>
                  </a:rPr>
                  <a:t>	Compute: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s-ES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⃗"/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e>
                      <m:sub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endParaRPr lang="es-ES" b="1" i="1" dirty="0">
                  <a:solidFill>
                    <a:srgbClr val="0070C0"/>
                  </a:solidFill>
                </a:endParaRPr>
              </a:p>
              <a:p>
                <a:pPr lvl="2">
                  <a:lnSpc>
                    <a:spcPts val="3500"/>
                  </a:lnSpc>
                </a:pPr>
                <a:r>
                  <a:rPr lang="es-ES" dirty="0">
                    <a:solidFill>
                      <a:srgbClr val="002060"/>
                    </a:solidFill>
                  </a:rPr>
                  <a:t>                 Compute:   </a:t>
                </a:r>
                <a14:m>
                  <m:oMath xmlns:m="http://schemas.openxmlformats.org/officeDocument/2006/math"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𝑗𝑛</m:t>
                        </m:r>
                      </m:sub>
                    </m:sSub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e>
                      <m:sub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endParaRPr lang="es-ES" b="1" i="1" dirty="0">
                  <a:solidFill>
                    <a:srgbClr val="0070C0"/>
                  </a:solidFill>
                </a:endParaRPr>
              </a:p>
              <a:p>
                <a:pPr lvl="2">
                  <a:lnSpc>
                    <a:spcPts val="3500"/>
                  </a:lnSpc>
                </a:pPr>
                <a:r>
                  <a:rPr lang="es-ES" b="1" i="1" dirty="0">
                    <a:solidFill>
                      <a:srgbClr val="0070C0"/>
                    </a:solidFill>
                  </a:rPr>
                  <a:t>       </a:t>
                </a:r>
                <a:r>
                  <a:rPr lang="es-ES" b="1" i="1" dirty="0" err="1">
                    <a:solidFill>
                      <a:srgbClr val="0070C0"/>
                    </a:solidFill>
                  </a:rPr>
                  <a:t>end</a:t>
                </a:r>
                <a:endParaRPr lang="es-ES" b="1" i="1" dirty="0">
                  <a:solidFill>
                    <a:srgbClr val="0070C0"/>
                  </a:solidFill>
                </a:endParaRPr>
              </a:p>
              <a:p>
                <a:pPr lvl="2">
                  <a:lnSpc>
                    <a:spcPts val="3500"/>
                  </a:lnSpc>
                </a:pPr>
                <a:r>
                  <a:rPr lang="es-ES" b="1" i="1" dirty="0">
                    <a:solidFill>
                      <a:srgbClr val="0070C0"/>
                    </a:solidFill>
                    <a:ea typeface="Cambria Math" panose="02040503050406030204" pitchFamily="18" charset="0"/>
                  </a:rPr>
                  <a:t>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+1,</m:t>
                        </m:r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‖"/>
                        <m:endChr m:val="‖"/>
                        <m:ctrlP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</m:oMath>
                </a14:m>
                <a:r>
                  <a:rPr lang="es-ES" b="1" i="1" dirty="0">
                    <a:solidFill>
                      <a:srgbClr val="0070C0"/>
                    </a:solidFill>
                  </a:rPr>
                  <a:t> </a:t>
                </a:r>
              </a:p>
              <a:p>
                <a:pPr lvl="2">
                  <a:lnSpc>
                    <a:spcPts val="3500"/>
                  </a:lnSpc>
                </a:pPr>
                <a:r>
                  <a:rPr lang="es-ES" b="1" i="1" dirty="0">
                    <a:solidFill>
                      <a:srgbClr val="0070C0"/>
                    </a:solidFill>
                  </a:rPr>
                  <a:t>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e>
                      <m:sub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type m:val="skw"/>
                        <m:ctrlP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num>
                      <m:den>
                        <m:sSub>
                          <m:sSubPr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+1,</m:t>
                            </m:r>
                            <m: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den>
                    </m:f>
                  </m:oMath>
                </a14:m>
                <a:endParaRPr lang="es-ES" b="1" i="1" dirty="0">
                  <a:solidFill>
                    <a:srgbClr val="0070C0"/>
                  </a:solidFill>
                </a:endParaRPr>
              </a:p>
              <a:p>
                <a:pPr lvl="2">
                  <a:lnSpc>
                    <a:spcPts val="3500"/>
                  </a:lnSpc>
                </a:pPr>
                <a:r>
                  <a:rPr lang="es-ES" b="1" i="1" dirty="0" err="1">
                    <a:solidFill>
                      <a:srgbClr val="0070C0"/>
                    </a:solidFill>
                  </a:rPr>
                  <a:t>end</a:t>
                </a:r>
                <a:endParaRPr lang="es-ES" b="1" i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86" name="Rectángulo 85">
                <a:extLst>
                  <a:ext uri="{FF2B5EF4-FFF2-40B4-BE49-F238E27FC236}">
                    <a16:creationId xmlns:a16="http://schemas.microsoft.com/office/drawing/2014/main" id="{AD9FE233-546F-459F-96C2-EB1F096F24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437" y="1652692"/>
                <a:ext cx="4674519" cy="5029582"/>
              </a:xfrm>
              <a:prstGeom prst="rect">
                <a:avLst/>
              </a:prstGeom>
              <a:blipFill>
                <a:blip r:embed="rId4"/>
                <a:stretch>
                  <a:fillRect b="-7030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7" name="Rectángulo 86">
            <a:extLst>
              <a:ext uri="{FF2B5EF4-FFF2-40B4-BE49-F238E27FC236}">
                <a16:creationId xmlns:a16="http://schemas.microsoft.com/office/drawing/2014/main" id="{68CC378D-D3DD-4BC0-B76B-BE0E7AEFB8C9}"/>
              </a:ext>
            </a:extLst>
          </p:cNvPr>
          <p:cNvSpPr/>
          <p:nvPr/>
        </p:nvSpPr>
        <p:spPr>
          <a:xfrm rot="16200000">
            <a:off x="-607506" y="3542414"/>
            <a:ext cx="20375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s-ES" dirty="0" err="1">
                <a:solidFill>
                  <a:srgbClr val="002060"/>
                </a:solidFill>
              </a:rPr>
              <a:t>Algorithm</a:t>
            </a:r>
            <a:r>
              <a:rPr lang="es-ES" dirty="0">
                <a:solidFill>
                  <a:srgbClr val="002060"/>
                </a:solidFill>
              </a:rPr>
              <a:t>:</a:t>
            </a:r>
          </a:p>
        </p:txBody>
      </p:sp>
      <p:sp>
        <p:nvSpPr>
          <p:cNvPr id="88" name="Rectángulo redondeado 26">
            <a:extLst>
              <a:ext uri="{FF2B5EF4-FFF2-40B4-BE49-F238E27FC236}">
                <a16:creationId xmlns:a16="http://schemas.microsoft.com/office/drawing/2014/main" id="{5FF554CE-C442-4743-B8F7-3BE714079F55}"/>
              </a:ext>
            </a:extLst>
          </p:cNvPr>
          <p:cNvSpPr/>
          <p:nvPr/>
        </p:nvSpPr>
        <p:spPr>
          <a:xfrm>
            <a:off x="767288" y="1526818"/>
            <a:ext cx="4252706" cy="5155456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9" name="CuadroTexto 88">
                <a:extLst>
                  <a:ext uri="{FF2B5EF4-FFF2-40B4-BE49-F238E27FC236}">
                    <a16:creationId xmlns:a16="http://schemas.microsoft.com/office/drawing/2014/main" id="{EF1A0853-B0AC-4EA2-A5B7-F38912A4F9F0}"/>
                  </a:ext>
                </a:extLst>
              </p:cNvPr>
              <p:cNvSpPr txBox="1"/>
              <p:nvPr/>
            </p:nvSpPr>
            <p:spPr>
              <a:xfrm>
                <a:off x="9968704" y="1439474"/>
                <a:ext cx="1612200" cy="11269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s-E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  <m:e/>
                                </m:mr>
                                <m:mr>
                                  <m:e/>
                                  <m:e/>
                                </m:mr>
                              </m:m>
                            </m:e>
                            <m:e/>
                          </m:m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  <m:e/>
                                </m:mr>
                                <m:mr>
                                  <m:e/>
                                  <m:e/>
                                </m:mr>
                              </m:m>
                            </m:e>
                            <m:e/>
                          </m:mr>
                        </m:m>
                      </m:e>
                    </m:d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endParaRPr lang="es-ES" dirty="0"/>
              </a:p>
            </p:txBody>
          </p:sp>
        </mc:Choice>
        <mc:Fallback xmlns="">
          <p:sp>
            <p:nvSpPr>
              <p:cNvPr id="89" name="CuadroTexto 88">
                <a:extLst>
                  <a:ext uri="{FF2B5EF4-FFF2-40B4-BE49-F238E27FC236}">
                    <a16:creationId xmlns:a16="http://schemas.microsoft.com/office/drawing/2014/main" id="{EF1A0853-B0AC-4EA2-A5B7-F38912A4F9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68704" y="1439474"/>
                <a:ext cx="1612200" cy="11269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CuadroTexto 89">
                <a:extLst>
                  <a:ext uri="{FF2B5EF4-FFF2-40B4-BE49-F238E27FC236}">
                    <a16:creationId xmlns:a16="http://schemas.microsoft.com/office/drawing/2014/main" id="{9F969E74-0841-4C62-99C7-CE9A70BDB901}"/>
                  </a:ext>
                </a:extLst>
              </p:cNvPr>
              <p:cNvSpPr txBox="1"/>
              <p:nvPr/>
            </p:nvSpPr>
            <p:spPr>
              <a:xfrm>
                <a:off x="5588805" y="1439474"/>
                <a:ext cx="2233974" cy="11269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s-E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  <m:e/>
                                </m:mr>
                                <m:mr>
                                  <m:e/>
                                  <m:e/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  <m:e/>
                                </m:mr>
                                <m:mr>
                                  <m:e/>
                                  <m:e/>
                                </m:mr>
                              </m:m>
                            </m:e>
                          </m:m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  <m:e/>
                                </m:mr>
                                <m:mr>
                                  <m:e/>
                                  <m:e/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  <m:e/>
                                </m:mr>
                                <m:mr>
                                  <m:e/>
                                  <m:e/>
                                </m:mr>
                              </m:m>
                            </m:e>
                          </m:mr>
                        </m:m>
                      </m:e>
                    </m:d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endParaRPr lang="es-ES" dirty="0"/>
              </a:p>
            </p:txBody>
          </p:sp>
        </mc:Choice>
        <mc:Fallback xmlns="">
          <p:sp>
            <p:nvSpPr>
              <p:cNvPr id="90" name="CuadroTexto 89">
                <a:extLst>
                  <a:ext uri="{FF2B5EF4-FFF2-40B4-BE49-F238E27FC236}">
                    <a16:creationId xmlns:a16="http://schemas.microsoft.com/office/drawing/2014/main" id="{9F969E74-0841-4C62-99C7-CE9A70BDB9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8805" y="1439474"/>
                <a:ext cx="2233974" cy="11269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1" name="Rectángulo 90">
            <a:extLst>
              <a:ext uri="{FF2B5EF4-FFF2-40B4-BE49-F238E27FC236}">
                <a16:creationId xmlns:a16="http://schemas.microsoft.com/office/drawing/2014/main" id="{DE375B88-A3F0-463A-A1EC-5BEF4D159E22}"/>
              </a:ext>
            </a:extLst>
          </p:cNvPr>
          <p:cNvSpPr/>
          <p:nvPr/>
        </p:nvSpPr>
        <p:spPr>
          <a:xfrm>
            <a:off x="5874512" y="1535379"/>
            <a:ext cx="1474237" cy="972000"/>
          </a:xfrm>
          <a:prstGeom prst="rect">
            <a:avLst/>
          </a:prstGeom>
          <a:solidFill>
            <a:schemeClr val="accent6">
              <a:lumMod val="7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" name="CuadroTexto 91">
                <a:extLst>
                  <a:ext uri="{FF2B5EF4-FFF2-40B4-BE49-F238E27FC236}">
                    <a16:creationId xmlns:a16="http://schemas.microsoft.com/office/drawing/2014/main" id="{E804968A-FC84-4F67-AFF0-0766E9B8CF3F}"/>
                  </a:ext>
                </a:extLst>
              </p:cNvPr>
              <p:cNvSpPr txBox="1"/>
              <p:nvPr/>
            </p:nvSpPr>
            <p:spPr>
              <a:xfrm>
                <a:off x="6198341" y="1850576"/>
                <a:ext cx="80857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s-E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2" name="CuadroTexto 91">
                <a:extLst>
                  <a:ext uri="{FF2B5EF4-FFF2-40B4-BE49-F238E27FC236}">
                    <a16:creationId xmlns:a16="http://schemas.microsoft.com/office/drawing/2014/main" id="{E804968A-FC84-4F67-AFF0-0766E9B8CF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8341" y="1850576"/>
                <a:ext cx="808575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CuadroTexto 92">
                <a:extLst>
                  <a:ext uri="{FF2B5EF4-FFF2-40B4-BE49-F238E27FC236}">
                    <a16:creationId xmlns:a16="http://schemas.microsoft.com/office/drawing/2014/main" id="{9F969E74-0841-4C62-99C7-CE9A70BDB901}"/>
                  </a:ext>
                </a:extLst>
              </p:cNvPr>
              <p:cNvSpPr txBox="1"/>
              <p:nvPr/>
            </p:nvSpPr>
            <p:spPr>
              <a:xfrm>
                <a:off x="7463068" y="1439474"/>
                <a:ext cx="2233974" cy="11269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s-E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</m:mr>
                                <m:mr>
                                  <m:e/>
                                </m:mr>
                              </m:m>
                            </m:e>
                            <m:e>
                              <m:sSubSup>
                                <m:sSubSupPr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/>
                                <m:sub/>
                                <m:sup/>
                              </m:sSubSup>
                            </m:e>
                          </m:m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</m:mr>
                                <m:mr>
                                  <m:e/>
                                </m:mr>
                              </m:m>
                            </m:e>
                            <m:e/>
                          </m:mr>
                        </m:m>
                      </m:e>
                    </m:d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= </a:t>
                </a:r>
                <a:endParaRPr lang="es-ES" dirty="0"/>
              </a:p>
            </p:txBody>
          </p:sp>
        </mc:Choice>
        <mc:Fallback xmlns="">
          <p:sp>
            <p:nvSpPr>
              <p:cNvPr id="93" name="CuadroTexto 92">
                <a:extLst>
                  <a:ext uri="{FF2B5EF4-FFF2-40B4-BE49-F238E27FC236}">
                    <a16:creationId xmlns:a16="http://schemas.microsoft.com/office/drawing/2014/main" id="{9F969E74-0841-4C62-99C7-CE9A70BDB9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3068" y="1439474"/>
                <a:ext cx="2233974" cy="11269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4" name="Rectángulo 93">
            <a:extLst>
              <a:ext uri="{FF2B5EF4-FFF2-40B4-BE49-F238E27FC236}">
                <a16:creationId xmlns:a16="http://schemas.microsoft.com/office/drawing/2014/main" id="{DE375B88-A3F0-463A-A1EC-5BEF4D159E22}"/>
              </a:ext>
            </a:extLst>
          </p:cNvPr>
          <p:cNvSpPr/>
          <p:nvPr/>
        </p:nvSpPr>
        <p:spPr>
          <a:xfrm>
            <a:off x="8062371" y="1532150"/>
            <a:ext cx="454392" cy="972000"/>
          </a:xfrm>
          <a:prstGeom prst="rect">
            <a:avLst/>
          </a:prstGeom>
          <a:solidFill>
            <a:schemeClr val="accent5">
              <a:lumMod val="7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6" name="CuadroTexto 95">
                <a:extLst>
                  <a:ext uri="{FF2B5EF4-FFF2-40B4-BE49-F238E27FC236}">
                    <a16:creationId xmlns:a16="http://schemas.microsoft.com/office/drawing/2014/main" id="{9F969E74-0841-4C62-99C7-CE9A70BDB901}"/>
                  </a:ext>
                </a:extLst>
              </p:cNvPr>
              <p:cNvSpPr txBox="1"/>
              <p:nvPr/>
            </p:nvSpPr>
            <p:spPr>
              <a:xfrm>
                <a:off x="8810406" y="1456566"/>
                <a:ext cx="1445818" cy="11269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s-E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</m:mr>
                                <m:mr>
                                  <m:e/>
                                </m:mr>
                              </m:m>
                            </m:e>
                            <m:e>
                              <m:sSubSup>
                                <m:sSubSupPr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/>
                                <m:sub/>
                                <m:sup/>
                              </m:sSubSup>
                            </m:e>
                          </m:m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</m:mr>
                                <m:mr>
                                  <m:e/>
                                </m:mr>
                              </m:m>
                            </m:e>
                            <m:e/>
                          </m:mr>
                        </m:m>
                      </m:e>
                    </m:d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endParaRPr lang="es-ES" dirty="0"/>
              </a:p>
            </p:txBody>
          </p:sp>
        </mc:Choice>
        <mc:Fallback xmlns="">
          <p:sp>
            <p:nvSpPr>
              <p:cNvPr id="96" name="CuadroTexto 95">
                <a:extLst>
                  <a:ext uri="{FF2B5EF4-FFF2-40B4-BE49-F238E27FC236}">
                    <a16:creationId xmlns:a16="http://schemas.microsoft.com/office/drawing/2014/main" id="{9F969E74-0841-4C62-99C7-CE9A70BDB9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0406" y="1456566"/>
                <a:ext cx="1445818" cy="11269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7" name="Rectángulo 96">
            <a:extLst>
              <a:ext uri="{FF2B5EF4-FFF2-40B4-BE49-F238E27FC236}">
                <a16:creationId xmlns:a16="http://schemas.microsoft.com/office/drawing/2014/main" id="{DE375B88-A3F0-463A-A1EC-5BEF4D159E22}"/>
              </a:ext>
            </a:extLst>
          </p:cNvPr>
          <p:cNvSpPr/>
          <p:nvPr/>
        </p:nvSpPr>
        <p:spPr>
          <a:xfrm>
            <a:off x="9378483" y="1549242"/>
            <a:ext cx="485617" cy="972000"/>
          </a:xfrm>
          <a:prstGeom prst="rect">
            <a:avLst/>
          </a:prstGeom>
          <a:solidFill>
            <a:schemeClr val="accent5">
              <a:lumMod val="7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8" name="CuadroTexto 97">
                <a:extLst>
                  <a:ext uri="{FF2B5EF4-FFF2-40B4-BE49-F238E27FC236}">
                    <a16:creationId xmlns:a16="http://schemas.microsoft.com/office/drawing/2014/main" id="{E804968A-FC84-4F67-AFF0-0766E9B8CF3F}"/>
                  </a:ext>
                </a:extLst>
              </p:cNvPr>
              <p:cNvSpPr txBox="1"/>
              <p:nvPr/>
            </p:nvSpPr>
            <p:spPr>
              <a:xfrm>
                <a:off x="10615011" y="1776550"/>
                <a:ext cx="80857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s-E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8" name="CuadroTexto 97">
                <a:extLst>
                  <a:ext uri="{FF2B5EF4-FFF2-40B4-BE49-F238E27FC236}">
                    <a16:creationId xmlns:a16="http://schemas.microsoft.com/office/drawing/2014/main" id="{E804968A-FC84-4F67-AFF0-0766E9B8CF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15011" y="1776550"/>
                <a:ext cx="808575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9" name="Grupo 98"/>
          <p:cNvGrpSpPr/>
          <p:nvPr/>
        </p:nvGrpSpPr>
        <p:grpSpPr>
          <a:xfrm>
            <a:off x="10595834" y="1532254"/>
            <a:ext cx="726530" cy="965530"/>
            <a:chOff x="6466835" y="3184704"/>
            <a:chExt cx="726530" cy="965530"/>
          </a:xfrm>
        </p:grpSpPr>
        <p:sp>
          <p:nvSpPr>
            <p:cNvPr id="100" name="Rectángulo 99">
              <a:extLst>
                <a:ext uri="{FF2B5EF4-FFF2-40B4-BE49-F238E27FC236}">
                  <a16:creationId xmlns:a16="http://schemas.microsoft.com/office/drawing/2014/main" id="{DE375B88-A3F0-463A-A1EC-5BEF4D159E22}"/>
                </a:ext>
              </a:extLst>
            </p:cNvPr>
            <p:cNvSpPr/>
            <p:nvPr/>
          </p:nvSpPr>
          <p:spPr>
            <a:xfrm>
              <a:off x="6470379" y="3184704"/>
              <a:ext cx="720000" cy="252000"/>
            </a:xfrm>
            <a:prstGeom prst="rect">
              <a:avLst/>
            </a:prstGeom>
            <a:solidFill>
              <a:schemeClr val="accent5">
                <a:lumMod val="75000"/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1" name="Rectángulo 100">
              <a:extLst>
                <a:ext uri="{FF2B5EF4-FFF2-40B4-BE49-F238E27FC236}">
                  <a16:creationId xmlns:a16="http://schemas.microsoft.com/office/drawing/2014/main" id="{DE375B88-A3F0-463A-A1EC-5BEF4D159E22}"/>
                </a:ext>
              </a:extLst>
            </p:cNvPr>
            <p:cNvSpPr/>
            <p:nvPr/>
          </p:nvSpPr>
          <p:spPr>
            <a:xfrm>
              <a:off x="6466835" y="3438418"/>
              <a:ext cx="719239" cy="144000"/>
            </a:xfrm>
            <a:prstGeom prst="rect">
              <a:avLst/>
            </a:prstGeom>
            <a:solidFill>
              <a:schemeClr val="accent5">
                <a:lumMod val="75000"/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2" name="Rectángulo 101">
              <a:extLst>
                <a:ext uri="{FF2B5EF4-FFF2-40B4-BE49-F238E27FC236}">
                  <a16:creationId xmlns:a16="http://schemas.microsoft.com/office/drawing/2014/main" id="{DE375B88-A3F0-463A-A1EC-5BEF4D159E22}"/>
                </a:ext>
              </a:extLst>
            </p:cNvPr>
            <p:cNvSpPr/>
            <p:nvPr/>
          </p:nvSpPr>
          <p:spPr>
            <a:xfrm>
              <a:off x="6470744" y="3584480"/>
              <a:ext cx="720000" cy="144000"/>
            </a:xfrm>
            <a:prstGeom prst="rect">
              <a:avLst/>
            </a:prstGeom>
            <a:solidFill>
              <a:schemeClr val="accent5">
                <a:lumMod val="75000"/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3" name="Rectángulo 102">
              <a:extLst>
                <a:ext uri="{FF2B5EF4-FFF2-40B4-BE49-F238E27FC236}">
                  <a16:creationId xmlns:a16="http://schemas.microsoft.com/office/drawing/2014/main" id="{DE375B88-A3F0-463A-A1EC-5BEF4D159E22}"/>
                </a:ext>
              </a:extLst>
            </p:cNvPr>
            <p:cNvSpPr/>
            <p:nvPr/>
          </p:nvSpPr>
          <p:spPr>
            <a:xfrm>
              <a:off x="6653365" y="3729364"/>
              <a:ext cx="540000" cy="144000"/>
            </a:xfrm>
            <a:prstGeom prst="rect">
              <a:avLst/>
            </a:prstGeom>
            <a:solidFill>
              <a:schemeClr val="accent5">
                <a:lumMod val="75000"/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4" name="Rectángulo 103">
              <a:extLst>
                <a:ext uri="{FF2B5EF4-FFF2-40B4-BE49-F238E27FC236}">
                  <a16:creationId xmlns:a16="http://schemas.microsoft.com/office/drawing/2014/main" id="{DE375B88-A3F0-463A-A1EC-5BEF4D159E22}"/>
                </a:ext>
              </a:extLst>
            </p:cNvPr>
            <p:cNvSpPr/>
            <p:nvPr/>
          </p:nvSpPr>
          <p:spPr>
            <a:xfrm>
              <a:off x="6832196" y="3871934"/>
              <a:ext cx="360000" cy="144000"/>
            </a:xfrm>
            <a:prstGeom prst="rect">
              <a:avLst/>
            </a:prstGeom>
            <a:solidFill>
              <a:schemeClr val="accent5">
                <a:lumMod val="75000"/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5" name="Rectángulo 104">
              <a:extLst>
                <a:ext uri="{FF2B5EF4-FFF2-40B4-BE49-F238E27FC236}">
                  <a16:creationId xmlns:a16="http://schemas.microsoft.com/office/drawing/2014/main" id="{DE375B88-A3F0-463A-A1EC-5BEF4D159E22}"/>
                </a:ext>
              </a:extLst>
            </p:cNvPr>
            <p:cNvSpPr/>
            <p:nvPr/>
          </p:nvSpPr>
          <p:spPr>
            <a:xfrm>
              <a:off x="7011530" y="4015728"/>
              <a:ext cx="180000" cy="134506"/>
            </a:xfrm>
            <a:prstGeom prst="rect">
              <a:avLst/>
            </a:prstGeom>
            <a:solidFill>
              <a:schemeClr val="accent5">
                <a:lumMod val="75000"/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CuadroTexto 106">
                <a:extLst>
                  <a:ext uri="{FF2B5EF4-FFF2-40B4-BE49-F238E27FC236}">
                    <a16:creationId xmlns:a16="http://schemas.microsoft.com/office/drawing/2014/main" id="{E804968A-FC84-4F67-AFF0-0766E9B8CF3F}"/>
                  </a:ext>
                </a:extLst>
              </p:cNvPr>
              <p:cNvSpPr txBox="1"/>
              <p:nvPr/>
            </p:nvSpPr>
            <p:spPr>
              <a:xfrm>
                <a:off x="10395074" y="1762698"/>
                <a:ext cx="809935" cy="3761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s-E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E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r>
                            <a:rPr lang="es-E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s-E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7" name="CuadroTexto 106">
                <a:extLst>
                  <a:ext uri="{FF2B5EF4-FFF2-40B4-BE49-F238E27FC236}">
                    <a16:creationId xmlns:a16="http://schemas.microsoft.com/office/drawing/2014/main" id="{E804968A-FC84-4F67-AFF0-0766E9B8CF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95074" y="1762698"/>
                <a:ext cx="809935" cy="376193"/>
              </a:xfrm>
              <a:prstGeom prst="rect">
                <a:avLst/>
              </a:prstGeom>
              <a:blipFill>
                <a:blip r:embed="rId11"/>
                <a:stretch>
                  <a:fillRect t="-8065" r="-13534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8" name="Rectángulo 107">
            <a:extLst>
              <a:ext uri="{FF2B5EF4-FFF2-40B4-BE49-F238E27FC236}">
                <a16:creationId xmlns:a16="http://schemas.microsoft.com/office/drawing/2014/main" id="{DE375B88-A3F0-463A-A1EC-5BEF4D159E22}"/>
              </a:ext>
            </a:extLst>
          </p:cNvPr>
          <p:cNvSpPr/>
          <p:nvPr/>
        </p:nvSpPr>
        <p:spPr>
          <a:xfrm>
            <a:off x="10256225" y="5728732"/>
            <a:ext cx="522232" cy="189183"/>
          </a:xfrm>
          <a:prstGeom prst="rect">
            <a:avLst/>
          </a:prstGeom>
          <a:solidFill>
            <a:schemeClr val="accent6">
              <a:lumMod val="7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9" name="Rectángulo 108"/>
          <p:cNvSpPr/>
          <p:nvPr/>
        </p:nvSpPr>
        <p:spPr>
          <a:xfrm>
            <a:off x="10823285" y="5638657"/>
            <a:ext cx="9083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err="1">
                <a:solidFill>
                  <a:srgbClr val="002060"/>
                </a:solidFill>
              </a:rPr>
              <a:t>knowns</a:t>
            </a:r>
            <a:endParaRPr lang="es-ES" dirty="0"/>
          </a:p>
        </p:txBody>
      </p:sp>
      <p:sp>
        <p:nvSpPr>
          <p:cNvPr id="110" name="Rectángulo 109">
            <a:extLst>
              <a:ext uri="{FF2B5EF4-FFF2-40B4-BE49-F238E27FC236}">
                <a16:creationId xmlns:a16="http://schemas.microsoft.com/office/drawing/2014/main" id="{DE375B88-A3F0-463A-A1EC-5BEF4D159E22}"/>
              </a:ext>
            </a:extLst>
          </p:cNvPr>
          <p:cNvSpPr/>
          <p:nvPr/>
        </p:nvSpPr>
        <p:spPr>
          <a:xfrm>
            <a:off x="10256225" y="6120734"/>
            <a:ext cx="522232" cy="189183"/>
          </a:xfrm>
          <a:prstGeom prst="rect">
            <a:avLst/>
          </a:prstGeom>
          <a:solidFill>
            <a:schemeClr val="accent5">
              <a:lumMod val="7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1" name="Rectángulo 110"/>
          <p:cNvSpPr/>
          <p:nvPr/>
        </p:nvSpPr>
        <p:spPr>
          <a:xfrm>
            <a:off x="10823285" y="6030659"/>
            <a:ext cx="1151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err="1">
                <a:solidFill>
                  <a:srgbClr val="002060"/>
                </a:solidFill>
              </a:rPr>
              <a:t>unknowns</a:t>
            </a:r>
            <a:endParaRPr lang="es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a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80185190"/>
                  </p:ext>
                </p:extLst>
              </p:nvPr>
            </p:nvGraphicFramePr>
            <p:xfrm>
              <a:off x="5971675" y="2876965"/>
              <a:ext cx="5090175" cy="18542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96725">
                      <a:extLst>
                        <a:ext uri="{9D8B030D-6E8A-4147-A177-3AD203B41FA5}">
                          <a16:colId xmlns:a16="http://schemas.microsoft.com/office/drawing/2014/main" val="3964585235"/>
                        </a:ext>
                      </a:extLst>
                    </a:gridCol>
                    <a:gridCol w="1479115">
                      <a:extLst>
                        <a:ext uri="{9D8B030D-6E8A-4147-A177-3AD203B41FA5}">
                          <a16:colId xmlns:a16="http://schemas.microsoft.com/office/drawing/2014/main" val="2665879916"/>
                        </a:ext>
                      </a:extLst>
                    </a:gridCol>
                    <a:gridCol w="1914335">
                      <a:extLst>
                        <a:ext uri="{9D8B030D-6E8A-4147-A177-3AD203B41FA5}">
                          <a16:colId xmlns:a16="http://schemas.microsoft.com/office/drawing/2014/main" val="257418628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800" b="1" kern="1200" dirty="0" err="1">
                              <a:solidFill>
                                <a:srgbClr val="002060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Iteration</a:t>
                          </a:r>
                          <a:r>
                            <a:rPr lang="es-ES" sz="1800" b="1" kern="1200" dirty="0">
                              <a:solidFill>
                                <a:srgbClr val="002060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s-ES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oMath>
                          </a14:m>
                          <a:endParaRPr lang="es-ES" sz="1800" b="1" kern="1200" dirty="0">
                            <a:solidFill>
                              <a:srgbClr val="002060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800" b="1" kern="1200" dirty="0" err="1">
                              <a:solidFill>
                                <a:srgbClr val="002060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Iteration</a:t>
                          </a:r>
                          <a:r>
                            <a:rPr lang="es-ES" sz="1800" b="1" kern="1200" dirty="0">
                              <a:solidFill>
                                <a:srgbClr val="002060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s-ES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oMath>
                          </a14:m>
                          <a:r>
                            <a:rPr lang="es-ES" sz="1800" b="1" kern="1200" dirty="0">
                              <a:solidFill>
                                <a:srgbClr val="002060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800" b="1" kern="1200" dirty="0" err="1">
                              <a:solidFill>
                                <a:srgbClr val="002060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Computed</a:t>
                          </a:r>
                          <a:r>
                            <a:rPr lang="es-ES" sz="1800" b="1" kern="1200" dirty="0">
                              <a:solidFill>
                                <a:srgbClr val="002060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es-ES" sz="1800" b="1" kern="1200" dirty="0" err="1">
                              <a:solidFill>
                                <a:srgbClr val="002060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values</a:t>
                          </a:r>
                          <a:endParaRPr lang="es-ES" sz="1800" b="1" kern="1200" dirty="0">
                            <a:solidFill>
                              <a:srgbClr val="002060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11958499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s-ES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=1</m:t>
                                </m:r>
                              </m:oMath>
                            </m:oMathPara>
                          </a14:m>
                          <a:endParaRPr lang="es-ES" sz="1800" kern="1200" dirty="0">
                            <a:solidFill>
                              <a:srgbClr val="002060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  <m:r>
                                  <a:rPr lang="es-ES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=1</m:t>
                                </m:r>
                              </m:oMath>
                            </m:oMathPara>
                          </a14:m>
                          <a:endParaRPr lang="es-ES" sz="1800" kern="1200" dirty="0">
                            <a:solidFill>
                              <a:srgbClr val="002060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ES" i="1" smtClean="0"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i="1"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s-ES" b="0" i="1" smtClean="0"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11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s-ES" i="1" smtClean="0"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i="1"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s-ES" b="0" i="1" smtClean="0"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s-ES" i="1"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s-ES" i="1" smtClean="0"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es-ES" i="1">
                                            <a:solidFill>
                                              <a:schemeClr val="accent6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s-ES" i="1">
                                            <a:solidFill>
                                              <a:schemeClr val="accent6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𝑞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s-ES" b="0" i="1" smtClean="0"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ES" sz="1800" kern="1200" dirty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17888042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s-ES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=2</m:t>
                                </m:r>
                              </m:oMath>
                            </m:oMathPara>
                          </a14:m>
                          <a:endParaRPr lang="es-ES" sz="1800" kern="1200" dirty="0">
                            <a:solidFill>
                              <a:srgbClr val="002060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  <m:r>
                                  <a:rPr lang="es-ES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=1</m:t>
                                </m:r>
                              </m:oMath>
                            </m:oMathPara>
                          </a14:m>
                          <a:endParaRPr lang="es-ES" sz="1800" kern="1200" dirty="0">
                            <a:solidFill>
                              <a:srgbClr val="002060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ES" i="1" smtClean="0"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i="1"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s-ES" b="0" i="1" smtClean="0"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ES" sz="1800" kern="1200" dirty="0">
                            <a:solidFill>
                              <a:srgbClr val="002060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4394702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s-ES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=2</m:t>
                                </m:r>
                              </m:oMath>
                            </m:oMathPara>
                          </a14:m>
                          <a:endParaRPr lang="es-ES" sz="1800" kern="1200" dirty="0">
                            <a:solidFill>
                              <a:srgbClr val="002060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  <m:r>
                                  <a:rPr lang="es-ES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s-ES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s-ES" sz="1800" kern="1200" dirty="0">
                            <a:solidFill>
                              <a:srgbClr val="002060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ES" i="1" smtClean="0"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i="1"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s-ES" b="0" i="1" smtClean="0"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22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s-ES" i="1" smtClean="0"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i="1"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s-ES" b="0" i="1" smtClean="0"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32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s-ES" i="1" smtClean="0"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es-ES" i="1">
                                            <a:solidFill>
                                              <a:schemeClr val="accent6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s-ES" i="1">
                                            <a:solidFill>
                                              <a:schemeClr val="accent6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𝑞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s-ES" b="0" i="1" smtClean="0"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ES" sz="1800" kern="1200" dirty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6619698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s-ES" sz="1800" kern="1200">
                            <a:solidFill>
                              <a:srgbClr val="002060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s-ES" sz="1800" kern="1200">
                            <a:solidFill>
                              <a:srgbClr val="002060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s-ES" sz="1800" kern="1200" dirty="0">
                            <a:solidFill>
                              <a:srgbClr val="002060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86276914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a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80185190"/>
                  </p:ext>
                </p:extLst>
              </p:nvPr>
            </p:nvGraphicFramePr>
            <p:xfrm>
              <a:off x="5971675" y="2876965"/>
              <a:ext cx="5090175" cy="18542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96725">
                      <a:extLst>
                        <a:ext uri="{9D8B030D-6E8A-4147-A177-3AD203B41FA5}">
                          <a16:colId xmlns:a16="http://schemas.microsoft.com/office/drawing/2014/main" val="3964585235"/>
                        </a:ext>
                      </a:extLst>
                    </a:gridCol>
                    <a:gridCol w="1479115">
                      <a:extLst>
                        <a:ext uri="{9D8B030D-6E8A-4147-A177-3AD203B41FA5}">
                          <a16:colId xmlns:a16="http://schemas.microsoft.com/office/drawing/2014/main" val="2665879916"/>
                        </a:ext>
                      </a:extLst>
                    </a:gridCol>
                    <a:gridCol w="1914335">
                      <a:extLst>
                        <a:ext uri="{9D8B030D-6E8A-4147-A177-3AD203B41FA5}">
                          <a16:colId xmlns:a16="http://schemas.microsoft.com/office/drawing/2014/main" val="257418628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>
                        <a:lnL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2"/>
                          <a:stretch>
                            <a:fillRect l="-717" t="-8197" r="-201434" b="-4081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>
                        <a:lnL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2"/>
                          <a:stretch>
                            <a:fillRect l="-115638" t="-8197" r="-131276" b="-4081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800" b="1" kern="1200" dirty="0" err="1" smtClean="0">
                              <a:solidFill>
                                <a:srgbClr val="002060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Computed</a:t>
                          </a:r>
                          <a:r>
                            <a:rPr lang="es-ES" sz="1800" b="1" kern="1200" dirty="0" smtClean="0">
                              <a:solidFill>
                                <a:srgbClr val="002060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es-ES" sz="1800" b="1" kern="1200" dirty="0" err="1" smtClean="0">
                              <a:solidFill>
                                <a:srgbClr val="002060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values</a:t>
                          </a:r>
                          <a:endParaRPr lang="es-ES" sz="1800" b="1" kern="1200" dirty="0">
                            <a:solidFill>
                              <a:srgbClr val="002060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11958499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>
                        <a:lnL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2"/>
                          <a:stretch>
                            <a:fillRect l="-717" t="-108197" r="-201434" b="-3081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>
                        <a:lnL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2"/>
                          <a:stretch>
                            <a:fillRect l="-115638" t="-108197" r="-131276" b="-3081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>
                        <a:lnL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2"/>
                          <a:stretch>
                            <a:fillRect l="-166879" t="-108197" r="-1592" b="-3081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7888042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>
                        <a:lnL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2"/>
                          <a:stretch>
                            <a:fillRect l="-717" t="-204839" r="-201434" b="-2032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>
                        <a:lnL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2"/>
                          <a:stretch>
                            <a:fillRect l="-115638" t="-204839" r="-131276" b="-2032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>
                        <a:lnL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2"/>
                          <a:stretch>
                            <a:fillRect l="-166879" t="-204839" r="-1592" b="-20322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4394702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>
                        <a:lnL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2"/>
                          <a:stretch>
                            <a:fillRect l="-717" t="-309836" r="-201434" b="-1065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>
                        <a:lnL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2"/>
                          <a:stretch>
                            <a:fillRect l="-115638" t="-309836" r="-131276" b="-1065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>
                        <a:lnL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2"/>
                          <a:stretch>
                            <a:fillRect l="-166879" t="-309836" r="-1592" b="-10655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619698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s-ES" sz="1800" kern="1200">
                            <a:solidFill>
                              <a:srgbClr val="002060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s-ES" sz="1800" kern="1200">
                            <a:solidFill>
                              <a:srgbClr val="002060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s-ES" sz="1800" kern="1200" dirty="0">
                            <a:solidFill>
                              <a:srgbClr val="002060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86276914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6" name="Rectángulo 35">
            <a:extLst>
              <a:ext uri="{FF2B5EF4-FFF2-40B4-BE49-F238E27FC236}">
                <a16:creationId xmlns:a16="http://schemas.microsoft.com/office/drawing/2014/main" id="{DE375B88-A3F0-463A-A1EC-5BEF4D159E22}"/>
              </a:ext>
            </a:extLst>
          </p:cNvPr>
          <p:cNvSpPr/>
          <p:nvPr/>
        </p:nvSpPr>
        <p:spPr>
          <a:xfrm rot="16200000">
            <a:off x="7419011" y="1860788"/>
            <a:ext cx="972000" cy="314724"/>
          </a:xfrm>
          <a:prstGeom prst="rect">
            <a:avLst/>
          </a:prstGeom>
          <a:solidFill>
            <a:schemeClr val="accent6">
              <a:lumMod val="7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8" name="Rectángulo 37">
            <a:extLst>
              <a:ext uri="{FF2B5EF4-FFF2-40B4-BE49-F238E27FC236}">
                <a16:creationId xmlns:a16="http://schemas.microsoft.com/office/drawing/2014/main" id="{DE375B88-A3F0-463A-A1EC-5BEF4D159E22}"/>
              </a:ext>
            </a:extLst>
          </p:cNvPr>
          <p:cNvSpPr/>
          <p:nvPr/>
        </p:nvSpPr>
        <p:spPr>
          <a:xfrm rot="16200000">
            <a:off x="10192199" y="1553484"/>
            <a:ext cx="231812" cy="189571"/>
          </a:xfrm>
          <a:prstGeom prst="rect">
            <a:avLst/>
          </a:prstGeom>
          <a:solidFill>
            <a:schemeClr val="accent6">
              <a:lumMod val="7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5" name="CuadroTexto 94">
                <a:extLst>
                  <a:ext uri="{FF2B5EF4-FFF2-40B4-BE49-F238E27FC236}">
                    <a16:creationId xmlns:a16="http://schemas.microsoft.com/office/drawing/2014/main" id="{E804968A-FC84-4F67-AFF0-0766E9B8CF3F}"/>
                  </a:ext>
                </a:extLst>
              </p:cNvPr>
              <p:cNvSpPr txBox="1"/>
              <p:nvPr/>
            </p:nvSpPr>
            <p:spPr>
              <a:xfrm>
                <a:off x="7742320" y="1776550"/>
                <a:ext cx="80857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s-E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5" name="CuadroTexto 94">
                <a:extLst>
                  <a:ext uri="{FF2B5EF4-FFF2-40B4-BE49-F238E27FC236}">
                    <a16:creationId xmlns:a16="http://schemas.microsoft.com/office/drawing/2014/main" id="{E804968A-FC84-4F67-AFF0-0766E9B8CF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2320" y="1776550"/>
                <a:ext cx="808575" cy="369332"/>
              </a:xfrm>
              <a:prstGeom prst="rect">
                <a:avLst/>
              </a:prstGeom>
              <a:blipFill>
                <a:blip r:embed="rId13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Rectángulo 39">
            <a:extLst>
              <a:ext uri="{FF2B5EF4-FFF2-40B4-BE49-F238E27FC236}">
                <a16:creationId xmlns:a16="http://schemas.microsoft.com/office/drawing/2014/main" id="{DE375B88-A3F0-463A-A1EC-5BEF4D159E22}"/>
              </a:ext>
            </a:extLst>
          </p:cNvPr>
          <p:cNvSpPr/>
          <p:nvPr/>
        </p:nvSpPr>
        <p:spPr>
          <a:xfrm rot="16200000">
            <a:off x="8744489" y="1877880"/>
            <a:ext cx="972000" cy="314724"/>
          </a:xfrm>
          <a:prstGeom prst="rect">
            <a:avLst/>
          </a:prstGeom>
          <a:solidFill>
            <a:schemeClr val="accent6">
              <a:lumMod val="7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CuadroTexto 105">
                <a:extLst>
                  <a:ext uri="{FF2B5EF4-FFF2-40B4-BE49-F238E27FC236}">
                    <a16:creationId xmlns:a16="http://schemas.microsoft.com/office/drawing/2014/main" id="{E804968A-FC84-4F67-AFF0-0766E9B8CF3F}"/>
                  </a:ext>
                </a:extLst>
              </p:cNvPr>
              <p:cNvSpPr txBox="1"/>
              <p:nvPr/>
            </p:nvSpPr>
            <p:spPr>
              <a:xfrm>
                <a:off x="9120608" y="1777643"/>
                <a:ext cx="80857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</m:oMath>
                  </m:oMathPara>
                </a14:m>
                <a:endParaRPr lang="es-E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6" name="CuadroTexto 105">
                <a:extLst>
                  <a:ext uri="{FF2B5EF4-FFF2-40B4-BE49-F238E27FC236}">
                    <a16:creationId xmlns:a16="http://schemas.microsoft.com/office/drawing/2014/main" id="{E804968A-FC84-4F67-AFF0-0766E9B8CF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20608" y="1777643"/>
                <a:ext cx="808575" cy="369332"/>
              </a:xfrm>
              <a:prstGeom prst="rect">
                <a:avLst/>
              </a:prstGeom>
              <a:blipFill>
                <a:blip r:embed="rId14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Rectángulo 40">
            <a:extLst>
              <a:ext uri="{FF2B5EF4-FFF2-40B4-BE49-F238E27FC236}">
                <a16:creationId xmlns:a16="http://schemas.microsoft.com/office/drawing/2014/main" id="{DE375B88-A3F0-463A-A1EC-5BEF4D159E22}"/>
              </a:ext>
            </a:extLst>
          </p:cNvPr>
          <p:cNvSpPr/>
          <p:nvPr/>
        </p:nvSpPr>
        <p:spPr>
          <a:xfrm rot="16200000">
            <a:off x="10301897" y="1632486"/>
            <a:ext cx="397604" cy="197359"/>
          </a:xfrm>
          <a:prstGeom prst="rect">
            <a:avLst/>
          </a:prstGeom>
          <a:solidFill>
            <a:schemeClr val="accent6">
              <a:lumMod val="7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7" name="TextBox 29"/>
          <p:cNvSpPr txBox="1"/>
          <p:nvPr/>
        </p:nvSpPr>
        <p:spPr>
          <a:xfrm>
            <a:off x="291475" y="824818"/>
            <a:ext cx="11698487" cy="541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ts val="3500"/>
              </a:lnSpc>
              <a:buFont typeface="+mj-lt"/>
              <a:buAutoNum type="arabicPeriod" startAt="3"/>
            </a:pPr>
            <a:r>
              <a:rPr lang="es-ES" b="1" dirty="0" err="1">
                <a:solidFill>
                  <a:srgbClr val="002060"/>
                </a:solidFill>
              </a:rPr>
              <a:t>Subspace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Projection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Methods</a:t>
            </a:r>
            <a:r>
              <a:rPr lang="es-ES" b="1" dirty="0">
                <a:solidFill>
                  <a:srgbClr val="002060"/>
                </a:solidFill>
              </a:rPr>
              <a:t>. </a:t>
            </a:r>
            <a:r>
              <a:rPr lang="es-ES" b="1" dirty="0" err="1">
                <a:solidFill>
                  <a:srgbClr val="002060"/>
                </a:solidFill>
              </a:rPr>
              <a:t>Arnoldi-Lanczos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Method</a:t>
            </a:r>
            <a:endParaRPr lang="es-ES" sz="1600" dirty="0">
              <a:solidFill>
                <a:srgbClr val="002060"/>
              </a:solidFill>
            </a:endParaRPr>
          </a:p>
        </p:txBody>
      </p:sp>
      <p:sp>
        <p:nvSpPr>
          <p:cNvPr id="39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8401616" y="2"/>
            <a:ext cx="3790384" cy="3651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accent5">
                    <a:lumMod val="50000"/>
                  </a:schemeClr>
                </a:solidFill>
              </a:rPr>
              <a:t>Eigenvalue Problems in Engineering with application to fluid dynamics</a:t>
            </a:r>
            <a:endParaRPr lang="es-ES" sz="10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BD0EDF6-8E12-4CD9-9A93-AAAEFC0A9D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457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74"/>
    </mc:Choice>
    <mc:Fallback xmlns="">
      <p:transition spd="slow" advTm="141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136433" y="179045"/>
            <a:ext cx="37860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b="1" dirty="0" err="1">
                <a:solidFill>
                  <a:srgbClr val="002060"/>
                </a:solidFill>
              </a:rPr>
              <a:t>Iterative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Methods-Subspace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Projection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Methods</a:t>
            </a:r>
            <a:endParaRPr lang="es-ES" sz="1400" dirty="0"/>
          </a:p>
        </p:txBody>
      </p:sp>
      <p:sp>
        <p:nvSpPr>
          <p:cNvPr id="3" name="AutoShape 2" descr="n"/>
          <p:cNvSpPr>
            <a:spLocks noChangeAspect="1" noChangeArrowheads="1"/>
          </p:cNvSpPr>
          <p:nvPr/>
        </p:nvSpPr>
        <p:spPr bwMode="auto">
          <a:xfrm>
            <a:off x="3617913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6" name="Rectángulo 85">
                <a:extLst>
                  <a:ext uri="{FF2B5EF4-FFF2-40B4-BE49-F238E27FC236}">
                    <a16:creationId xmlns:a16="http://schemas.microsoft.com/office/drawing/2014/main" id="{AD9FE233-546F-459F-96C2-EB1F096F2416}"/>
                  </a:ext>
                </a:extLst>
              </p:cNvPr>
              <p:cNvSpPr/>
              <p:nvPr/>
            </p:nvSpPr>
            <p:spPr>
              <a:xfrm>
                <a:off x="570437" y="1652692"/>
                <a:ext cx="4674519" cy="50295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742950" lvl="1" indent="-285750">
                  <a:lnSpc>
                    <a:spcPts val="3500"/>
                  </a:lnSpc>
                  <a:buFont typeface="Arial" panose="020B0604020202020204" pitchFamily="34" charset="0"/>
                  <a:buChar char="•"/>
                </a:pPr>
                <a:r>
                  <a:rPr lang="es-ES" dirty="0">
                    <a:solidFill>
                      <a:srgbClr val="002060"/>
                    </a:solidFill>
                  </a:rPr>
                  <a:t>Chose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e>
                      <m:sub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so </a:t>
                </a:r>
                <a:r>
                  <a:rPr lang="es-ES" dirty="0" err="1">
                    <a:solidFill>
                      <a:srgbClr val="002060"/>
                    </a:solidFill>
                  </a:rPr>
                  <a:t>that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s-ES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s-ES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</m:acc>
                          </m:e>
                          <m:sub>
                            <m: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=1</a:t>
                </a:r>
              </a:p>
              <a:p>
                <a:pPr marL="742950" lvl="1" indent="-285750">
                  <a:lnSpc>
                    <a:spcPts val="3500"/>
                  </a:lnSpc>
                  <a:buFont typeface="Arial" panose="020B0604020202020204" pitchFamily="34" charset="0"/>
                  <a:buChar char="•"/>
                </a:pPr>
                <a:r>
                  <a:rPr lang="es-ES" dirty="0">
                    <a:solidFill>
                      <a:srgbClr val="002060"/>
                    </a:solidFill>
                  </a:rPr>
                  <a:t>Iterative </a:t>
                </a:r>
                <a:r>
                  <a:rPr lang="es-ES" dirty="0" err="1">
                    <a:solidFill>
                      <a:srgbClr val="002060"/>
                    </a:solidFill>
                  </a:rPr>
                  <a:t>process</a:t>
                </a:r>
                <a:r>
                  <a:rPr lang="es-ES" dirty="0">
                    <a:solidFill>
                      <a:srgbClr val="002060"/>
                    </a:solidFill>
                  </a:rPr>
                  <a:t> (</a:t>
                </a:r>
                <a:r>
                  <a:rPr lang="es-ES" dirty="0" err="1">
                    <a:solidFill>
                      <a:srgbClr val="002060"/>
                    </a:solidFill>
                  </a:rPr>
                  <a:t>loop</a:t>
                </a:r>
                <a:r>
                  <a:rPr lang="es-ES" dirty="0">
                    <a:solidFill>
                      <a:srgbClr val="002060"/>
                    </a:solidFill>
                  </a:rPr>
                  <a:t>)</a:t>
                </a:r>
              </a:p>
              <a:p>
                <a:pPr lvl="2">
                  <a:lnSpc>
                    <a:spcPts val="3500"/>
                  </a:lnSpc>
                </a:pPr>
                <a:r>
                  <a:rPr lang="es-ES" b="1" i="1" dirty="0" err="1">
                    <a:solidFill>
                      <a:srgbClr val="0070C0"/>
                    </a:solidFill>
                  </a:rPr>
                  <a:t>for</a:t>
                </a:r>
                <a:r>
                  <a:rPr lang="es-ES" b="1" i="1" dirty="0">
                    <a:solidFill>
                      <a:srgbClr val="0070C0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=1,2,… </m:t>
                    </m:r>
                  </m:oMath>
                </a14:m>
                <a:r>
                  <a:rPr lang="es-ES" b="1" i="1" dirty="0">
                    <a:solidFill>
                      <a:srgbClr val="0070C0"/>
                    </a:solidFill>
                  </a:rPr>
                  <a:t>do</a:t>
                </a:r>
              </a:p>
              <a:p>
                <a:pPr lvl="2">
                  <a:lnSpc>
                    <a:spcPts val="3500"/>
                  </a:lnSpc>
                </a:pPr>
                <a:r>
                  <a:rPr lang="es-ES" b="1" i="1" dirty="0">
                    <a:solidFill>
                      <a:srgbClr val="0070C0"/>
                    </a:solidFill>
                  </a:rPr>
                  <a:t>       </a:t>
                </a:r>
                <a:r>
                  <a:rPr lang="es-ES" dirty="0">
                    <a:solidFill>
                      <a:srgbClr val="002060"/>
                    </a:solidFill>
                  </a:rPr>
                  <a:t>Compute:</a:t>
                </a:r>
                <a14:m>
                  <m:oMath xmlns:m="http://schemas.openxmlformats.org/officeDocument/2006/math">
                    <m:r>
                      <a:rPr lang="es-ES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e>
                      <m:sub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endParaRPr lang="es-ES" b="1" i="1" dirty="0">
                  <a:solidFill>
                    <a:srgbClr val="0070C0"/>
                  </a:solidFill>
                </a:endParaRPr>
              </a:p>
              <a:p>
                <a:pPr lvl="2">
                  <a:lnSpc>
                    <a:spcPts val="3500"/>
                  </a:lnSpc>
                </a:pPr>
                <a:r>
                  <a:rPr lang="es-ES" b="1" i="1" dirty="0">
                    <a:solidFill>
                      <a:srgbClr val="0070C0"/>
                    </a:solidFill>
                  </a:rPr>
                  <a:t>       for  </a:t>
                </a:r>
                <a14:m>
                  <m:oMath xmlns:m="http://schemas.openxmlformats.org/officeDocument/2006/math"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𝑗</m:t>
                    </m:r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=1,…</m:t>
                    </m:r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s-ES" b="1" i="1" dirty="0">
                    <a:solidFill>
                      <a:srgbClr val="0070C0"/>
                    </a:solidFill>
                  </a:rPr>
                  <a:t> do</a:t>
                </a:r>
              </a:p>
              <a:p>
                <a:pPr lvl="2">
                  <a:lnSpc>
                    <a:spcPts val="3500"/>
                  </a:lnSpc>
                </a:pPr>
                <a:r>
                  <a:rPr lang="es-ES" dirty="0">
                    <a:solidFill>
                      <a:srgbClr val="002060"/>
                    </a:solidFill>
                  </a:rPr>
                  <a:t>	Compute: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s-ES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⃗"/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e>
                      <m:sub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endParaRPr lang="es-ES" b="1" i="1" dirty="0">
                  <a:solidFill>
                    <a:srgbClr val="0070C0"/>
                  </a:solidFill>
                </a:endParaRPr>
              </a:p>
              <a:p>
                <a:pPr lvl="2">
                  <a:lnSpc>
                    <a:spcPts val="3500"/>
                  </a:lnSpc>
                </a:pPr>
                <a:r>
                  <a:rPr lang="es-ES" dirty="0">
                    <a:solidFill>
                      <a:srgbClr val="002060"/>
                    </a:solidFill>
                  </a:rPr>
                  <a:t>                 Compute:   </a:t>
                </a:r>
                <a14:m>
                  <m:oMath xmlns:m="http://schemas.openxmlformats.org/officeDocument/2006/math"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𝑗𝑛</m:t>
                        </m:r>
                      </m:sub>
                    </m:sSub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e>
                      <m:sub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endParaRPr lang="es-ES" b="1" i="1" dirty="0">
                  <a:solidFill>
                    <a:srgbClr val="0070C0"/>
                  </a:solidFill>
                </a:endParaRPr>
              </a:p>
              <a:p>
                <a:pPr lvl="2">
                  <a:lnSpc>
                    <a:spcPts val="3500"/>
                  </a:lnSpc>
                </a:pPr>
                <a:r>
                  <a:rPr lang="es-ES" b="1" i="1" dirty="0">
                    <a:solidFill>
                      <a:srgbClr val="0070C0"/>
                    </a:solidFill>
                  </a:rPr>
                  <a:t>       </a:t>
                </a:r>
                <a:r>
                  <a:rPr lang="es-ES" b="1" i="1" dirty="0" err="1">
                    <a:solidFill>
                      <a:srgbClr val="0070C0"/>
                    </a:solidFill>
                  </a:rPr>
                  <a:t>end</a:t>
                </a:r>
                <a:endParaRPr lang="es-ES" b="1" i="1" dirty="0">
                  <a:solidFill>
                    <a:srgbClr val="0070C0"/>
                  </a:solidFill>
                </a:endParaRPr>
              </a:p>
              <a:p>
                <a:pPr lvl="2">
                  <a:lnSpc>
                    <a:spcPts val="3500"/>
                  </a:lnSpc>
                </a:pPr>
                <a:r>
                  <a:rPr lang="es-ES" b="1" i="1" dirty="0">
                    <a:solidFill>
                      <a:srgbClr val="0070C0"/>
                    </a:solidFill>
                    <a:ea typeface="Cambria Math" panose="02040503050406030204" pitchFamily="18" charset="0"/>
                  </a:rPr>
                  <a:t>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+1,</m:t>
                        </m:r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‖"/>
                        <m:endChr m:val="‖"/>
                        <m:ctrlP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</m:oMath>
                </a14:m>
                <a:r>
                  <a:rPr lang="es-ES" b="1" i="1" dirty="0">
                    <a:solidFill>
                      <a:srgbClr val="0070C0"/>
                    </a:solidFill>
                  </a:rPr>
                  <a:t> </a:t>
                </a:r>
              </a:p>
              <a:p>
                <a:pPr lvl="2">
                  <a:lnSpc>
                    <a:spcPts val="3500"/>
                  </a:lnSpc>
                </a:pPr>
                <a:r>
                  <a:rPr lang="es-ES" b="1" i="1" dirty="0">
                    <a:solidFill>
                      <a:srgbClr val="0070C0"/>
                    </a:solidFill>
                  </a:rPr>
                  <a:t>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e>
                      <m:sub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type m:val="skw"/>
                        <m:ctrlP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num>
                      <m:den>
                        <m:sSub>
                          <m:sSubPr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+1,</m:t>
                            </m:r>
                            <m: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den>
                    </m:f>
                  </m:oMath>
                </a14:m>
                <a:endParaRPr lang="es-ES" b="1" i="1" dirty="0">
                  <a:solidFill>
                    <a:srgbClr val="0070C0"/>
                  </a:solidFill>
                </a:endParaRPr>
              </a:p>
              <a:p>
                <a:pPr lvl="2">
                  <a:lnSpc>
                    <a:spcPts val="3500"/>
                  </a:lnSpc>
                </a:pPr>
                <a:r>
                  <a:rPr lang="es-ES" b="1" i="1" dirty="0" err="1">
                    <a:solidFill>
                      <a:srgbClr val="0070C0"/>
                    </a:solidFill>
                  </a:rPr>
                  <a:t>end</a:t>
                </a:r>
                <a:endParaRPr lang="es-ES" b="1" i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86" name="Rectángulo 85">
                <a:extLst>
                  <a:ext uri="{FF2B5EF4-FFF2-40B4-BE49-F238E27FC236}">
                    <a16:creationId xmlns:a16="http://schemas.microsoft.com/office/drawing/2014/main" id="{AD9FE233-546F-459F-96C2-EB1F096F24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437" y="1652692"/>
                <a:ext cx="4674519" cy="5029582"/>
              </a:xfrm>
              <a:prstGeom prst="rect">
                <a:avLst/>
              </a:prstGeom>
              <a:blipFill>
                <a:blip r:embed="rId4"/>
                <a:stretch>
                  <a:fillRect b="-7030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7" name="Rectángulo 86">
            <a:extLst>
              <a:ext uri="{FF2B5EF4-FFF2-40B4-BE49-F238E27FC236}">
                <a16:creationId xmlns:a16="http://schemas.microsoft.com/office/drawing/2014/main" id="{68CC378D-D3DD-4BC0-B76B-BE0E7AEFB8C9}"/>
              </a:ext>
            </a:extLst>
          </p:cNvPr>
          <p:cNvSpPr/>
          <p:nvPr/>
        </p:nvSpPr>
        <p:spPr>
          <a:xfrm rot="16200000">
            <a:off x="-607506" y="3542414"/>
            <a:ext cx="20375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s-ES" dirty="0" err="1">
                <a:solidFill>
                  <a:srgbClr val="002060"/>
                </a:solidFill>
              </a:rPr>
              <a:t>Algorithm</a:t>
            </a:r>
            <a:r>
              <a:rPr lang="es-ES" dirty="0">
                <a:solidFill>
                  <a:srgbClr val="002060"/>
                </a:solidFill>
              </a:rPr>
              <a:t>:</a:t>
            </a:r>
          </a:p>
        </p:txBody>
      </p:sp>
      <p:sp>
        <p:nvSpPr>
          <p:cNvPr id="88" name="Rectángulo redondeado 26">
            <a:extLst>
              <a:ext uri="{FF2B5EF4-FFF2-40B4-BE49-F238E27FC236}">
                <a16:creationId xmlns:a16="http://schemas.microsoft.com/office/drawing/2014/main" id="{5FF554CE-C442-4743-B8F7-3BE714079F55}"/>
              </a:ext>
            </a:extLst>
          </p:cNvPr>
          <p:cNvSpPr/>
          <p:nvPr/>
        </p:nvSpPr>
        <p:spPr>
          <a:xfrm>
            <a:off x="767288" y="1526818"/>
            <a:ext cx="4252706" cy="5155456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9" name="CuadroTexto 88">
                <a:extLst>
                  <a:ext uri="{FF2B5EF4-FFF2-40B4-BE49-F238E27FC236}">
                    <a16:creationId xmlns:a16="http://schemas.microsoft.com/office/drawing/2014/main" id="{EF1A0853-B0AC-4EA2-A5B7-F38912A4F9F0}"/>
                  </a:ext>
                </a:extLst>
              </p:cNvPr>
              <p:cNvSpPr txBox="1"/>
              <p:nvPr/>
            </p:nvSpPr>
            <p:spPr>
              <a:xfrm>
                <a:off x="9968704" y="1439474"/>
                <a:ext cx="1612200" cy="11269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s-E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  <m:e/>
                                </m:mr>
                                <m:mr>
                                  <m:e/>
                                  <m:e/>
                                </m:mr>
                              </m:m>
                            </m:e>
                            <m:e/>
                          </m:m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  <m:e/>
                                </m:mr>
                                <m:mr>
                                  <m:e/>
                                  <m:e/>
                                </m:mr>
                              </m:m>
                            </m:e>
                            <m:e/>
                          </m:mr>
                        </m:m>
                      </m:e>
                    </m:d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endParaRPr lang="es-ES" dirty="0"/>
              </a:p>
            </p:txBody>
          </p:sp>
        </mc:Choice>
        <mc:Fallback xmlns="">
          <p:sp>
            <p:nvSpPr>
              <p:cNvPr id="89" name="CuadroTexto 88">
                <a:extLst>
                  <a:ext uri="{FF2B5EF4-FFF2-40B4-BE49-F238E27FC236}">
                    <a16:creationId xmlns:a16="http://schemas.microsoft.com/office/drawing/2014/main" id="{EF1A0853-B0AC-4EA2-A5B7-F38912A4F9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68704" y="1439474"/>
                <a:ext cx="1612200" cy="11269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CuadroTexto 89">
                <a:extLst>
                  <a:ext uri="{FF2B5EF4-FFF2-40B4-BE49-F238E27FC236}">
                    <a16:creationId xmlns:a16="http://schemas.microsoft.com/office/drawing/2014/main" id="{9F969E74-0841-4C62-99C7-CE9A70BDB901}"/>
                  </a:ext>
                </a:extLst>
              </p:cNvPr>
              <p:cNvSpPr txBox="1"/>
              <p:nvPr/>
            </p:nvSpPr>
            <p:spPr>
              <a:xfrm>
                <a:off x="5588805" y="1439474"/>
                <a:ext cx="2233974" cy="11269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s-E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  <m:e/>
                                </m:mr>
                                <m:mr>
                                  <m:e/>
                                  <m:e/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  <m:e/>
                                </m:mr>
                                <m:mr>
                                  <m:e/>
                                  <m:e/>
                                </m:mr>
                              </m:m>
                            </m:e>
                          </m:m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  <m:e/>
                                </m:mr>
                                <m:mr>
                                  <m:e/>
                                  <m:e/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  <m:e/>
                                </m:mr>
                                <m:mr>
                                  <m:e/>
                                  <m:e/>
                                </m:mr>
                              </m:m>
                            </m:e>
                          </m:mr>
                        </m:m>
                      </m:e>
                    </m:d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endParaRPr lang="es-ES" dirty="0"/>
              </a:p>
            </p:txBody>
          </p:sp>
        </mc:Choice>
        <mc:Fallback xmlns="">
          <p:sp>
            <p:nvSpPr>
              <p:cNvPr id="90" name="CuadroTexto 89">
                <a:extLst>
                  <a:ext uri="{FF2B5EF4-FFF2-40B4-BE49-F238E27FC236}">
                    <a16:creationId xmlns:a16="http://schemas.microsoft.com/office/drawing/2014/main" id="{9F969E74-0841-4C62-99C7-CE9A70BDB9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8805" y="1439474"/>
                <a:ext cx="2233974" cy="11269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1" name="Rectángulo 90">
            <a:extLst>
              <a:ext uri="{FF2B5EF4-FFF2-40B4-BE49-F238E27FC236}">
                <a16:creationId xmlns:a16="http://schemas.microsoft.com/office/drawing/2014/main" id="{DE375B88-A3F0-463A-A1EC-5BEF4D159E22}"/>
              </a:ext>
            </a:extLst>
          </p:cNvPr>
          <p:cNvSpPr/>
          <p:nvPr/>
        </p:nvSpPr>
        <p:spPr>
          <a:xfrm>
            <a:off x="5874512" y="1535379"/>
            <a:ext cx="1474237" cy="972000"/>
          </a:xfrm>
          <a:prstGeom prst="rect">
            <a:avLst/>
          </a:prstGeom>
          <a:solidFill>
            <a:schemeClr val="accent6">
              <a:lumMod val="7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" name="CuadroTexto 91">
                <a:extLst>
                  <a:ext uri="{FF2B5EF4-FFF2-40B4-BE49-F238E27FC236}">
                    <a16:creationId xmlns:a16="http://schemas.microsoft.com/office/drawing/2014/main" id="{E804968A-FC84-4F67-AFF0-0766E9B8CF3F}"/>
                  </a:ext>
                </a:extLst>
              </p:cNvPr>
              <p:cNvSpPr txBox="1"/>
              <p:nvPr/>
            </p:nvSpPr>
            <p:spPr>
              <a:xfrm>
                <a:off x="6198341" y="1850576"/>
                <a:ext cx="80857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s-E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2" name="CuadroTexto 91">
                <a:extLst>
                  <a:ext uri="{FF2B5EF4-FFF2-40B4-BE49-F238E27FC236}">
                    <a16:creationId xmlns:a16="http://schemas.microsoft.com/office/drawing/2014/main" id="{E804968A-FC84-4F67-AFF0-0766E9B8CF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8341" y="1850576"/>
                <a:ext cx="808575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CuadroTexto 92">
                <a:extLst>
                  <a:ext uri="{FF2B5EF4-FFF2-40B4-BE49-F238E27FC236}">
                    <a16:creationId xmlns:a16="http://schemas.microsoft.com/office/drawing/2014/main" id="{9F969E74-0841-4C62-99C7-CE9A70BDB901}"/>
                  </a:ext>
                </a:extLst>
              </p:cNvPr>
              <p:cNvSpPr txBox="1"/>
              <p:nvPr/>
            </p:nvSpPr>
            <p:spPr>
              <a:xfrm>
                <a:off x="7463068" y="1439474"/>
                <a:ext cx="2233974" cy="11269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s-E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</m:mr>
                                <m:mr>
                                  <m:e/>
                                </m:mr>
                              </m:m>
                            </m:e>
                            <m:e>
                              <m:sSubSup>
                                <m:sSubSupPr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/>
                                <m:sub/>
                                <m:sup/>
                              </m:sSubSup>
                            </m:e>
                          </m:m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</m:mr>
                                <m:mr>
                                  <m:e/>
                                </m:mr>
                              </m:m>
                            </m:e>
                            <m:e/>
                          </m:mr>
                        </m:m>
                      </m:e>
                    </m:d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= </a:t>
                </a:r>
                <a:endParaRPr lang="es-ES" dirty="0"/>
              </a:p>
            </p:txBody>
          </p:sp>
        </mc:Choice>
        <mc:Fallback xmlns="">
          <p:sp>
            <p:nvSpPr>
              <p:cNvPr id="93" name="CuadroTexto 92">
                <a:extLst>
                  <a:ext uri="{FF2B5EF4-FFF2-40B4-BE49-F238E27FC236}">
                    <a16:creationId xmlns:a16="http://schemas.microsoft.com/office/drawing/2014/main" id="{9F969E74-0841-4C62-99C7-CE9A70BDB9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3068" y="1439474"/>
                <a:ext cx="2233974" cy="11269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4" name="Rectángulo 93">
            <a:extLst>
              <a:ext uri="{FF2B5EF4-FFF2-40B4-BE49-F238E27FC236}">
                <a16:creationId xmlns:a16="http://schemas.microsoft.com/office/drawing/2014/main" id="{DE375B88-A3F0-463A-A1EC-5BEF4D159E22}"/>
              </a:ext>
            </a:extLst>
          </p:cNvPr>
          <p:cNvSpPr/>
          <p:nvPr/>
        </p:nvSpPr>
        <p:spPr>
          <a:xfrm>
            <a:off x="8062371" y="1532150"/>
            <a:ext cx="454392" cy="972000"/>
          </a:xfrm>
          <a:prstGeom prst="rect">
            <a:avLst/>
          </a:prstGeom>
          <a:solidFill>
            <a:schemeClr val="accent6">
              <a:lumMod val="7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6" name="CuadroTexto 95">
                <a:extLst>
                  <a:ext uri="{FF2B5EF4-FFF2-40B4-BE49-F238E27FC236}">
                    <a16:creationId xmlns:a16="http://schemas.microsoft.com/office/drawing/2014/main" id="{9F969E74-0841-4C62-99C7-CE9A70BDB901}"/>
                  </a:ext>
                </a:extLst>
              </p:cNvPr>
              <p:cNvSpPr txBox="1"/>
              <p:nvPr/>
            </p:nvSpPr>
            <p:spPr>
              <a:xfrm>
                <a:off x="8810406" y="1456566"/>
                <a:ext cx="1445818" cy="11269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s-E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</m:mr>
                                <m:mr>
                                  <m:e/>
                                </m:mr>
                              </m:m>
                            </m:e>
                            <m:e>
                              <m:sSubSup>
                                <m:sSubSupPr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/>
                                <m:sub/>
                                <m:sup/>
                              </m:sSubSup>
                            </m:e>
                          </m:m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</m:mr>
                                <m:mr>
                                  <m:e/>
                                </m:mr>
                              </m:m>
                            </m:e>
                            <m:e/>
                          </m:mr>
                        </m:m>
                      </m:e>
                    </m:d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endParaRPr lang="es-ES" dirty="0"/>
              </a:p>
            </p:txBody>
          </p:sp>
        </mc:Choice>
        <mc:Fallback xmlns="">
          <p:sp>
            <p:nvSpPr>
              <p:cNvPr id="96" name="CuadroTexto 95">
                <a:extLst>
                  <a:ext uri="{FF2B5EF4-FFF2-40B4-BE49-F238E27FC236}">
                    <a16:creationId xmlns:a16="http://schemas.microsoft.com/office/drawing/2014/main" id="{9F969E74-0841-4C62-99C7-CE9A70BDB9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0406" y="1456566"/>
                <a:ext cx="1445818" cy="11269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7" name="Rectángulo 96">
            <a:extLst>
              <a:ext uri="{FF2B5EF4-FFF2-40B4-BE49-F238E27FC236}">
                <a16:creationId xmlns:a16="http://schemas.microsoft.com/office/drawing/2014/main" id="{DE375B88-A3F0-463A-A1EC-5BEF4D159E22}"/>
              </a:ext>
            </a:extLst>
          </p:cNvPr>
          <p:cNvSpPr/>
          <p:nvPr/>
        </p:nvSpPr>
        <p:spPr>
          <a:xfrm>
            <a:off x="9376755" y="1549242"/>
            <a:ext cx="485617" cy="972000"/>
          </a:xfrm>
          <a:prstGeom prst="rect">
            <a:avLst/>
          </a:prstGeom>
          <a:solidFill>
            <a:schemeClr val="accent6">
              <a:lumMod val="7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8" name="CuadroTexto 97">
                <a:extLst>
                  <a:ext uri="{FF2B5EF4-FFF2-40B4-BE49-F238E27FC236}">
                    <a16:creationId xmlns:a16="http://schemas.microsoft.com/office/drawing/2014/main" id="{E804968A-FC84-4F67-AFF0-0766E9B8CF3F}"/>
                  </a:ext>
                </a:extLst>
              </p:cNvPr>
              <p:cNvSpPr txBox="1"/>
              <p:nvPr/>
            </p:nvSpPr>
            <p:spPr>
              <a:xfrm>
                <a:off x="10615011" y="1776550"/>
                <a:ext cx="80857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s-E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8" name="CuadroTexto 97">
                <a:extLst>
                  <a:ext uri="{FF2B5EF4-FFF2-40B4-BE49-F238E27FC236}">
                    <a16:creationId xmlns:a16="http://schemas.microsoft.com/office/drawing/2014/main" id="{E804968A-FC84-4F67-AFF0-0766E9B8CF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15011" y="1776550"/>
                <a:ext cx="808575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9" name="Grupo 98"/>
          <p:cNvGrpSpPr/>
          <p:nvPr/>
        </p:nvGrpSpPr>
        <p:grpSpPr>
          <a:xfrm>
            <a:off x="10595834" y="1532254"/>
            <a:ext cx="726530" cy="965530"/>
            <a:chOff x="6466835" y="3184704"/>
            <a:chExt cx="726530" cy="965530"/>
          </a:xfrm>
        </p:grpSpPr>
        <p:sp>
          <p:nvSpPr>
            <p:cNvPr id="100" name="Rectángulo 99">
              <a:extLst>
                <a:ext uri="{FF2B5EF4-FFF2-40B4-BE49-F238E27FC236}">
                  <a16:creationId xmlns:a16="http://schemas.microsoft.com/office/drawing/2014/main" id="{DE375B88-A3F0-463A-A1EC-5BEF4D159E22}"/>
                </a:ext>
              </a:extLst>
            </p:cNvPr>
            <p:cNvSpPr/>
            <p:nvPr/>
          </p:nvSpPr>
          <p:spPr>
            <a:xfrm>
              <a:off x="6470379" y="3184704"/>
              <a:ext cx="720000" cy="252000"/>
            </a:xfrm>
            <a:prstGeom prst="rect">
              <a:avLst/>
            </a:prstGeom>
            <a:solidFill>
              <a:schemeClr val="accent6">
                <a:lumMod val="75000"/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1" name="Rectángulo 100">
              <a:extLst>
                <a:ext uri="{FF2B5EF4-FFF2-40B4-BE49-F238E27FC236}">
                  <a16:creationId xmlns:a16="http://schemas.microsoft.com/office/drawing/2014/main" id="{DE375B88-A3F0-463A-A1EC-5BEF4D159E22}"/>
                </a:ext>
              </a:extLst>
            </p:cNvPr>
            <p:cNvSpPr/>
            <p:nvPr/>
          </p:nvSpPr>
          <p:spPr>
            <a:xfrm>
              <a:off x="6466835" y="3438418"/>
              <a:ext cx="719239" cy="144000"/>
            </a:xfrm>
            <a:prstGeom prst="rect">
              <a:avLst/>
            </a:prstGeom>
            <a:solidFill>
              <a:schemeClr val="accent6">
                <a:lumMod val="75000"/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2" name="Rectángulo 101">
              <a:extLst>
                <a:ext uri="{FF2B5EF4-FFF2-40B4-BE49-F238E27FC236}">
                  <a16:creationId xmlns:a16="http://schemas.microsoft.com/office/drawing/2014/main" id="{DE375B88-A3F0-463A-A1EC-5BEF4D159E22}"/>
                </a:ext>
              </a:extLst>
            </p:cNvPr>
            <p:cNvSpPr/>
            <p:nvPr/>
          </p:nvSpPr>
          <p:spPr>
            <a:xfrm>
              <a:off x="6470744" y="3584480"/>
              <a:ext cx="720000" cy="144000"/>
            </a:xfrm>
            <a:prstGeom prst="rect">
              <a:avLst/>
            </a:prstGeom>
            <a:solidFill>
              <a:schemeClr val="accent6">
                <a:lumMod val="75000"/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3" name="Rectángulo 102">
              <a:extLst>
                <a:ext uri="{FF2B5EF4-FFF2-40B4-BE49-F238E27FC236}">
                  <a16:creationId xmlns:a16="http://schemas.microsoft.com/office/drawing/2014/main" id="{DE375B88-A3F0-463A-A1EC-5BEF4D159E22}"/>
                </a:ext>
              </a:extLst>
            </p:cNvPr>
            <p:cNvSpPr/>
            <p:nvPr/>
          </p:nvSpPr>
          <p:spPr>
            <a:xfrm>
              <a:off x="6653365" y="3729364"/>
              <a:ext cx="540000" cy="144000"/>
            </a:xfrm>
            <a:prstGeom prst="rect">
              <a:avLst/>
            </a:prstGeom>
            <a:solidFill>
              <a:schemeClr val="accent6">
                <a:lumMod val="75000"/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4" name="Rectángulo 103">
              <a:extLst>
                <a:ext uri="{FF2B5EF4-FFF2-40B4-BE49-F238E27FC236}">
                  <a16:creationId xmlns:a16="http://schemas.microsoft.com/office/drawing/2014/main" id="{DE375B88-A3F0-463A-A1EC-5BEF4D159E22}"/>
                </a:ext>
              </a:extLst>
            </p:cNvPr>
            <p:cNvSpPr/>
            <p:nvPr/>
          </p:nvSpPr>
          <p:spPr>
            <a:xfrm>
              <a:off x="6832196" y="3871934"/>
              <a:ext cx="360000" cy="144000"/>
            </a:xfrm>
            <a:prstGeom prst="rect">
              <a:avLst/>
            </a:prstGeom>
            <a:solidFill>
              <a:schemeClr val="accent6">
                <a:lumMod val="75000"/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5" name="Rectángulo 104">
              <a:extLst>
                <a:ext uri="{FF2B5EF4-FFF2-40B4-BE49-F238E27FC236}">
                  <a16:creationId xmlns:a16="http://schemas.microsoft.com/office/drawing/2014/main" id="{DE375B88-A3F0-463A-A1EC-5BEF4D159E22}"/>
                </a:ext>
              </a:extLst>
            </p:cNvPr>
            <p:cNvSpPr/>
            <p:nvPr/>
          </p:nvSpPr>
          <p:spPr>
            <a:xfrm>
              <a:off x="7011530" y="4015728"/>
              <a:ext cx="180000" cy="134506"/>
            </a:xfrm>
            <a:prstGeom prst="rect">
              <a:avLst/>
            </a:prstGeom>
            <a:solidFill>
              <a:schemeClr val="accent6">
                <a:lumMod val="75000"/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CuadroTexto 106">
                <a:extLst>
                  <a:ext uri="{FF2B5EF4-FFF2-40B4-BE49-F238E27FC236}">
                    <a16:creationId xmlns:a16="http://schemas.microsoft.com/office/drawing/2014/main" id="{E804968A-FC84-4F67-AFF0-0766E9B8CF3F}"/>
                  </a:ext>
                </a:extLst>
              </p:cNvPr>
              <p:cNvSpPr txBox="1"/>
              <p:nvPr/>
            </p:nvSpPr>
            <p:spPr>
              <a:xfrm>
                <a:off x="10395074" y="1762698"/>
                <a:ext cx="809935" cy="3761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s-E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E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r>
                            <a:rPr lang="es-E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s-E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7" name="CuadroTexto 106">
                <a:extLst>
                  <a:ext uri="{FF2B5EF4-FFF2-40B4-BE49-F238E27FC236}">
                    <a16:creationId xmlns:a16="http://schemas.microsoft.com/office/drawing/2014/main" id="{E804968A-FC84-4F67-AFF0-0766E9B8CF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95074" y="1762698"/>
                <a:ext cx="809935" cy="376193"/>
              </a:xfrm>
              <a:prstGeom prst="rect">
                <a:avLst/>
              </a:prstGeom>
              <a:blipFill>
                <a:blip r:embed="rId11"/>
                <a:stretch>
                  <a:fillRect t="-8065" r="-13534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8" name="Rectángulo 107">
            <a:extLst>
              <a:ext uri="{FF2B5EF4-FFF2-40B4-BE49-F238E27FC236}">
                <a16:creationId xmlns:a16="http://schemas.microsoft.com/office/drawing/2014/main" id="{DE375B88-A3F0-463A-A1EC-5BEF4D159E22}"/>
              </a:ext>
            </a:extLst>
          </p:cNvPr>
          <p:cNvSpPr/>
          <p:nvPr/>
        </p:nvSpPr>
        <p:spPr>
          <a:xfrm>
            <a:off x="10256225" y="5728732"/>
            <a:ext cx="522232" cy="189183"/>
          </a:xfrm>
          <a:prstGeom prst="rect">
            <a:avLst/>
          </a:prstGeom>
          <a:solidFill>
            <a:schemeClr val="accent6">
              <a:lumMod val="7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9" name="Rectángulo 108"/>
          <p:cNvSpPr/>
          <p:nvPr/>
        </p:nvSpPr>
        <p:spPr>
          <a:xfrm>
            <a:off x="10823285" y="5638657"/>
            <a:ext cx="9083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err="1">
                <a:solidFill>
                  <a:srgbClr val="002060"/>
                </a:solidFill>
              </a:rPr>
              <a:t>knowns</a:t>
            </a:r>
            <a:endParaRPr lang="es-ES" dirty="0"/>
          </a:p>
        </p:txBody>
      </p:sp>
      <p:sp>
        <p:nvSpPr>
          <p:cNvPr id="110" name="Rectángulo 109">
            <a:extLst>
              <a:ext uri="{FF2B5EF4-FFF2-40B4-BE49-F238E27FC236}">
                <a16:creationId xmlns:a16="http://schemas.microsoft.com/office/drawing/2014/main" id="{DE375B88-A3F0-463A-A1EC-5BEF4D159E22}"/>
              </a:ext>
            </a:extLst>
          </p:cNvPr>
          <p:cNvSpPr/>
          <p:nvPr/>
        </p:nvSpPr>
        <p:spPr>
          <a:xfrm>
            <a:off x="10256225" y="6120734"/>
            <a:ext cx="522232" cy="189183"/>
          </a:xfrm>
          <a:prstGeom prst="rect">
            <a:avLst/>
          </a:prstGeom>
          <a:solidFill>
            <a:schemeClr val="accent5">
              <a:lumMod val="7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1" name="Rectángulo 110"/>
          <p:cNvSpPr/>
          <p:nvPr/>
        </p:nvSpPr>
        <p:spPr>
          <a:xfrm>
            <a:off x="10823285" y="6030659"/>
            <a:ext cx="1151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err="1">
                <a:solidFill>
                  <a:srgbClr val="002060"/>
                </a:solidFill>
              </a:rPr>
              <a:t>unknowns</a:t>
            </a:r>
            <a:endParaRPr lang="es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a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18264762"/>
                  </p:ext>
                </p:extLst>
              </p:nvPr>
            </p:nvGraphicFramePr>
            <p:xfrm>
              <a:off x="5971675" y="2876965"/>
              <a:ext cx="5090175" cy="22250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96725">
                      <a:extLst>
                        <a:ext uri="{9D8B030D-6E8A-4147-A177-3AD203B41FA5}">
                          <a16:colId xmlns:a16="http://schemas.microsoft.com/office/drawing/2014/main" val="3964585235"/>
                        </a:ext>
                      </a:extLst>
                    </a:gridCol>
                    <a:gridCol w="1479115">
                      <a:extLst>
                        <a:ext uri="{9D8B030D-6E8A-4147-A177-3AD203B41FA5}">
                          <a16:colId xmlns:a16="http://schemas.microsoft.com/office/drawing/2014/main" val="2665879916"/>
                        </a:ext>
                      </a:extLst>
                    </a:gridCol>
                    <a:gridCol w="1914335">
                      <a:extLst>
                        <a:ext uri="{9D8B030D-6E8A-4147-A177-3AD203B41FA5}">
                          <a16:colId xmlns:a16="http://schemas.microsoft.com/office/drawing/2014/main" val="257418628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800" b="1" kern="1200" dirty="0" err="1">
                              <a:solidFill>
                                <a:srgbClr val="002060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Iteration</a:t>
                          </a:r>
                          <a:r>
                            <a:rPr lang="es-ES" sz="1800" b="1" kern="1200" dirty="0">
                              <a:solidFill>
                                <a:srgbClr val="002060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s-ES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oMath>
                          </a14:m>
                          <a:endParaRPr lang="es-ES" sz="1800" b="1" kern="1200" dirty="0">
                            <a:solidFill>
                              <a:srgbClr val="002060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800" b="1" kern="1200" dirty="0" err="1">
                              <a:solidFill>
                                <a:srgbClr val="002060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Iteration</a:t>
                          </a:r>
                          <a:r>
                            <a:rPr lang="es-ES" sz="1800" b="1" kern="1200" dirty="0">
                              <a:solidFill>
                                <a:srgbClr val="002060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s-ES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oMath>
                          </a14:m>
                          <a:r>
                            <a:rPr lang="es-ES" sz="1800" b="1" kern="1200" dirty="0">
                              <a:solidFill>
                                <a:srgbClr val="002060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800" b="1" kern="1200" dirty="0" err="1">
                              <a:solidFill>
                                <a:srgbClr val="002060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Computed</a:t>
                          </a:r>
                          <a:r>
                            <a:rPr lang="es-ES" sz="1800" b="1" kern="1200" dirty="0">
                              <a:solidFill>
                                <a:srgbClr val="002060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es-ES" sz="1800" b="1" kern="1200" dirty="0" err="1">
                              <a:solidFill>
                                <a:srgbClr val="002060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values</a:t>
                          </a:r>
                          <a:endParaRPr lang="es-ES" sz="1800" b="1" kern="1200" dirty="0">
                            <a:solidFill>
                              <a:srgbClr val="002060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11958499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s-ES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=1</m:t>
                                </m:r>
                              </m:oMath>
                            </m:oMathPara>
                          </a14:m>
                          <a:endParaRPr lang="es-ES" sz="1800" kern="1200" dirty="0">
                            <a:solidFill>
                              <a:srgbClr val="002060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  <m:r>
                                  <a:rPr lang="es-ES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=1</m:t>
                                </m:r>
                              </m:oMath>
                            </m:oMathPara>
                          </a14:m>
                          <a:endParaRPr lang="es-ES" sz="1800" kern="1200" dirty="0">
                            <a:solidFill>
                              <a:srgbClr val="002060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ES" i="1" smtClean="0"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i="1"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s-ES" b="0" i="1" smtClean="0"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11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s-ES" i="1" smtClean="0"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i="1"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s-ES" b="0" i="1" smtClean="0"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s-ES" i="1"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s-ES" i="1" smtClean="0"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es-ES" i="1">
                                            <a:solidFill>
                                              <a:schemeClr val="accent6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s-ES" i="1">
                                            <a:solidFill>
                                              <a:schemeClr val="accent6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𝑞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s-ES" b="0" i="1" smtClean="0"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ES" sz="1800" kern="1200" dirty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17888042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s-ES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=2</m:t>
                                </m:r>
                              </m:oMath>
                            </m:oMathPara>
                          </a14:m>
                          <a:endParaRPr lang="es-ES" sz="1800" kern="1200" dirty="0">
                            <a:solidFill>
                              <a:srgbClr val="002060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  <m:r>
                                  <a:rPr lang="es-ES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=1</m:t>
                                </m:r>
                              </m:oMath>
                            </m:oMathPara>
                          </a14:m>
                          <a:endParaRPr lang="es-ES" sz="1800" kern="1200" dirty="0">
                            <a:solidFill>
                              <a:srgbClr val="002060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ES" i="1" smtClean="0"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i="1"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s-ES" b="0" i="1" smtClean="0"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ES" sz="1800" kern="1200" dirty="0">
                            <a:solidFill>
                              <a:srgbClr val="002060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4394702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s-ES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=2</m:t>
                                </m:r>
                              </m:oMath>
                            </m:oMathPara>
                          </a14:m>
                          <a:endParaRPr lang="es-ES" sz="1800" kern="1200" dirty="0">
                            <a:solidFill>
                              <a:srgbClr val="002060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  <m:r>
                                  <a:rPr lang="es-ES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s-ES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s-ES" sz="1800" kern="1200" dirty="0">
                            <a:solidFill>
                              <a:srgbClr val="002060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ES" i="1" smtClean="0"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i="1"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s-ES" b="0" i="1" smtClean="0"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22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s-ES" i="1" smtClean="0"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i="1"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s-ES" b="0" i="1" smtClean="0"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32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s-ES" i="1" smtClean="0"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es-ES" i="1">
                                            <a:solidFill>
                                              <a:schemeClr val="accent6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s-ES" i="1">
                                            <a:solidFill>
                                              <a:schemeClr val="accent6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𝑞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s-ES" b="0" i="1" smtClean="0"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ES" sz="1800" kern="1200" dirty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6619698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800" kern="1200" dirty="0">
                              <a:solidFill>
                                <a:srgbClr val="002060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…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800" kern="1200" dirty="0">
                              <a:solidFill>
                                <a:srgbClr val="002060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…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800" kern="120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…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86276914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s-ES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s-ES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oMath>
                            </m:oMathPara>
                          </a14:m>
                          <a:endParaRPr lang="es-ES" sz="1800" kern="1200" dirty="0">
                            <a:solidFill>
                              <a:srgbClr val="002060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  <m:r>
                                  <a:rPr lang="es-ES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s-ES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oMath>
                            </m:oMathPara>
                          </a14:m>
                          <a:endParaRPr lang="es-ES" sz="1800" kern="1200" dirty="0">
                            <a:solidFill>
                              <a:srgbClr val="002060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ES" i="1" smtClean="0"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i="1"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s-ES" b="0" i="1" smtClean="0"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𝑛𝑛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s-ES" i="1" smtClean="0"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i="1"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s-ES" b="0" i="1" smtClean="0"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es-ES" b="0" i="1" smtClean="0"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+1</m:t>
                                    </m:r>
                                    <m:r>
                                      <a:rPr lang="es-ES" b="0" i="1" smtClean="0"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s-ES" i="1" smtClean="0"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es-ES" i="1">
                                            <a:solidFill>
                                              <a:schemeClr val="accent6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s-ES" i="1">
                                            <a:solidFill>
                                              <a:schemeClr val="accent6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𝑞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s-ES" b="0" i="1" smtClean="0"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es-ES" b="0" i="1" smtClean="0"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ES" sz="1800" kern="1200" dirty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19600012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a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18264762"/>
                  </p:ext>
                </p:extLst>
              </p:nvPr>
            </p:nvGraphicFramePr>
            <p:xfrm>
              <a:off x="5971675" y="2876965"/>
              <a:ext cx="5090175" cy="22250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96725">
                      <a:extLst>
                        <a:ext uri="{9D8B030D-6E8A-4147-A177-3AD203B41FA5}">
                          <a16:colId xmlns:a16="http://schemas.microsoft.com/office/drawing/2014/main" val="3964585235"/>
                        </a:ext>
                      </a:extLst>
                    </a:gridCol>
                    <a:gridCol w="1479115">
                      <a:extLst>
                        <a:ext uri="{9D8B030D-6E8A-4147-A177-3AD203B41FA5}">
                          <a16:colId xmlns:a16="http://schemas.microsoft.com/office/drawing/2014/main" val="2665879916"/>
                        </a:ext>
                      </a:extLst>
                    </a:gridCol>
                    <a:gridCol w="1914335">
                      <a:extLst>
                        <a:ext uri="{9D8B030D-6E8A-4147-A177-3AD203B41FA5}">
                          <a16:colId xmlns:a16="http://schemas.microsoft.com/office/drawing/2014/main" val="257418628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>
                        <a:lnL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2"/>
                          <a:stretch>
                            <a:fillRect l="-717" t="-8197" r="-201434" b="-5131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>
                        <a:lnL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2"/>
                          <a:stretch>
                            <a:fillRect l="-115638" t="-8197" r="-131276" b="-5131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800" b="1" kern="1200" dirty="0" err="1" smtClean="0">
                              <a:solidFill>
                                <a:srgbClr val="002060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Computed</a:t>
                          </a:r>
                          <a:r>
                            <a:rPr lang="es-ES" sz="1800" b="1" kern="1200" dirty="0" smtClean="0">
                              <a:solidFill>
                                <a:srgbClr val="002060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es-ES" sz="1800" b="1" kern="1200" dirty="0" err="1" smtClean="0">
                              <a:solidFill>
                                <a:srgbClr val="002060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values</a:t>
                          </a:r>
                          <a:endParaRPr lang="es-ES" sz="1800" b="1" kern="1200" dirty="0">
                            <a:solidFill>
                              <a:srgbClr val="002060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11958499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>
                        <a:lnL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2"/>
                          <a:stretch>
                            <a:fillRect l="-717" t="-108197" r="-201434" b="-4131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>
                        <a:lnL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2"/>
                          <a:stretch>
                            <a:fillRect l="-115638" t="-108197" r="-131276" b="-4131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>
                        <a:lnL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2"/>
                          <a:stretch>
                            <a:fillRect l="-166879" t="-108197" r="-1592" b="-41311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7888042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>
                        <a:lnL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2"/>
                          <a:stretch>
                            <a:fillRect l="-717" t="-208197" r="-201434" b="-3131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>
                        <a:lnL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2"/>
                          <a:stretch>
                            <a:fillRect l="-115638" t="-208197" r="-131276" b="-3131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>
                        <a:lnL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2"/>
                          <a:stretch>
                            <a:fillRect l="-166879" t="-208197" r="-1592" b="-31311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4394702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>
                        <a:lnL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2"/>
                          <a:stretch>
                            <a:fillRect l="-717" t="-308197" r="-201434" b="-2131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>
                        <a:lnL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2"/>
                          <a:stretch>
                            <a:fillRect l="-115638" t="-308197" r="-131276" b="-2131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>
                        <a:lnL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2"/>
                          <a:stretch>
                            <a:fillRect l="-166879" t="-308197" r="-1592" b="-21311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619698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800" kern="1200" dirty="0" smtClean="0">
                              <a:solidFill>
                                <a:srgbClr val="002060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…</a:t>
                          </a:r>
                          <a:endParaRPr lang="es-ES" sz="1800" kern="1200" dirty="0">
                            <a:solidFill>
                              <a:srgbClr val="002060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800" kern="1200" dirty="0" smtClean="0">
                              <a:solidFill>
                                <a:srgbClr val="002060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…</a:t>
                          </a:r>
                          <a:endParaRPr lang="es-ES" sz="1800" kern="1200" dirty="0">
                            <a:solidFill>
                              <a:srgbClr val="002060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800" kern="1200" dirty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…</a:t>
                          </a:r>
                          <a:endParaRPr lang="es-ES" sz="1800" kern="1200" dirty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86276914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>
                        <a:lnL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2"/>
                          <a:stretch>
                            <a:fillRect l="-717" t="-508197" r="-201434" b="-131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>
                        <a:lnL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2"/>
                          <a:stretch>
                            <a:fillRect l="-115638" t="-508197" r="-131276" b="-131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>
                        <a:lnL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2"/>
                          <a:stretch>
                            <a:fillRect l="-166879" t="-508197" r="-1592" b="-1311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9600012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6" name="Rectángulo 35">
            <a:extLst>
              <a:ext uri="{FF2B5EF4-FFF2-40B4-BE49-F238E27FC236}">
                <a16:creationId xmlns:a16="http://schemas.microsoft.com/office/drawing/2014/main" id="{DE375B88-A3F0-463A-A1EC-5BEF4D159E22}"/>
              </a:ext>
            </a:extLst>
          </p:cNvPr>
          <p:cNvSpPr/>
          <p:nvPr/>
        </p:nvSpPr>
        <p:spPr>
          <a:xfrm rot="16200000">
            <a:off x="7419011" y="1860788"/>
            <a:ext cx="972000" cy="314724"/>
          </a:xfrm>
          <a:prstGeom prst="rect">
            <a:avLst/>
          </a:prstGeom>
          <a:solidFill>
            <a:schemeClr val="accent6">
              <a:lumMod val="7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8" name="Rectángulo 37">
            <a:extLst>
              <a:ext uri="{FF2B5EF4-FFF2-40B4-BE49-F238E27FC236}">
                <a16:creationId xmlns:a16="http://schemas.microsoft.com/office/drawing/2014/main" id="{DE375B88-A3F0-463A-A1EC-5BEF4D159E22}"/>
              </a:ext>
            </a:extLst>
          </p:cNvPr>
          <p:cNvSpPr/>
          <p:nvPr/>
        </p:nvSpPr>
        <p:spPr>
          <a:xfrm rot="16200000">
            <a:off x="10192199" y="1553484"/>
            <a:ext cx="231812" cy="189571"/>
          </a:xfrm>
          <a:prstGeom prst="rect">
            <a:avLst/>
          </a:prstGeom>
          <a:solidFill>
            <a:schemeClr val="accent6">
              <a:lumMod val="7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5" name="CuadroTexto 94">
                <a:extLst>
                  <a:ext uri="{FF2B5EF4-FFF2-40B4-BE49-F238E27FC236}">
                    <a16:creationId xmlns:a16="http://schemas.microsoft.com/office/drawing/2014/main" id="{E804968A-FC84-4F67-AFF0-0766E9B8CF3F}"/>
                  </a:ext>
                </a:extLst>
              </p:cNvPr>
              <p:cNvSpPr txBox="1"/>
              <p:nvPr/>
            </p:nvSpPr>
            <p:spPr>
              <a:xfrm>
                <a:off x="7742320" y="1776550"/>
                <a:ext cx="80857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s-E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5" name="CuadroTexto 94">
                <a:extLst>
                  <a:ext uri="{FF2B5EF4-FFF2-40B4-BE49-F238E27FC236}">
                    <a16:creationId xmlns:a16="http://schemas.microsoft.com/office/drawing/2014/main" id="{E804968A-FC84-4F67-AFF0-0766E9B8CF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2320" y="1776550"/>
                <a:ext cx="808575" cy="369332"/>
              </a:xfrm>
              <a:prstGeom prst="rect">
                <a:avLst/>
              </a:prstGeom>
              <a:blipFill>
                <a:blip r:embed="rId13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Rectángulo 39">
            <a:extLst>
              <a:ext uri="{FF2B5EF4-FFF2-40B4-BE49-F238E27FC236}">
                <a16:creationId xmlns:a16="http://schemas.microsoft.com/office/drawing/2014/main" id="{DE375B88-A3F0-463A-A1EC-5BEF4D159E22}"/>
              </a:ext>
            </a:extLst>
          </p:cNvPr>
          <p:cNvSpPr/>
          <p:nvPr/>
        </p:nvSpPr>
        <p:spPr>
          <a:xfrm rot="16200000">
            <a:off x="8735943" y="1877880"/>
            <a:ext cx="972000" cy="314724"/>
          </a:xfrm>
          <a:prstGeom prst="rect">
            <a:avLst/>
          </a:prstGeom>
          <a:solidFill>
            <a:schemeClr val="accent6">
              <a:lumMod val="7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CuadroTexto 105">
                <a:extLst>
                  <a:ext uri="{FF2B5EF4-FFF2-40B4-BE49-F238E27FC236}">
                    <a16:creationId xmlns:a16="http://schemas.microsoft.com/office/drawing/2014/main" id="{E804968A-FC84-4F67-AFF0-0766E9B8CF3F}"/>
                  </a:ext>
                </a:extLst>
              </p:cNvPr>
              <p:cNvSpPr txBox="1"/>
              <p:nvPr/>
            </p:nvSpPr>
            <p:spPr>
              <a:xfrm>
                <a:off x="9120608" y="1777643"/>
                <a:ext cx="80857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</m:oMath>
                  </m:oMathPara>
                </a14:m>
                <a:endParaRPr lang="es-E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6" name="CuadroTexto 105">
                <a:extLst>
                  <a:ext uri="{FF2B5EF4-FFF2-40B4-BE49-F238E27FC236}">
                    <a16:creationId xmlns:a16="http://schemas.microsoft.com/office/drawing/2014/main" id="{E804968A-FC84-4F67-AFF0-0766E9B8CF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20608" y="1777643"/>
                <a:ext cx="808575" cy="369332"/>
              </a:xfrm>
              <a:prstGeom prst="rect">
                <a:avLst/>
              </a:prstGeom>
              <a:blipFill>
                <a:blip r:embed="rId14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Rectángulo 40">
            <a:extLst>
              <a:ext uri="{FF2B5EF4-FFF2-40B4-BE49-F238E27FC236}">
                <a16:creationId xmlns:a16="http://schemas.microsoft.com/office/drawing/2014/main" id="{DE375B88-A3F0-463A-A1EC-5BEF4D159E22}"/>
              </a:ext>
            </a:extLst>
          </p:cNvPr>
          <p:cNvSpPr/>
          <p:nvPr/>
        </p:nvSpPr>
        <p:spPr>
          <a:xfrm rot="16200000">
            <a:off x="10301897" y="1632486"/>
            <a:ext cx="397604" cy="197359"/>
          </a:xfrm>
          <a:prstGeom prst="rect">
            <a:avLst/>
          </a:prstGeom>
          <a:solidFill>
            <a:schemeClr val="accent6">
              <a:lumMod val="7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TextBox 29"/>
          <p:cNvSpPr txBox="1"/>
          <p:nvPr/>
        </p:nvSpPr>
        <p:spPr>
          <a:xfrm>
            <a:off x="291475" y="824818"/>
            <a:ext cx="11698487" cy="541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ts val="3500"/>
              </a:lnSpc>
              <a:buFont typeface="+mj-lt"/>
              <a:buAutoNum type="arabicPeriod" startAt="3"/>
            </a:pPr>
            <a:r>
              <a:rPr lang="es-ES" b="1" dirty="0" err="1">
                <a:solidFill>
                  <a:srgbClr val="002060"/>
                </a:solidFill>
              </a:rPr>
              <a:t>Subspace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Projection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Methods</a:t>
            </a:r>
            <a:r>
              <a:rPr lang="es-ES" b="1" dirty="0">
                <a:solidFill>
                  <a:srgbClr val="002060"/>
                </a:solidFill>
              </a:rPr>
              <a:t>. </a:t>
            </a:r>
            <a:r>
              <a:rPr lang="es-ES" b="1" dirty="0" err="1">
                <a:solidFill>
                  <a:srgbClr val="002060"/>
                </a:solidFill>
              </a:rPr>
              <a:t>Arnoldi-Lanczos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Method</a:t>
            </a:r>
            <a:endParaRPr lang="es-ES" sz="1600" dirty="0">
              <a:solidFill>
                <a:srgbClr val="002060"/>
              </a:solidFill>
            </a:endParaRPr>
          </a:p>
        </p:txBody>
      </p:sp>
      <p:sp>
        <p:nvSpPr>
          <p:cNvPr id="42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8401616" y="2"/>
            <a:ext cx="3790384" cy="3651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accent5">
                    <a:lumMod val="50000"/>
                  </a:schemeClr>
                </a:solidFill>
              </a:rPr>
              <a:t>Eigenvalue Problems in Engineering with application to fluid dynamics</a:t>
            </a:r>
            <a:endParaRPr lang="es-ES" sz="10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9FA8497-795A-4F3B-B417-69D29D3D70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62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31"/>
    </mc:Choice>
    <mc:Fallback xmlns="">
      <p:transition spd="slow" advTm="85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136433" y="179045"/>
            <a:ext cx="37860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b="1" dirty="0" err="1">
                <a:solidFill>
                  <a:srgbClr val="002060"/>
                </a:solidFill>
              </a:rPr>
              <a:t>Iterative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Methods-Subspace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Projection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Methods</a:t>
            </a:r>
            <a:endParaRPr lang="es-ES" sz="1400" dirty="0"/>
          </a:p>
        </p:txBody>
      </p:sp>
      <p:sp>
        <p:nvSpPr>
          <p:cNvPr id="3" name="AutoShape 2" descr="n"/>
          <p:cNvSpPr>
            <a:spLocks noChangeAspect="1" noChangeArrowheads="1"/>
          </p:cNvSpPr>
          <p:nvPr/>
        </p:nvSpPr>
        <p:spPr bwMode="auto">
          <a:xfrm>
            <a:off x="3617913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6" name="Rectángulo 85">
                <a:extLst>
                  <a:ext uri="{FF2B5EF4-FFF2-40B4-BE49-F238E27FC236}">
                    <a16:creationId xmlns:a16="http://schemas.microsoft.com/office/drawing/2014/main" id="{AD9FE233-546F-459F-96C2-EB1F096F2416}"/>
                  </a:ext>
                </a:extLst>
              </p:cNvPr>
              <p:cNvSpPr/>
              <p:nvPr/>
            </p:nvSpPr>
            <p:spPr>
              <a:xfrm>
                <a:off x="570437" y="1652692"/>
                <a:ext cx="4674519" cy="50295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742950" lvl="1" indent="-285750">
                  <a:lnSpc>
                    <a:spcPts val="3500"/>
                  </a:lnSpc>
                  <a:buFont typeface="Arial" panose="020B0604020202020204" pitchFamily="34" charset="0"/>
                  <a:buChar char="•"/>
                </a:pPr>
                <a:r>
                  <a:rPr lang="es-ES" dirty="0">
                    <a:solidFill>
                      <a:srgbClr val="002060"/>
                    </a:solidFill>
                  </a:rPr>
                  <a:t>Chose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e>
                      <m:sub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so </a:t>
                </a:r>
                <a:r>
                  <a:rPr lang="es-ES" dirty="0" err="1">
                    <a:solidFill>
                      <a:srgbClr val="002060"/>
                    </a:solidFill>
                  </a:rPr>
                  <a:t>that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s-ES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s-ES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</m:acc>
                          </m:e>
                          <m:sub>
                            <m: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=1</a:t>
                </a:r>
              </a:p>
              <a:p>
                <a:pPr marL="742950" lvl="1" indent="-285750">
                  <a:lnSpc>
                    <a:spcPts val="3500"/>
                  </a:lnSpc>
                  <a:buFont typeface="Arial" panose="020B0604020202020204" pitchFamily="34" charset="0"/>
                  <a:buChar char="•"/>
                </a:pPr>
                <a:r>
                  <a:rPr lang="es-ES" dirty="0">
                    <a:solidFill>
                      <a:srgbClr val="002060"/>
                    </a:solidFill>
                  </a:rPr>
                  <a:t>Iterative </a:t>
                </a:r>
                <a:r>
                  <a:rPr lang="es-ES" dirty="0" err="1">
                    <a:solidFill>
                      <a:srgbClr val="002060"/>
                    </a:solidFill>
                  </a:rPr>
                  <a:t>process</a:t>
                </a:r>
                <a:r>
                  <a:rPr lang="es-ES" dirty="0">
                    <a:solidFill>
                      <a:srgbClr val="002060"/>
                    </a:solidFill>
                  </a:rPr>
                  <a:t> (</a:t>
                </a:r>
                <a:r>
                  <a:rPr lang="es-ES" dirty="0" err="1">
                    <a:solidFill>
                      <a:srgbClr val="002060"/>
                    </a:solidFill>
                  </a:rPr>
                  <a:t>loop</a:t>
                </a:r>
                <a:r>
                  <a:rPr lang="es-ES" dirty="0">
                    <a:solidFill>
                      <a:srgbClr val="002060"/>
                    </a:solidFill>
                  </a:rPr>
                  <a:t>)</a:t>
                </a:r>
              </a:p>
              <a:p>
                <a:pPr lvl="2">
                  <a:lnSpc>
                    <a:spcPts val="3500"/>
                  </a:lnSpc>
                </a:pPr>
                <a:r>
                  <a:rPr lang="es-ES" b="1" i="1" dirty="0" err="1">
                    <a:solidFill>
                      <a:srgbClr val="0070C0"/>
                    </a:solidFill>
                  </a:rPr>
                  <a:t>for</a:t>
                </a:r>
                <a:r>
                  <a:rPr lang="es-ES" b="1" i="1" dirty="0">
                    <a:solidFill>
                      <a:srgbClr val="0070C0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=1,2,… </m:t>
                    </m:r>
                  </m:oMath>
                </a14:m>
                <a:r>
                  <a:rPr lang="es-ES" b="1" i="1" dirty="0">
                    <a:solidFill>
                      <a:srgbClr val="0070C0"/>
                    </a:solidFill>
                  </a:rPr>
                  <a:t>do</a:t>
                </a:r>
              </a:p>
              <a:p>
                <a:pPr lvl="2">
                  <a:lnSpc>
                    <a:spcPts val="3500"/>
                  </a:lnSpc>
                </a:pPr>
                <a:r>
                  <a:rPr lang="es-ES" b="1" i="1" dirty="0">
                    <a:solidFill>
                      <a:srgbClr val="0070C0"/>
                    </a:solidFill>
                  </a:rPr>
                  <a:t>       </a:t>
                </a:r>
                <a:r>
                  <a:rPr lang="es-ES" dirty="0">
                    <a:solidFill>
                      <a:srgbClr val="002060"/>
                    </a:solidFill>
                  </a:rPr>
                  <a:t>Compute:</a:t>
                </a:r>
                <a14:m>
                  <m:oMath xmlns:m="http://schemas.openxmlformats.org/officeDocument/2006/math">
                    <m:r>
                      <a:rPr lang="es-ES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e>
                      <m:sub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endParaRPr lang="es-ES" b="1" i="1" dirty="0">
                  <a:solidFill>
                    <a:srgbClr val="0070C0"/>
                  </a:solidFill>
                </a:endParaRPr>
              </a:p>
              <a:p>
                <a:pPr lvl="2">
                  <a:lnSpc>
                    <a:spcPts val="3500"/>
                  </a:lnSpc>
                </a:pPr>
                <a:r>
                  <a:rPr lang="es-ES" b="1" i="1" dirty="0">
                    <a:solidFill>
                      <a:srgbClr val="0070C0"/>
                    </a:solidFill>
                  </a:rPr>
                  <a:t>       for  </a:t>
                </a:r>
                <a14:m>
                  <m:oMath xmlns:m="http://schemas.openxmlformats.org/officeDocument/2006/math"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𝑗</m:t>
                    </m:r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=1,…</m:t>
                    </m:r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s-ES" b="1" i="1" dirty="0">
                    <a:solidFill>
                      <a:srgbClr val="0070C0"/>
                    </a:solidFill>
                  </a:rPr>
                  <a:t> do</a:t>
                </a:r>
              </a:p>
              <a:p>
                <a:pPr lvl="2">
                  <a:lnSpc>
                    <a:spcPts val="3500"/>
                  </a:lnSpc>
                </a:pPr>
                <a:r>
                  <a:rPr lang="es-ES" dirty="0">
                    <a:solidFill>
                      <a:srgbClr val="002060"/>
                    </a:solidFill>
                  </a:rPr>
                  <a:t>	Compute: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s-ES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⃗"/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e>
                      <m:sub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endParaRPr lang="es-ES" b="1" i="1" dirty="0">
                  <a:solidFill>
                    <a:srgbClr val="0070C0"/>
                  </a:solidFill>
                </a:endParaRPr>
              </a:p>
              <a:p>
                <a:pPr lvl="2">
                  <a:lnSpc>
                    <a:spcPts val="3500"/>
                  </a:lnSpc>
                </a:pPr>
                <a:r>
                  <a:rPr lang="es-ES" dirty="0">
                    <a:solidFill>
                      <a:srgbClr val="002060"/>
                    </a:solidFill>
                  </a:rPr>
                  <a:t>                 Compute:   </a:t>
                </a:r>
                <a14:m>
                  <m:oMath xmlns:m="http://schemas.openxmlformats.org/officeDocument/2006/math"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𝑗𝑛</m:t>
                        </m:r>
                      </m:sub>
                    </m:sSub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e>
                      <m:sub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endParaRPr lang="es-ES" b="1" i="1" dirty="0">
                  <a:solidFill>
                    <a:srgbClr val="0070C0"/>
                  </a:solidFill>
                </a:endParaRPr>
              </a:p>
              <a:p>
                <a:pPr lvl="2">
                  <a:lnSpc>
                    <a:spcPts val="3500"/>
                  </a:lnSpc>
                </a:pPr>
                <a:r>
                  <a:rPr lang="es-ES" b="1" i="1" dirty="0">
                    <a:solidFill>
                      <a:srgbClr val="0070C0"/>
                    </a:solidFill>
                  </a:rPr>
                  <a:t>       </a:t>
                </a:r>
                <a:r>
                  <a:rPr lang="es-ES" b="1" i="1" dirty="0" err="1">
                    <a:solidFill>
                      <a:srgbClr val="0070C0"/>
                    </a:solidFill>
                  </a:rPr>
                  <a:t>end</a:t>
                </a:r>
                <a:endParaRPr lang="es-ES" b="1" i="1" dirty="0">
                  <a:solidFill>
                    <a:srgbClr val="0070C0"/>
                  </a:solidFill>
                </a:endParaRPr>
              </a:p>
              <a:p>
                <a:pPr lvl="2">
                  <a:lnSpc>
                    <a:spcPts val="3500"/>
                  </a:lnSpc>
                </a:pPr>
                <a:r>
                  <a:rPr lang="es-ES" b="1" i="1" dirty="0">
                    <a:solidFill>
                      <a:srgbClr val="0070C0"/>
                    </a:solidFill>
                    <a:ea typeface="Cambria Math" panose="02040503050406030204" pitchFamily="18" charset="0"/>
                  </a:rPr>
                  <a:t>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+1,</m:t>
                        </m:r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‖"/>
                        <m:endChr m:val="‖"/>
                        <m:ctrlP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</m:oMath>
                </a14:m>
                <a:r>
                  <a:rPr lang="es-ES" b="1" i="1" dirty="0">
                    <a:solidFill>
                      <a:srgbClr val="0070C0"/>
                    </a:solidFill>
                  </a:rPr>
                  <a:t> </a:t>
                </a:r>
              </a:p>
              <a:p>
                <a:pPr lvl="2">
                  <a:lnSpc>
                    <a:spcPts val="3500"/>
                  </a:lnSpc>
                </a:pPr>
                <a:r>
                  <a:rPr lang="es-ES" b="1" i="1" dirty="0">
                    <a:solidFill>
                      <a:srgbClr val="0070C0"/>
                    </a:solidFill>
                  </a:rPr>
                  <a:t>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e>
                      <m:sub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type m:val="skw"/>
                        <m:ctrlP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num>
                      <m:den>
                        <m:sSub>
                          <m:sSubPr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+1,</m:t>
                            </m:r>
                            <m: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den>
                    </m:f>
                  </m:oMath>
                </a14:m>
                <a:endParaRPr lang="es-ES" b="1" i="1" dirty="0">
                  <a:solidFill>
                    <a:srgbClr val="0070C0"/>
                  </a:solidFill>
                </a:endParaRPr>
              </a:p>
              <a:p>
                <a:pPr lvl="2">
                  <a:lnSpc>
                    <a:spcPts val="3500"/>
                  </a:lnSpc>
                </a:pPr>
                <a:r>
                  <a:rPr lang="es-ES" b="1" i="1" dirty="0" err="1">
                    <a:solidFill>
                      <a:srgbClr val="0070C0"/>
                    </a:solidFill>
                  </a:rPr>
                  <a:t>end</a:t>
                </a:r>
                <a:endParaRPr lang="es-ES" b="1" i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86" name="Rectángulo 85">
                <a:extLst>
                  <a:ext uri="{FF2B5EF4-FFF2-40B4-BE49-F238E27FC236}">
                    <a16:creationId xmlns:a16="http://schemas.microsoft.com/office/drawing/2014/main" id="{AD9FE233-546F-459F-96C2-EB1F096F24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437" y="1652692"/>
                <a:ext cx="4674519" cy="5029582"/>
              </a:xfrm>
              <a:prstGeom prst="rect">
                <a:avLst/>
              </a:prstGeom>
              <a:blipFill>
                <a:blip r:embed="rId4"/>
                <a:stretch>
                  <a:fillRect b="-7030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7" name="Rectángulo 86">
            <a:extLst>
              <a:ext uri="{FF2B5EF4-FFF2-40B4-BE49-F238E27FC236}">
                <a16:creationId xmlns:a16="http://schemas.microsoft.com/office/drawing/2014/main" id="{68CC378D-D3DD-4BC0-B76B-BE0E7AEFB8C9}"/>
              </a:ext>
            </a:extLst>
          </p:cNvPr>
          <p:cNvSpPr/>
          <p:nvPr/>
        </p:nvSpPr>
        <p:spPr>
          <a:xfrm rot="16200000">
            <a:off x="-607506" y="3542414"/>
            <a:ext cx="20375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s-ES" dirty="0" err="1">
                <a:solidFill>
                  <a:srgbClr val="002060"/>
                </a:solidFill>
              </a:rPr>
              <a:t>Algorithm</a:t>
            </a:r>
            <a:r>
              <a:rPr lang="es-ES" dirty="0">
                <a:solidFill>
                  <a:srgbClr val="002060"/>
                </a:solidFill>
              </a:rPr>
              <a:t>:</a:t>
            </a:r>
          </a:p>
        </p:txBody>
      </p:sp>
      <p:sp>
        <p:nvSpPr>
          <p:cNvPr id="88" name="Rectángulo redondeado 26">
            <a:extLst>
              <a:ext uri="{FF2B5EF4-FFF2-40B4-BE49-F238E27FC236}">
                <a16:creationId xmlns:a16="http://schemas.microsoft.com/office/drawing/2014/main" id="{5FF554CE-C442-4743-B8F7-3BE714079F55}"/>
              </a:ext>
            </a:extLst>
          </p:cNvPr>
          <p:cNvSpPr/>
          <p:nvPr/>
        </p:nvSpPr>
        <p:spPr>
          <a:xfrm>
            <a:off x="767288" y="1526818"/>
            <a:ext cx="4252706" cy="5155456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9" name="CuadroTexto 88">
                <a:extLst>
                  <a:ext uri="{FF2B5EF4-FFF2-40B4-BE49-F238E27FC236}">
                    <a16:creationId xmlns:a16="http://schemas.microsoft.com/office/drawing/2014/main" id="{EF1A0853-B0AC-4EA2-A5B7-F38912A4F9F0}"/>
                  </a:ext>
                </a:extLst>
              </p:cNvPr>
              <p:cNvSpPr txBox="1"/>
              <p:nvPr/>
            </p:nvSpPr>
            <p:spPr>
              <a:xfrm>
                <a:off x="9968704" y="1439474"/>
                <a:ext cx="1612200" cy="11269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s-E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  <m:e/>
                                </m:mr>
                                <m:mr>
                                  <m:e/>
                                  <m:e/>
                                </m:mr>
                              </m:m>
                            </m:e>
                            <m:e/>
                          </m:m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  <m:e/>
                                </m:mr>
                                <m:mr>
                                  <m:e/>
                                  <m:e/>
                                </m:mr>
                              </m:m>
                            </m:e>
                            <m:e/>
                          </m:mr>
                        </m:m>
                      </m:e>
                    </m:d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endParaRPr lang="es-ES" dirty="0"/>
              </a:p>
            </p:txBody>
          </p:sp>
        </mc:Choice>
        <mc:Fallback xmlns="">
          <p:sp>
            <p:nvSpPr>
              <p:cNvPr id="89" name="CuadroTexto 88">
                <a:extLst>
                  <a:ext uri="{FF2B5EF4-FFF2-40B4-BE49-F238E27FC236}">
                    <a16:creationId xmlns:a16="http://schemas.microsoft.com/office/drawing/2014/main" id="{EF1A0853-B0AC-4EA2-A5B7-F38912A4F9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68704" y="1439474"/>
                <a:ext cx="1612200" cy="11269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CuadroTexto 89">
                <a:extLst>
                  <a:ext uri="{FF2B5EF4-FFF2-40B4-BE49-F238E27FC236}">
                    <a16:creationId xmlns:a16="http://schemas.microsoft.com/office/drawing/2014/main" id="{9F969E74-0841-4C62-99C7-CE9A70BDB901}"/>
                  </a:ext>
                </a:extLst>
              </p:cNvPr>
              <p:cNvSpPr txBox="1"/>
              <p:nvPr/>
            </p:nvSpPr>
            <p:spPr>
              <a:xfrm>
                <a:off x="5588805" y="1439474"/>
                <a:ext cx="2233974" cy="11269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s-E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  <m:e/>
                                </m:mr>
                                <m:mr>
                                  <m:e/>
                                  <m:e/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  <m:e/>
                                </m:mr>
                                <m:mr>
                                  <m:e/>
                                  <m:e/>
                                </m:mr>
                              </m:m>
                            </m:e>
                          </m:m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  <m:e/>
                                </m:mr>
                                <m:mr>
                                  <m:e/>
                                  <m:e/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  <m:e/>
                                </m:mr>
                                <m:mr>
                                  <m:e/>
                                  <m:e/>
                                </m:mr>
                              </m:m>
                            </m:e>
                          </m:mr>
                        </m:m>
                      </m:e>
                    </m:d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endParaRPr lang="es-ES" dirty="0"/>
              </a:p>
            </p:txBody>
          </p:sp>
        </mc:Choice>
        <mc:Fallback xmlns="">
          <p:sp>
            <p:nvSpPr>
              <p:cNvPr id="90" name="CuadroTexto 89">
                <a:extLst>
                  <a:ext uri="{FF2B5EF4-FFF2-40B4-BE49-F238E27FC236}">
                    <a16:creationId xmlns:a16="http://schemas.microsoft.com/office/drawing/2014/main" id="{9F969E74-0841-4C62-99C7-CE9A70BDB9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8805" y="1439474"/>
                <a:ext cx="2233974" cy="11269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1" name="Rectángulo 90">
            <a:extLst>
              <a:ext uri="{FF2B5EF4-FFF2-40B4-BE49-F238E27FC236}">
                <a16:creationId xmlns:a16="http://schemas.microsoft.com/office/drawing/2014/main" id="{DE375B88-A3F0-463A-A1EC-5BEF4D159E22}"/>
              </a:ext>
            </a:extLst>
          </p:cNvPr>
          <p:cNvSpPr/>
          <p:nvPr/>
        </p:nvSpPr>
        <p:spPr>
          <a:xfrm>
            <a:off x="5874512" y="1535379"/>
            <a:ext cx="1474237" cy="972000"/>
          </a:xfrm>
          <a:prstGeom prst="rect">
            <a:avLst/>
          </a:prstGeom>
          <a:solidFill>
            <a:schemeClr val="accent6">
              <a:lumMod val="7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" name="CuadroTexto 91">
                <a:extLst>
                  <a:ext uri="{FF2B5EF4-FFF2-40B4-BE49-F238E27FC236}">
                    <a16:creationId xmlns:a16="http://schemas.microsoft.com/office/drawing/2014/main" id="{E804968A-FC84-4F67-AFF0-0766E9B8CF3F}"/>
                  </a:ext>
                </a:extLst>
              </p:cNvPr>
              <p:cNvSpPr txBox="1"/>
              <p:nvPr/>
            </p:nvSpPr>
            <p:spPr>
              <a:xfrm>
                <a:off x="6198341" y="1850576"/>
                <a:ext cx="80857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s-E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2" name="CuadroTexto 91">
                <a:extLst>
                  <a:ext uri="{FF2B5EF4-FFF2-40B4-BE49-F238E27FC236}">
                    <a16:creationId xmlns:a16="http://schemas.microsoft.com/office/drawing/2014/main" id="{E804968A-FC84-4F67-AFF0-0766E9B8CF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8341" y="1850576"/>
                <a:ext cx="808575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CuadroTexto 92">
                <a:extLst>
                  <a:ext uri="{FF2B5EF4-FFF2-40B4-BE49-F238E27FC236}">
                    <a16:creationId xmlns:a16="http://schemas.microsoft.com/office/drawing/2014/main" id="{9F969E74-0841-4C62-99C7-CE9A70BDB901}"/>
                  </a:ext>
                </a:extLst>
              </p:cNvPr>
              <p:cNvSpPr txBox="1"/>
              <p:nvPr/>
            </p:nvSpPr>
            <p:spPr>
              <a:xfrm>
                <a:off x="7463068" y="1439474"/>
                <a:ext cx="2233974" cy="11269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s-E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</m:mr>
                                <m:mr>
                                  <m:e/>
                                </m:mr>
                              </m:m>
                            </m:e>
                            <m:e>
                              <m:sSubSup>
                                <m:sSubSupPr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/>
                                <m:sub/>
                                <m:sup/>
                              </m:sSubSup>
                            </m:e>
                          </m:m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</m:mr>
                                <m:mr>
                                  <m:e/>
                                </m:mr>
                              </m:m>
                            </m:e>
                            <m:e/>
                          </m:mr>
                        </m:m>
                      </m:e>
                    </m:d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= </a:t>
                </a:r>
                <a:endParaRPr lang="es-ES" dirty="0"/>
              </a:p>
            </p:txBody>
          </p:sp>
        </mc:Choice>
        <mc:Fallback xmlns="">
          <p:sp>
            <p:nvSpPr>
              <p:cNvPr id="93" name="CuadroTexto 92">
                <a:extLst>
                  <a:ext uri="{FF2B5EF4-FFF2-40B4-BE49-F238E27FC236}">
                    <a16:creationId xmlns:a16="http://schemas.microsoft.com/office/drawing/2014/main" id="{9F969E74-0841-4C62-99C7-CE9A70BDB9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3068" y="1439474"/>
                <a:ext cx="2233974" cy="11269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4" name="Rectángulo 93">
            <a:extLst>
              <a:ext uri="{FF2B5EF4-FFF2-40B4-BE49-F238E27FC236}">
                <a16:creationId xmlns:a16="http://schemas.microsoft.com/office/drawing/2014/main" id="{DE375B88-A3F0-463A-A1EC-5BEF4D159E22}"/>
              </a:ext>
            </a:extLst>
          </p:cNvPr>
          <p:cNvSpPr/>
          <p:nvPr/>
        </p:nvSpPr>
        <p:spPr>
          <a:xfrm>
            <a:off x="8062371" y="1532150"/>
            <a:ext cx="454392" cy="972000"/>
          </a:xfrm>
          <a:prstGeom prst="rect">
            <a:avLst/>
          </a:prstGeom>
          <a:solidFill>
            <a:schemeClr val="accent6">
              <a:lumMod val="7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6" name="CuadroTexto 95">
                <a:extLst>
                  <a:ext uri="{FF2B5EF4-FFF2-40B4-BE49-F238E27FC236}">
                    <a16:creationId xmlns:a16="http://schemas.microsoft.com/office/drawing/2014/main" id="{9F969E74-0841-4C62-99C7-CE9A70BDB901}"/>
                  </a:ext>
                </a:extLst>
              </p:cNvPr>
              <p:cNvSpPr txBox="1"/>
              <p:nvPr/>
            </p:nvSpPr>
            <p:spPr>
              <a:xfrm>
                <a:off x="8810406" y="1456566"/>
                <a:ext cx="1445818" cy="11269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s-E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</m:mr>
                                <m:mr>
                                  <m:e/>
                                </m:mr>
                              </m:m>
                            </m:e>
                            <m:e>
                              <m:sSubSup>
                                <m:sSubSupPr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/>
                                <m:sub/>
                                <m:sup/>
                              </m:sSubSup>
                            </m:e>
                          </m:m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</m:mr>
                                <m:mr>
                                  <m:e/>
                                </m:mr>
                              </m:m>
                            </m:e>
                            <m:e/>
                          </m:mr>
                        </m:m>
                      </m:e>
                    </m:d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endParaRPr lang="es-ES" dirty="0"/>
              </a:p>
            </p:txBody>
          </p:sp>
        </mc:Choice>
        <mc:Fallback xmlns="">
          <p:sp>
            <p:nvSpPr>
              <p:cNvPr id="96" name="CuadroTexto 95">
                <a:extLst>
                  <a:ext uri="{FF2B5EF4-FFF2-40B4-BE49-F238E27FC236}">
                    <a16:creationId xmlns:a16="http://schemas.microsoft.com/office/drawing/2014/main" id="{9F969E74-0841-4C62-99C7-CE9A70BDB9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0406" y="1456566"/>
                <a:ext cx="1445818" cy="11269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7" name="Rectángulo 96">
            <a:extLst>
              <a:ext uri="{FF2B5EF4-FFF2-40B4-BE49-F238E27FC236}">
                <a16:creationId xmlns:a16="http://schemas.microsoft.com/office/drawing/2014/main" id="{DE375B88-A3F0-463A-A1EC-5BEF4D159E22}"/>
              </a:ext>
            </a:extLst>
          </p:cNvPr>
          <p:cNvSpPr/>
          <p:nvPr/>
        </p:nvSpPr>
        <p:spPr>
          <a:xfrm>
            <a:off x="9376755" y="1549242"/>
            <a:ext cx="485617" cy="972000"/>
          </a:xfrm>
          <a:prstGeom prst="rect">
            <a:avLst/>
          </a:prstGeom>
          <a:solidFill>
            <a:schemeClr val="accent6">
              <a:lumMod val="7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8" name="CuadroTexto 97">
                <a:extLst>
                  <a:ext uri="{FF2B5EF4-FFF2-40B4-BE49-F238E27FC236}">
                    <a16:creationId xmlns:a16="http://schemas.microsoft.com/office/drawing/2014/main" id="{E804968A-FC84-4F67-AFF0-0766E9B8CF3F}"/>
                  </a:ext>
                </a:extLst>
              </p:cNvPr>
              <p:cNvSpPr txBox="1"/>
              <p:nvPr/>
            </p:nvSpPr>
            <p:spPr>
              <a:xfrm>
                <a:off x="10615011" y="1776550"/>
                <a:ext cx="80857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s-E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8" name="CuadroTexto 97">
                <a:extLst>
                  <a:ext uri="{FF2B5EF4-FFF2-40B4-BE49-F238E27FC236}">
                    <a16:creationId xmlns:a16="http://schemas.microsoft.com/office/drawing/2014/main" id="{E804968A-FC84-4F67-AFF0-0766E9B8CF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15011" y="1776550"/>
                <a:ext cx="808575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9" name="Grupo 98"/>
          <p:cNvGrpSpPr/>
          <p:nvPr/>
        </p:nvGrpSpPr>
        <p:grpSpPr>
          <a:xfrm>
            <a:off x="10595834" y="1532254"/>
            <a:ext cx="726530" cy="965530"/>
            <a:chOff x="6466835" y="3184704"/>
            <a:chExt cx="726530" cy="965530"/>
          </a:xfrm>
        </p:grpSpPr>
        <p:sp>
          <p:nvSpPr>
            <p:cNvPr id="100" name="Rectángulo 99">
              <a:extLst>
                <a:ext uri="{FF2B5EF4-FFF2-40B4-BE49-F238E27FC236}">
                  <a16:creationId xmlns:a16="http://schemas.microsoft.com/office/drawing/2014/main" id="{DE375B88-A3F0-463A-A1EC-5BEF4D159E22}"/>
                </a:ext>
              </a:extLst>
            </p:cNvPr>
            <p:cNvSpPr/>
            <p:nvPr/>
          </p:nvSpPr>
          <p:spPr>
            <a:xfrm>
              <a:off x="6470379" y="3184704"/>
              <a:ext cx="720000" cy="252000"/>
            </a:xfrm>
            <a:prstGeom prst="rect">
              <a:avLst/>
            </a:prstGeom>
            <a:solidFill>
              <a:schemeClr val="accent6">
                <a:lumMod val="75000"/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1" name="Rectángulo 100">
              <a:extLst>
                <a:ext uri="{FF2B5EF4-FFF2-40B4-BE49-F238E27FC236}">
                  <a16:creationId xmlns:a16="http://schemas.microsoft.com/office/drawing/2014/main" id="{DE375B88-A3F0-463A-A1EC-5BEF4D159E22}"/>
                </a:ext>
              </a:extLst>
            </p:cNvPr>
            <p:cNvSpPr/>
            <p:nvPr/>
          </p:nvSpPr>
          <p:spPr>
            <a:xfrm>
              <a:off x="6466835" y="3438418"/>
              <a:ext cx="719239" cy="144000"/>
            </a:xfrm>
            <a:prstGeom prst="rect">
              <a:avLst/>
            </a:prstGeom>
            <a:solidFill>
              <a:schemeClr val="accent6">
                <a:lumMod val="75000"/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2" name="Rectángulo 101">
              <a:extLst>
                <a:ext uri="{FF2B5EF4-FFF2-40B4-BE49-F238E27FC236}">
                  <a16:creationId xmlns:a16="http://schemas.microsoft.com/office/drawing/2014/main" id="{DE375B88-A3F0-463A-A1EC-5BEF4D159E22}"/>
                </a:ext>
              </a:extLst>
            </p:cNvPr>
            <p:cNvSpPr/>
            <p:nvPr/>
          </p:nvSpPr>
          <p:spPr>
            <a:xfrm>
              <a:off x="6470744" y="3584480"/>
              <a:ext cx="720000" cy="144000"/>
            </a:xfrm>
            <a:prstGeom prst="rect">
              <a:avLst/>
            </a:prstGeom>
            <a:solidFill>
              <a:schemeClr val="accent6">
                <a:lumMod val="75000"/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3" name="Rectángulo 102">
              <a:extLst>
                <a:ext uri="{FF2B5EF4-FFF2-40B4-BE49-F238E27FC236}">
                  <a16:creationId xmlns:a16="http://schemas.microsoft.com/office/drawing/2014/main" id="{DE375B88-A3F0-463A-A1EC-5BEF4D159E22}"/>
                </a:ext>
              </a:extLst>
            </p:cNvPr>
            <p:cNvSpPr/>
            <p:nvPr/>
          </p:nvSpPr>
          <p:spPr>
            <a:xfrm>
              <a:off x="6653365" y="3729364"/>
              <a:ext cx="540000" cy="144000"/>
            </a:xfrm>
            <a:prstGeom prst="rect">
              <a:avLst/>
            </a:prstGeom>
            <a:solidFill>
              <a:schemeClr val="accent6">
                <a:lumMod val="75000"/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4" name="Rectángulo 103">
              <a:extLst>
                <a:ext uri="{FF2B5EF4-FFF2-40B4-BE49-F238E27FC236}">
                  <a16:creationId xmlns:a16="http://schemas.microsoft.com/office/drawing/2014/main" id="{DE375B88-A3F0-463A-A1EC-5BEF4D159E22}"/>
                </a:ext>
              </a:extLst>
            </p:cNvPr>
            <p:cNvSpPr/>
            <p:nvPr/>
          </p:nvSpPr>
          <p:spPr>
            <a:xfrm>
              <a:off x="6832196" y="3871934"/>
              <a:ext cx="360000" cy="144000"/>
            </a:xfrm>
            <a:prstGeom prst="rect">
              <a:avLst/>
            </a:prstGeom>
            <a:solidFill>
              <a:schemeClr val="accent6">
                <a:lumMod val="75000"/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5" name="Rectángulo 104">
              <a:extLst>
                <a:ext uri="{FF2B5EF4-FFF2-40B4-BE49-F238E27FC236}">
                  <a16:creationId xmlns:a16="http://schemas.microsoft.com/office/drawing/2014/main" id="{DE375B88-A3F0-463A-A1EC-5BEF4D159E22}"/>
                </a:ext>
              </a:extLst>
            </p:cNvPr>
            <p:cNvSpPr/>
            <p:nvPr/>
          </p:nvSpPr>
          <p:spPr>
            <a:xfrm>
              <a:off x="7011530" y="4015728"/>
              <a:ext cx="180000" cy="134506"/>
            </a:xfrm>
            <a:prstGeom prst="rect">
              <a:avLst/>
            </a:prstGeom>
            <a:solidFill>
              <a:schemeClr val="accent6">
                <a:lumMod val="75000"/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CuadroTexto 106">
                <a:extLst>
                  <a:ext uri="{FF2B5EF4-FFF2-40B4-BE49-F238E27FC236}">
                    <a16:creationId xmlns:a16="http://schemas.microsoft.com/office/drawing/2014/main" id="{E804968A-FC84-4F67-AFF0-0766E9B8CF3F}"/>
                  </a:ext>
                </a:extLst>
              </p:cNvPr>
              <p:cNvSpPr txBox="1"/>
              <p:nvPr/>
            </p:nvSpPr>
            <p:spPr>
              <a:xfrm>
                <a:off x="10395074" y="1762698"/>
                <a:ext cx="809935" cy="3761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s-E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E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r>
                            <a:rPr lang="es-E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s-E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7" name="CuadroTexto 106">
                <a:extLst>
                  <a:ext uri="{FF2B5EF4-FFF2-40B4-BE49-F238E27FC236}">
                    <a16:creationId xmlns:a16="http://schemas.microsoft.com/office/drawing/2014/main" id="{E804968A-FC84-4F67-AFF0-0766E9B8CF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95074" y="1762698"/>
                <a:ext cx="809935" cy="376193"/>
              </a:xfrm>
              <a:prstGeom prst="rect">
                <a:avLst/>
              </a:prstGeom>
              <a:blipFill>
                <a:blip r:embed="rId11"/>
                <a:stretch>
                  <a:fillRect t="-8065" r="-13534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Rectángulo 35">
            <a:extLst>
              <a:ext uri="{FF2B5EF4-FFF2-40B4-BE49-F238E27FC236}">
                <a16:creationId xmlns:a16="http://schemas.microsoft.com/office/drawing/2014/main" id="{DE375B88-A3F0-463A-A1EC-5BEF4D159E22}"/>
              </a:ext>
            </a:extLst>
          </p:cNvPr>
          <p:cNvSpPr/>
          <p:nvPr/>
        </p:nvSpPr>
        <p:spPr>
          <a:xfrm rot="16200000">
            <a:off x="7419011" y="1860788"/>
            <a:ext cx="972000" cy="314724"/>
          </a:xfrm>
          <a:prstGeom prst="rect">
            <a:avLst/>
          </a:prstGeom>
          <a:solidFill>
            <a:schemeClr val="accent6">
              <a:lumMod val="7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8" name="Rectángulo 37">
            <a:extLst>
              <a:ext uri="{FF2B5EF4-FFF2-40B4-BE49-F238E27FC236}">
                <a16:creationId xmlns:a16="http://schemas.microsoft.com/office/drawing/2014/main" id="{DE375B88-A3F0-463A-A1EC-5BEF4D159E22}"/>
              </a:ext>
            </a:extLst>
          </p:cNvPr>
          <p:cNvSpPr/>
          <p:nvPr/>
        </p:nvSpPr>
        <p:spPr>
          <a:xfrm rot="16200000">
            <a:off x="10192199" y="1553484"/>
            <a:ext cx="231812" cy="189571"/>
          </a:xfrm>
          <a:prstGeom prst="rect">
            <a:avLst/>
          </a:prstGeom>
          <a:solidFill>
            <a:schemeClr val="accent6">
              <a:lumMod val="7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5" name="CuadroTexto 94">
                <a:extLst>
                  <a:ext uri="{FF2B5EF4-FFF2-40B4-BE49-F238E27FC236}">
                    <a16:creationId xmlns:a16="http://schemas.microsoft.com/office/drawing/2014/main" id="{E804968A-FC84-4F67-AFF0-0766E9B8CF3F}"/>
                  </a:ext>
                </a:extLst>
              </p:cNvPr>
              <p:cNvSpPr txBox="1"/>
              <p:nvPr/>
            </p:nvSpPr>
            <p:spPr>
              <a:xfrm>
                <a:off x="7742320" y="1776550"/>
                <a:ext cx="80857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s-E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5" name="CuadroTexto 94">
                <a:extLst>
                  <a:ext uri="{FF2B5EF4-FFF2-40B4-BE49-F238E27FC236}">
                    <a16:creationId xmlns:a16="http://schemas.microsoft.com/office/drawing/2014/main" id="{E804968A-FC84-4F67-AFF0-0766E9B8CF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2320" y="1776550"/>
                <a:ext cx="808575" cy="369332"/>
              </a:xfrm>
              <a:prstGeom prst="rect">
                <a:avLst/>
              </a:prstGeom>
              <a:blipFill>
                <a:blip r:embed="rId12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Rectángulo 39">
            <a:extLst>
              <a:ext uri="{FF2B5EF4-FFF2-40B4-BE49-F238E27FC236}">
                <a16:creationId xmlns:a16="http://schemas.microsoft.com/office/drawing/2014/main" id="{DE375B88-A3F0-463A-A1EC-5BEF4D159E22}"/>
              </a:ext>
            </a:extLst>
          </p:cNvPr>
          <p:cNvSpPr/>
          <p:nvPr/>
        </p:nvSpPr>
        <p:spPr>
          <a:xfrm rot="16200000">
            <a:off x="8735943" y="1877880"/>
            <a:ext cx="972000" cy="314724"/>
          </a:xfrm>
          <a:prstGeom prst="rect">
            <a:avLst/>
          </a:prstGeom>
          <a:solidFill>
            <a:schemeClr val="accent6">
              <a:lumMod val="7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CuadroTexto 105">
                <a:extLst>
                  <a:ext uri="{FF2B5EF4-FFF2-40B4-BE49-F238E27FC236}">
                    <a16:creationId xmlns:a16="http://schemas.microsoft.com/office/drawing/2014/main" id="{E804968A-FC84-4F67-AFF0-0766E9B8CF3F}"/>
                  </a:ext>
                </a:extLst>
              </p:cNvPr>
              <p:cNvSpPr txBox="1"/>
              <p:nvPr/>
            </p:nvSpPr>
            <p:spPr>
              <a:xfrm>
                <a:off x="9120608" y="1777643"/>
                <a:ext cx="80857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</m:oMath>
                  </m:oMathPara>
                </a14:m>
                <a:endParaRPr lang="es-E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6" name="CuadroTexto 105">
                <a:extLst>
                  <a:ext uri="{FF2B5EF4-FFF2-40B4-BE49-F238E27FC236}">
                    <a16:creationId xmlns:a16="http://schemas.microsoft.com/office/drawing/2014/main" id="{E804968A-FC84-4F67-AFF0-0766E9B8CF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20608" y="1777643"/>
                <a:ext cx="808575" cy="369332"/>
              </a:xfrm>
              <a:prstGeom prst="rect">
                <a:avLst/>
              </a:prstGeom>
              <a:blipFill>
                <a:blip r:embed="rId13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Rectángulo 40">
            <a:extLst>
              <a:ext uri="{FF2B5EF4-FFF2-40B4-BE49-F238E27FC236}">
                <a16:creationId xmlns:a16="http://schemas.microsoft.com/office/drawing/2014/main" id="{DE375B88-A3F0-463A-A1EC-5BEF4D159E22}"/>
              </a:ext>
            </a:extLst>
          </p:cNvPr>
          <p:cNvSpPr/>
          <p:nvPr/>
        </p:nvSpPr>
        <p:spPr>
          <a:xfrm rot="16200000">
            <a:off x="10301897" y="1632486"/>
            <a:ext cx="397604" cy="197359"/>
          </a:xfrm>
          <a:prstGeom prst="rect">
            <a:avLst/>
          </a:prstGeom>
          <a:solidFill>
            <a:schemeClr val="accent6">
              <a:lumMod val="7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7" name="Rectángulo 36"/>
          <p:cNvSpPr/>
          <p:nvPr/>
        </p:nvSpPr>
        <p:spPr>
          <a:xfrm>
            <a:off x="5636922" y="2922043"/>
            <a:ext cx="6039141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dirty="0"/>
              <a:t> </a:t>
            </a:r>
            <a:endParaRPr lang="es-ES" sz="1600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ángulo 1"/>
              <p:cNvSpPr/>
              <p:nvPr/>
            </p:nvSpPr>
            <p:spPr>
              <a:xfrm>
                <a:off x="5601499" y="3088451"/>
                <a:ext cx="6096000" cy="175432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285750" indent="-285750">
                  <a:buFont typeface="Courier New" panose="02070309020205020404" pitchFamily="49" charset="0"/>
                  <a:buChar char="o"/>
                </a:pPr>
                <a:r>
                  <a:rPr lang="es-ES" dirty="0">
                    <a:solidFill>
                      <a:srgbClr val="002060"/>
                    </a:solidFill>
                  </a:rPr>
                  <a:t>But… </a:t>
                </a:r>
                <a:r>
                  <a:rPr lang="es-ES" dirty="0" err="1">
                    <a:solidFill>
                      <a:srgbClr val="002060"/>
                    </a:solidFill>
                  </a:rPr>
                  <a:t>Why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does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this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iterative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method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work</a:t>
                </a:r>
                <a:r>
                  <a:rPr lang="es-ES" dirty="0">
                    <a:solidFill>
                      <a:srgbClr val="002060"/>
                    </a:solidFill>
                  </a:rPr>
                  <a:t>?</a:t>
                </a:r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:endParaRPr lang="es-ES" dirty="0">
                  <a:solidFill>
                    <a:srgbClr val="002060"/>
                  </a:solidFill>
                </a:endParaRPr>
              </a:p>
              <a:p>
                <a:endParaRPr lang="es-ES" dirty="0">
                  <a:solidFill>
                    <a:srgbClr val="002060"/>
                  </a:solidFill>
                </a:endParaRPr>
              </a:p>
              <a:p>
                <a:r>
                  <a:rPr lang="es-ES" b="1" dirty="0">
                    <a:solidFill>
                      <a:srgbClr val="002060"/>
                    </a:solidFill>
                  </a:rPr>
                  <a:t>Gram-Schmidt </a:t>
                </a:r>
                <a:r>
                  <a:rPr lang="es-ES" b="1" dirty="0" err="1">
                    <a:solidFill>
                      <a:srgbClr val="002060"/>
                    </a:solidFill>
                  </a:rPr>
                  <a:t>process</a:t>
                </a:r>
                <a:r>
                  <a:rPr lang="es-ES" dirty="0">
                    <a:solidFill>
                      <a:srgbClr val="002060"/>
                    </a:solidFill>
                  </a:rPr>
                  <a:t>: </a:t>
                </a:r>
                <a:r>
                  <a:rPr lang="es-ES" dirty="0" err="1">
                    <a:solidFill>
                      <a:srgbClr val="002060"/>
                    </a:solidFill>
                  </a:rPr>
                  <a:t>Each</a:t>
                </a:r>
                <a:r>
                  <a:rPr lang="es-ES" dirty="0">
                    <a:solidFill>
                      <a:srgbClr val="002060"/>
                    </a:solidFill>
                  </a:rPr>
                  <a:t> new </a:t>
                </a:r>
                <a:r>
                  <a:rPr lang="es-ES" dirty="0" err="1">
                    <a:solidFill>
                      <a:srgbClr val="002060"/>
                    </a:solidFill>
                  </a:rPr>
                  <a:t>column</a:t>
                </a:r>
                <a:r>
                  <a:rPr lang="es-ES" dirty="0">
                    <a:solidFill>
                      <a:srgbClr val="002060"/>
                    </a:solidFill>
                  </a:rPr>
                  <a:t> of </a:t>
                </a:r>
                <a:r>
                  <a:rPr lang="es-ES" dirty="0" err="1">
                    <a:solidFill>
                      <a:srgbClr val="002060"/>
                    </a:solidFill>
                  </a:rPr>
                  <a:t>the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unitary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matrix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element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is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calculated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from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e>
                      <m:sub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substracting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its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projection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onto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the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previously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calculated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orthonormal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vectors</a:t>
                </a:r>
                <a:r>
                  <a:rPr lang="es-ES" dirty="0">
                    <a:solidFill>
                      <a:srgbClr val="002060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2" name="Rectángulo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1499" y="3088451"/>
                <a:ext cx="6096000" cy="1754326"/>
              </a:xfrm>
              <a:prstGeom prst="rect">
                <a:avLst/>
              </a:prstGeom>
              <a:blipFill>
                <a:blip r:embed="rId14"/>
                <a:stretch>
                  <a:fillRect l="-900" t="-2091" b="-4878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ángulo redondeado 3"/>
          <p:cNvSpPr/>
          <p:nvPr/>
        </p:nvSpPr>
        <p:spPr>
          <a:xfrm>
            <a:off x="2392939" y="3970831"/>
            <a:ext cx="2538657" cy="940216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Flecha derecha 4"/>
          <p:cNvSpPr/>
          <p:nvPr/>
        </p:nvSpPr>
        <p:spPr>
          <a:xfrm>
            <a:off x="4938374" y="4316098"/>
            <a:ext cx="616928" cy="249681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2" name="Rectángulo 41"/>
          <p:cNvSpPr/>
          <p:nvPr/>
        </p:nvSpPr>
        <p:spPr>
          <a:xfrm>
            <a:off x="5588805" y="510367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>
                <a:solidFill>
                  <a:srgbClr val="002060"/>
                </a:solidFill>
              </a:rPr>
              <a:t>In </a:t>
            </a:r>
            <a:r>
              <a:rPr lang="es-ES" dirty="0" err="1">
                <a:solidFill>
                  <a:srgbClr val="002060"/>
                </a:solidFill>
              </a:rPr>
              <a:t>fact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the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Arnoldi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iteration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may</a:t>
            </a:r>
            <a:r>
              <a:rPr lang="es-ES" dirty="0">
                <a:solidFill>
                  <a:srgbClr val="002060"/>
                </a:solidFill>
              </a:rPr>
              <a:t> be </a:t>
            </a:r>
            <a:r>
              <a:rPr lang="es-ES" dirty="0" err="1">
                <a:solidFill>
                  <a:srgbClr val="002060"/>
                </a:solidFill>
              </a:rPr>
              <a:t>seen</a:t>
            </a:r>
            <a:r>
              <a:rPr lang="es-ES" dirty="0">
                <a:solidFill>
                  <a:srgbClr val="002060"/>
                </a:solidFill>
              </a:rPr>
              <a:t> as a QR </a:t>
            </a:r>
            <a:r>
              <a:rPr lang="es-ES" dirty="0" err="1">
                <a:solidFill>
                  <a:srgbClr val="002060"/>
                </a:solidFill>
              </a:rPr>
              <a:t>factorization</a:t>
            </a:r>
            <a:r>
              <a:rPr lang="es-ES" dirty="0">
                <a:solidFill>
                  <a:srgbClr val="002060"/>
                </a:solidFill>
              </a:rPr>
              <a:t> of </a:t>
            </a:r>
            <a:r>
              <a:rPr lang="es-ES" dirty="0" err="1">
                <a:solidFill>
                  <a:srgbClr val="002060"/>
                </a:solidFill>
              </a:rPr>
              <a:t>the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matrix</a:t>
            </a:r>
            <a:r>
              <a:rPr lang="es-ES" dirty="0">
                <a:solidFill>
                  <a:srgbClr val="002060"/>
                </a:solidFill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CuadroTexto 42">
                <a:extLst>
                  <a:ext uri="{FF2B5EF4-FFF2-40B4-BE49-F238E27FC236}">
                    <a16:creationId xmlns:a16="http://schemas.microsoft.com/office/drawing/2014/main" id="{9F969E74-0841-4C62-99C7-CE9A70BDB901}"/>
                  </a:ext>
                </a:extLst>
              </p:cNvPr>
              <p:cNvSpPr txBox="1"/>
              <p:nvPr/>
            </p:nvSpPr>
            <p:spPr>
              <a:xfrm>
                <a:off x="7044039" y="5750005"/>
                <a:ext cx="3391279" cy="8779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s-E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s-ES" b="0" i="1" smtClean="0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/>
                                      </m:m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s-ES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acc>
                                                <m:accPr>
                                                  <m:chr m:val="⃗"/>
                                                  <m:ctrlPr>
                                                    <a:rPr lang="es-ES" i="1">
                                                      <a:solidFill>
                                                        <a:srgbClr val="00206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es-ES" i="1">
                                                      <a:solidFill>
                                                        <a:srgbClr val="00206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𝑞</m:t>
                                                  </m:r>
                                                </m:e>
                                              </m:acc>
                                            </m:e>
                                            <m:sub>
                                              <m:r>
                                                <a:rPr lang="es-ES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  <m:mr>
                                        <m:e/>
                                      </m:mr>
                                    </m:m>
                                  </m:e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s-ES" b="0" i="1" smtClean="0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/>
                                      </m:m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s-ES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s-ES" b="0" i="1" smtClean="0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𝐴</m:t>
                                              </m:r>
                                              <m:acc>
                                                <m:accPr>
                                                  <m:chr m:val="⃗"/>
                                                  <m:ctrlPr>
                                                    <a:rPr lang="es-ES" i="1">
                                                      <a:solidFill>
                                                        <a:srgbClr val="00206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es-ES" i="1">
                                                      <a:solidFill>
                                                        <a:srgbClr val="00206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𝑞</m:t>
                                                  </m:r>
                                                </m:e>
                                              </m:acc>
                                            </m:e>
                                            <m:sub>
                                              <m:r>
                                                <a:rPr lang="es-ES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  <m:mr>
                                        <m:e/>
                                      </m:mr>
                                    </m:m>
                                  </m:e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s-ES" b="0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⋯</m:t>
                                    </m:r>
                                  </m:e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s-ES" b="0" i="1" smtClean="0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/>
                                      </m:m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s-ES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sSup>
                                                <m:sSupPr>
                                                  <m:ctrlPr>
                                                    <a:rPr lang="es-ES" i="1" smtClean="0">
                                                      <a:solidFill>
                                                        <a:srgbClr val="00206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r>
                                                    <a:rPr lang="es-ES" b="0" i="1" smtClean="0">
                                                      <a:solidFill>
                                                        <a:srgbClr val="00206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𝐴</m:t>
                                                  </m:r>
                                                </m:e>
                                                <m:sup>
                                                  <m:r>
                                                    <a:rPr lang="es-ES" b="0" i="1" smtClean="0">
                                                      <a:solidFill>
                                                        <a:srgbClr val="00206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𝑛</m:t>
                                                  </m:r>
                                                  <m:r>
                                                    <a:rPr lang="es-ES" b="0" i="1" smtClean="0">
                                                      <a:solidFill>
                                                        <a:srgbClr val="00206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−1</m:t>
                                                  </m:r>
                                                </m:sup>
                                              </m:sSup>
                                              <m:acc>
                                                <m:accPr>
                                                  <m:chr m:val="⃗"/>
                                                  <m:ctrlPr>
                                                    <a:rPr lang="es-ES" i="1">
                                                      <a:solidFill>
                                                        <a:srgbClr val="00206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es-ES" i="1">
                                                      <a:solidFill>
                                                        <a:srgbClr val="00206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𝑞</m:t>
                                                  </m:r>
                                                </m:e>
                                              </m:acc>
                                            </m:e>
                                            <m:sub>
                                              <m:r>
                                                <a:rPr lang="es-ES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  <m:mr>
                                        <m:e/>
                                      </m:mr>
                                    </m:m>
                                  </m:e>
                                </m:mr>
                              </m:m>
                            </m:e>
                          </m:mr>
                        </m:m>
                      </m:e>
                    </m:d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endParaRPr lang="es-ES" dirty="0"/>
              </a:p>
            </p:txBody>
          </p:sp>
        </mc:Choice>
        <mc:Fallback xmlns="">
          <p:sp>
            <p:nvSpPr>
              <p:cNvPr id="43" name="CuadroTexto 42">
                <a:extLst>
                  <a:ext uri="{FF2B5EF4-FFF2-40B4-BE49-F238E27FC236}">
                    <a16:creationId xmlns:a16="http://schemas.microsoft.com/office/drawing/2014/main" id="{9F969E74-0841-4C62-99C7-CE9A70BDB9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4039" y="5750005"/>
                <a:ext cx="3391279" cy="87793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Conector recto 9"/>
          <p:cNvCxnSpPr/>
          <p:nvPr/>
        </p:nvCxnSpPr>
        <p:spPr>
          <a:xfrm>
            <a:off x="8146607" y="5845996"/>
            <a:ext cx="0" cy="698642"/>
          </a:xfrm>
          <a:prstGeom prst="line">
            <a:avLst/>
          </a:prstGeom>
          <a:ln w="127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 recto 44"/>
          <p:cNvCxnSpPr/>
          <p:nvPr/>
        </p:nvCxnSpPr>
        <p:spPr>
          <a:xfrm>
            <a:off x="8737166" y="5845996"/>
            <a:ext cx="0" cy="698642"/>
          </a:xfrm>
          <a:prstGeom prst="line">
            <a:avLst/>
          </a:prstGeom>
          <a:ln w="127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recto 45"/>
          <p:cNvCxnSpPr/>
          <p:nvPr/>
        </p:nvCxnSpPr>
        <p:spPr>
          <a:xfrm>
            <a:off x="9262296" y="5839650"/>
            <a:ext cx="0" cy="698642"/>
          </a:xfrm>
          <a:prstGeom prst="line">
            <a:avLst/>
          </a:prstGeom>
          <a:ln w="127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29"/>
          <p:cNvSpPr txBox="1"/>
          <p:nvPr/>
        </p:nvSpPr>
        <p:spPr>
          <a:xfrm>
            <a:off x="291475" y="824818"/>
            <a:ext cx="11698487" cy="541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ts val="3500"/>
              </a:lnSpc>
              <a:buFont typeface="+mj-lt"/>
              <a:buAutoNum type="arabicPeriod" startAt="3"/>
            </a:pPr>
            <a:r>
              <a:rPr lang="es-ES" b="1" dirty="0" err="1">
                <a:solidFill>
                  <a:srgbClr val="002060"/>
                </a:solidFill>
              </a:rPr>
              <a:t>Subspace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Projection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Methods</a:t>
            </a:r>
            <a:r>
              <a:rPr lang="es-ES" b="1" dirty="0">
                <a:solidFill>
                  <a:srgbClr val="002060"/>
                </a:solidFill>
              </a:rPr>
              <a:t>. </a:t>
            </a:r>
            <a:r>
              <a:rPr lang="es-ES" b="1" dirty="0" err="1">
                <a:solidFill>
                  <a:srgbClr val="002060"/>
                </a:solidFill>
              </a:rPr>
              <a:t>Arnoldi-Lanczos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Method</a:t>
            </a:r>
            <a:endParaRPr lang="es-ES" sz="1600" dirty="0">
              <a:solidFill>
                <a:srgbClr val="002060"/>
              </a:solidFill>
            </a:endParaRPr>
          </a:p>
        </p:txBody>
      </p:sp>
      <p:sp>
        <p:nvSpPr>
          <p:cNvPr id="48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8401616" y="2"/>
            <a:ext cx="3790384" cy="3651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accent5">
                    <a:lumMod val="50000"/>
                  </a:schemeClr>
                </a:solidFill>
              </a:rPr>
              <a:t>Eigenvalue Problems in Engineering with application to fluid dynamics</a:t>
            </a:r>
            <a:endParaRPr lang="es-ES" sz="1000" dirty="0">
              <a:solidFill>
                <a:schemeClr val="accent5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16">
            <p14:nvContentPartPr>
              <p14:cNvPr id="9" name="Entrada de lápiz 8">
                <a:extLst>
                  <a:ext uri="{FF2B5EF4-FFF2-40B4-BE49-F238E27FC236}">
                    <a16:creationId xmlns:a16="http://schemas.microsoft.com/office/drawing/2014/main" id="{6D5C338D-C6CE-460A-9372-05F5E3347DDF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996560" y="3433320"/>
              <a:ext cx="2897640" cy="1368360"/>
            </p14:xfrm>
          </p:contentPart>
        </mc:Choice>
        <mc:Fallback xmlns="">
          <p:pic>
            <p:nvPicPr>
              <p:cNvPr id="9" name="Entrada de lápiz 8">
                <a:extLst>
                  <a:ext uri="{FF2B5EF4-FFF2-40B4-BE49-F238E27FC236}">
                    <a16:creationId xmlns:a16="http://schemas.microsoft.com/office/drawing/2014/main" id="{6D5C338D-C6CE-460A-9372-05F5E3347DD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987200" y="3423960"/>
                <a:ext cx="2916360" cy="1387080"/>
              </a:xfrm>
              <a:prstGeom prst="rect">
                <a:avLst/>
              </a:prstGeom>
            </p:spPr>
          </p:pic>
        </mc:Fallback>
      </mc:AlternateContent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DC15C52A-8B35-407F-B256-CDF5170CEF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09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168"/>
    </mc:Choice>
    <mc:Fallback xmlns="">
      <p:transition spd="slow" advTm="631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136433" y="179045"/>
            <a:ext cx="37860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b="1" dirty="0" err="1">
                <a:solidFill>
                  <a:srgbClr val="002060"/>
                </a:solidFill>
              </a:rPr>
              <a:t>Iterative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Methods-Subspace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Projection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Methods</a:t>
            </a:r>
            <a:endParaRPr lang="es-ES" sz="1400" dirty="0"/>
          </a:p>
        </p:txBody>
      </p:sp>
      <p:sp>
        <p:nvSpPr>
          <p:cNvPr id="3" name="AutoShape 2" descr="n"/>
          <p:cNvSpPr>
            <a:spLocks noChangeAspect="1" noChangeArrowheads="1"/>
          </p:cNvSpPr>
          <p:nvPr/>
        </p:nvSpPr>
        <p:spPr bwMode="auto">
          <a:xfrm>
            <a:off x="3617913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6" name="Rectángulo 85">
                <a:extLst>
                  <a:ext uri="{FF2B5EF4-FFF2-40B4-BE49-F238E27FC236}">
                    <a16:creationId xmlns:a16="http://schemas.microsoft.com/office/drawing/2014/main" id="{AD9FE233-546F-459F-96C2-EB1F096F2416}"/>
                  </a:ext>
                </a:extLst>
              </p:cNvPr>
              <p:cNvSpPr/>
              <p:nvPr/>
            </p:nvSpPr>
            <p:spPr>
              <a:xfrm>
                <a:off x="570437" y="1652692"/>
                <a:ext cx="4674519" cy="50295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742950" lvl="1" indent="-285750">
                  <a:lnSpc>
                    <a:spcPts val="3500"/>
                  </a:lnSpc>
                  <a:buFont typeface="Arial" panose="020B0604020202020204" pitchFamily="34" charset="0"/>
                  <a:buChar char="•"/>
                </a:pPr>
                <a:r>
                  <a:rPr lang="es-ES" dirty="0">
                    <a:solidFill>
                      <a:srgbClr val="002060"/>
                    </a:solidFill>
                  </a:rPr>
                  <a:t>Chose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e>
                      <m:sub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so </a:t>
                </a:r>
                <a:r>
                  <a:rPr lang="es-ES" dirty="0" err="1">
                    <a:solidFill>
                      <a:srgbClr val="002060"/>
                    </a:solidFill>
                  </a:rPr>
                  <a:t>that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s-ES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s-ES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</m:acc>
                          </m:e>
                          <m:sub>
                            <m: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=1</a:t>
                </a:r>
              </a:p>
              <a:p>
                <a:pPr marL="742950" lvl="1" indent="-285750">
                  <a:lnSpc>
                    <a:spcPts val="3500"/>
                  </a:lnSpc>
                  <a:buFont typeface="Arial" panose="020B0604020202020204" pitchFamily="34" charset="0"/>
                  <a:buChar char="•"/>
                </a:pPr>
                <a:r>
                  <a:rPr lang="es-ES" dirty="0">
                    <a:solidFill>
                      <a:srgbClr val="002060"/>
                    </a:solidFill>
                  </a:rPr>
                  <a:t>Iterative </a:t>
                </a:r>
                <a:r>
                  <a:rPr lang="es-ES" dirty="0" err="1">
                    <a:solidFill>
                      <a:srgbClr val="002060"/>
                    </a:solidFill>
                  </a:rPr>
                  <a:t>process</a:t>
                </a:r>
                <a:r>
                  <a:rPr lang="es-ES" dirty="0">
                    <a:solidFill>
                      <a:srgbClr val="002060"/>
                    </a:solidFill>
                  </a:rPr>
                  <a:t> (</a:t>
                </a:r>
                <a:r>
                  <a:rPr lang="es-ES" dirty="0" err="1">
                    <a:solidFill>
                      <a:srgbClr val="002060"/>
                    </a:solidFill>
                  </a:rPr>
                  <a:t>loop</a:t>
                </a:r>
                <a:r>
                  <a:rPr lang="es-ES" dirty="0">
                    <a:solidFill>
                      <a:srgbClr val="002060"/>
                    </a:solidFill>
                  </a:rPr>
                  <a:t>)</a:t>
                </a:r>
              </a:p>
              <a:p>
                <a:pPr lvl="2">
                  <a:lnSpc>
                    <a:spcPts val="3500"/>
                  </a:lnSpc>
                </a:pPr>
                <a:r>
                  <a:rPr lang="es-ES" b="1" i="1" dirty="0" err="1">
                    <a:solidFill>
                      <a:srgbClr val="0070C0"/>
                    </a:solidFill>
                  </a:rPr>
                  <a:t>for</a:t>
                </a:r>
                <a:r>
                  <a:rPr lang="es-ES" b="1" i="1" dirty="0">
                    <a:solidFill>
                      <a:srgbClr val="0070C0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=1,2,… </m:t>
                    </m:r>
                  </m:oMath>
                </a14:m>
                <a:r>
                  <a:rPr lang="es-ES" b="1" i="1" dirty="0">
                    <a:solidFill>
                      <a:srgbClr val="0070C0"/>
                    </a:solidFill>
                  </a:rPr>
                  <a:t>do</a:t>
                </a:r>
              </a:p>
              <a:p>
                <a:pPr lvl="2">
                  <a:lnSpc>
                    <a:spcPts val="3500"/>
                  </a:lnSpc>
                </a:pPr>
                <a:r>
                  <a:rPr lang="es-ES" b="1" i="1" dirty="0">
                    <a:solidFill>
                      <a:srgbClr val="0070C0"/>
                    </a:solidFill>
                  </a:rPr>
                  <a:t>       </a:t>
                </a:r>
                <a:r>
                  <a:rPr lang="es-ES" dirty="0">
                    <a:solidFill>
                      <a:srgbClr val="002060"/>
                    </a:solidFill>
                  </a:rPr>
                  <a:t>Compute:</a:t>
                </a:r>
                <a14:m>
                  <m:oMath xmlns:m="http://schemas.openxmlformats.org/officeDocument/2006/math">
                    <m:r>
                      <a:rPr lang="es-ES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e>
                      <m:sub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endParaRPr lang="es-ES" b="1" i="1" dirty="0">
                  <a:solidFill>
                    <a:srgbClr val="0070C0"/>
                  </a:solidFill>
                </a:endParaRPr>
              </a:p>
              <a:p>
                <a:pPr lvl="2">
                  <a:lnSpc>
                    <a:spcPts val="3500"/>
                  </a:lnSpc>
                </a:pPr>
                <a:r>
                  <a:rPr lang="es-ES" b="1" i="1" dirty="0">
                    <a:solidFill>
                      <a:srgbClr val="0070C0"/>
                    </a:solidFill>
                  </a:rPr>
                  <a:t>       for  </a:t>
                </a:r>
                <a14:m>
                  <m:oMath xmlns:m="http://schemas.openxmlformats.org/officeDocument/2006/math"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𝑗</m:t>
                    </m:r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=1,…</m:t>
                    </m:r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s-ES" b="1" i="1" dirty="0">
                    <a:solidFill>
                      <a:srgbClr val="0070C0"/>
                    </a:solidFill>
                  </a:rPr>
                  <a:t> do</a:t>
                </a:r>
              </a:p>
              <a:p>
                <a:pPr lvl="2">
                  <a:lnSpc>
                    <a:spcPts val="3500"/>
                  </a:lnSpc>
                </a:pPr>
                <a:r>
                  <a:rPr lang="es-ES" dirty="0">
                    <a:solidFill>
                      <a:srgbClr val="002060"/>
                    </a:solidFill>
                  </a:rPr>
                  <a:t>	Compute: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s-ES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⃗"/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e>
                      <m:sub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endParaRPr lang="es-ES" b="1" i="1" dirty="0">
                  <a:solidFill>
                    <a:srgbClr val="0070C0"/>
                  </a:solidFill>
                </a:endParaRPr>
              </a:p>
              <a:p>
                <a:pPr lvl="2">
                  <a:lnSpc>
                    <a:spcPts val="3500"/>
                  </a:lnSpc>
                </a:pPr>
                <a:r>
                  <a:rPr lang="es-ES" dirty="0">
                    <a:solidFill>
                      <a:srgbClr val="002060"/>
                    </a:solidFill>
                  </a:rPr>
                  <a:t>                 Compute:   </a:t>
                </a:r>
                <a14:m>
                  <m:oMath xmlns:m="http://schemas.openxmlformats.org/officeDocument/2006/math"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𝑗𝑛</m:t>
                        </m:r>
                      </m:sub>
                    </m:sSub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e>
                      <m:sub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endParaRPr lang="es-ES" b="1" i="1" dirty="0">
                  <a:solidFill>
                    <a:srgbClr val="0070C0"/>
                  </a:solidFill>
                </a:endParaRPr>
              </a:p>
              <a:p>
                <a:pPr lvl="2">
                  <a:lnSpc>
                    <a:spcPts val="3500"/>
                  </a:lnSpc>
                </a:pPr>
                <a:r>
                  <a:rPr lang="es-ES" b="1" i="1" dirty="0">
                    <a:solidFill>
                      <a:srgbClr val="0070C0"/>
                    </a:solidFill>
                  </a:rPr>
                  <a:t>       </a:t>
                </a:r>
                <a:r>
                  <a:rPr lang="es-ES" b="1" i="1" dirty="0" err="1">
                    <a:solidFill>
                      <a:srgbClr val="0070C0"/>
                    </a:solidFill>
                  </a:rPr>
                  <a:t>end</a:t>
                </a:r>
                <a:endParaRPr lang="es-ES" b="1" i="1" dirty="0">
                  <a:solidFill>
                    <a:srgbClr val="0070C0"/>
                  </a:solidFill>
                </a:endParaRPr>
              </a:p>
              <a:p>
                <a:pPr lvl="2">
                  <a:lnSpc>
                    <a:spcPts val="3500"/>
                  </a:lnSpc>
                </a:pPr>
                <a:r>
                  <a:rPr lang="es-ES" b="1" i="1" dirty="0">
                    <a:solidFill>
                      <a:srgbClr val="0070C0"/>
                    </a:solidFill>
                    <a:ea typeface="Cambria Math" panose="02040503050406030204" pitchFamily="18" charset="0"/>
                  </a:rPr>
                  <a:t>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+1,</m:t>
                        </m:r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‖"/>
                        <m:endChr m:val="‖"/>
                        <m:ctrlP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</m:oMath>
                </a14:m>
                <a:r>
                  <a:rPr lang="es-ES" b="1" i="1" dirty="0">
                    <a:solidFill>
                      <a:srgbClr val="0070C0"/>
                    </a:solidFill>
                  </a:rPr>
                  <a:t> </a:t>
                </a:r>
              </a:p>
              <a:p>
                <a:pPr lvl="2">
                  <a:lnSpc>
                    <a:spcPts val="3500"/>
                  </a:lnSpc>
                </a:pPr>
                <a:r>
                  <a:rPr lang="es-ES" b="1" i="1" dirty="0">
                    <a:solidFill>
                      <a:srgbClr val="0070C0"/>
                    </a:solidFill>
                  </a:rPr>
                  <a:t>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e>
                      <m:sub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type m:val="skw"/>
                        <m:ctrlP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num>
                      <m:den>
                        <m:sSub>
                          <m:sSubPr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+1,</m:t>
                            </m:r>
                            <m: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den>
                    </m:f>
                  </m:oMath>
                </a14:m>
                <a:endParaRPr lang="es-ES" b="1" i="1" dirty="0">
                  <a:solidFill>
                    <a:srgbClr val="0070C0"/>
                  </a:solidFill>
                </a:endParaRPr>
              </a:p>
              <a:p>
                <a:pPr lvl="2">
                  <a:lnSpc>
                    <a:spcPts val="3500"/>
                  </a:lnSpc>
                </a:pPr>
                <a:r>
                  <a:rPr lang="es-ES" b="1" i="1" dirty="0" err="1">
                    <a:solidFill>
                      <a:srgbClr val="0070C0"/>
                    </a:solidFill>
                  </a:rPr>
                  <a:t>end</a:t>
                </a:r>
                <a:endParaRPr lang="es-ES" b="1" i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86" name="Rectángulo 85">
                <a:extLst>
                  <a:ext uri="{FF2B5EF4-FFF2-40B4-BE49-F238E27FC236}">
                    <a16:creationId xmlns:a16="http://schemas.microsoft.com/office/drawing/2014/main" id="{AD9FE233-546F-459F-96C2-EB1F096F24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437" y="1652692"/>
                <a:ext cx="4674519" cy="5029582"/>
              </a:xfrm>
              <a:prstGeom prst="rect">
                <a:avLst/>
              </a:prstGeom>
              <a:blipFill>
                <a:blip r:embed="rId4"/>
                <a:stretch>
                  <a:fillRect b="-7030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7" name="Rectángulo 86">
            <a:extLst>
              <a:ext uri="{FF2B5EF4-FFF2-40B4-BE49-F238E27FC236}">
                <a16:creationId xmlns:a16="http://schemas.microsoft.com/office/drawing/2014/main" id="{68CC378D-D3DD-4BC0-B76B-BE0E7AEFB8C9}"/>
              </a:ext>
            </a:extLst>
          </p:cNvPr>
          <p:cNvSpPr/>
          <p:nvPr/>
        </p:nvSpPr>
        <p:spPr>
          <a:xfrm rot="16200000">
            <a:off x="-607506" y="3542414"/>
            <a:ext cx="20375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s-ES" dirty="0" err="1">
                <a:solidFill>
                  <a:srgbClr val="002060"/>
                </a:solidFill>
              </a:rPr>
              <a:t>Algorithm</a:t>
            </a:r>
            <a:r>
              <a:rPr lang="es-ES" dirty="0">
                <a:solidFill>
                  <a:srgbClr val="002060"/>
                </a:solidFill>
              </a:rPr>
              <a:t>:</a:t>
            </a:r>
          </a:p>
        </p:txBody>
      </p:sp>
      <p:sp>
        <p:nvSpPr>
          <p:cNvPr id="88" name="Rectángulo redondeado 26">
            <a:extLst>
              <a:ext uri="{FF2B5EF4-FFF2-40B4-BE49-F238E27FC236}">
                <a16:creationId xmlns:a16="http://schemas.microsoft.com/office/drawing/2014/main" id="{5FF554CE-C442-4743-B8F7-3BE714079F55}"/>
              </a:ext>
            </a:extLst>
          </p:cNvPr>
          <p:cNvSpPr/>
          <p:nvPr/>
        </p:nvSpPr>
        <p:spPr>
          <a:xfrm>
            <a:off x="767288" y="1526818"/>
            <a:ext cx="4252706" cy="5155456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9" name="CuadroTexto 88">
                <a:extLst>
                  <a:ext uri="{FF2B5EF4-FFF2-40B4-BE49-F238E27FC236}">
                    <a16:creationId xmlns:a16="http://schemas.microsoft.com/office/drawing/2014/main" id="{EF1A0853-B0AC-4EA2-A5B7-F38912A4F9F0}"/>
                  </a:ext>
                </a:extLst>
              </p:cNvPr>
              <p:cNvSpPr txBox="1"/>
              <p:nvPr/>
            </p:nvSpPr>
            <p:spPr>
              <a:xfrm>
                <a:off x="9968704" y="1439474"/>
                <a:ext cx="1612200" cy="11269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s-E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  <m:e/>
                                </m:mr>
                                <m:mr>
                                  <m:e/>
                                  <m:e/>
                                </m:mr>
                              </m:m>
                            </m:e>
                            <m:e/>
                          </m:m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  <m:e/>
                                </m:mr>
                                <m:mr>
                                  <m:e/>
                                  <m:e/>
                                </m:mr>
                              </m:m>
                            </m:e>
                            <m:e/>
                          </m:mr>
                        </m:m>
                      </m:e>
                    </m:d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endParaRPr lang="es-ES" dirty="0"/>
              </a:p>
            </p:txBody>
          </p:sp>
        </mc:Choice>
        <mc:Fallback xmlns="">
          <p:sp>
            <p:nvSpPr>
              <p:cNvPr id="89" name="CuadroTexto 88">
                <a:extLst>
                  <a:ext uri="{FF2B5EF4-FFF2-40B4-BE49-F238E27FC236}">
                    <a16:creationId xmlns:a16="http://schemas.microsoft.com/office/drawing/2014/main" id="{EF1A0853-B0AC-4EA2-A5B7-F38912A4F9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68704" y="1439474"/>
                <a:ext cx="1612200" cy="11269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CuadroTexto 89">
                <a:extLst>
                  <a:ext uri="{FF2B5EF4-FFF2-40B4-BE49-F238E27FC236}">
                    <a16:creationId xmlns:a16="http://schemas.microsoft.com/office/drawing/2014/main" id="{9F969E74-0841-4C62-99C7-CE9A70BDB901}"/>
                  </a:ext>
                </a:extLst>
              </p:cNvPr>
              <p:cNvSpPr txBox="1"/>
              <p:nvPr/>
            </p:nvSpPr>
            <p:spPr>
              <a:xfrm>
                <a:off x="5588805" y="1439474"/>
                <a:ext cx="2233974" cy="11269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s-E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  <m:e/>
                                </m:mr>
                                <m:mr>
                                  <m:e/>
                                  <m:e/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  <m:e/>
                                </m:mr>
                                <m:mr>
                                  <m:e/>
                                  <m:e/>
                                </m:mr>
                              </m:m>
                            </m:e>
                          </m:m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  <m:e/>
                                </m:mr>
                                <m:mr>
                                  <m:e/>
                                  <m:e/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  <m:e/>
                                </m:mr>
                                <m:mr>
                                  <m:e/>
                                  <m:e/>
                                </m:mr>
                              </m:m>
                            </m:e>
                          </m:mr>
                        </m:m>
                      </m:e>
                    </m:d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endParaRPr lang="es-ES" dirty="0"/>
              </a:p>
            </p:txBody>
          </p:sp>
        </mc:Choice>
        <mc:Fallback xmlns="">
          <p:sp>
            <p:nvSpPr>
              <p:cNvPr id="90" name="CuadroTexto 89">
                <a:extLst>
                  <a:ext uri="{FF2B5EF4-FFF2-40B4-BE49-F238E27FC236}">
                    <a16:creationId xmlns:a16="http://schemas.microsoft.com/office/drawing/2014/main" id="{9F969E74-0841-4C62-99C7-CE9A70BDB9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8805" y="1439474"/>
                <a:ext cx="2233974" cy="11269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1" name="Rectángulo 90">
            <a:extLst>
              <a:ext uri="{FF2B5EF4-FFF2-40B4-BE49-F238E27FC236}">
                <a16:creationId xmlns:a16="http://schemas.microsoft.com/office/drawing/2014/main" id="{DE375B88-A3F0-463A-A1EC-5BEF4D159E22}"/>
              </a:ext>
            </a:extLst>
          </p:cNvPr>
          <p:cNvSpPr/>
          <p:nvPr/>
        </p:nvSpPr>
        <p:spPr>
          <a:xfrm>
            <a:off x="5874512" y="1535379"/>
            <a:ext cx="1474237" cy="972000"/>
          </a:xfrm>
          <a:prstGeom prst="rect">
            <a:avLst/>
          </a:prstGeom>
          <a:solidFill>
            <a:schemeClr val="accent6">
              <a:lumMod val="7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" name="CuadroTexto 91">
                <a:extLst>
                  <a:ext uri="{FF2B5EF4-FFF2-40B4-BE49-F238E27FC236}">
                    <a16:creationId xmlns:a16="http://schemas.microsoft.com/office/drawing/2014/main" id="{E804968A-FC84-4F67-AFF0-0766E9B8CF3F}"/>
                  </a:ext>
                </a:extLst>
              </p:cNvPr>
              <p:cNvSpPr txBox="1"/>
              <p:nvPr/>
            </p:nvSpPr>
            <p:spPr>
              <a:xfrm>
                <a:off x="6198341" y="1850576"/>
                <a:ext cx="80857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s-E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2" name="CuadroTexto 91">
                <a:extLst>
                  <a:ext uri="{FF2B5EF4-FFF2-40B4-BE49-F238E27FC236}">
                    <a16:creationId xmlns:a16="http://schemas.microsoft.com/office/drawing/2014/main" id="{E804968A-FC84-4F67-AFF0-0766E9B8CF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8341" y="1850576"/>
                <a:ext cx="808575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CuadroTexto 92">
                <a:extLst>
                  <a:ext uri="{FF2B5EF4-FFF2-40B4-BE49-F238E27FC236}">
                    <a16:creationId xmlns:a16="http://schemas.microsoft.com/office/drawing/2014/main" id="{9F969E74-0841-4C62-99C7-CE9A70BDB901}"/>
                  </a:ext>
                </a:extLst>
              </p:cNvPr>
              <p:cNvSpPr txBox="1"/>
              <p:nvPr/>
            </p:nvSpPr>
            <p:spPr>
              <a:xfrm>
                <a:off x="7463068" y="1439474"/>
                <a:ext cx="2233974" cy="11269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s-E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</m:mr>
                                <m:mr>
                                  <m:e/>
                                </m:mr>
                              </m:m>
                            </m:e>
                            <m:e>
                              <m:sSubSup>
                                <m:sSubSupPr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/>
                                <m:sub/>
                                <m:sup/>
                              </m:sSubSup>
                            </m:e>
                          </m:m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</m:mr>
                                <m:mr>
                                  <m:e/>
                                </m:mr>
                              </m:m>
                            </m:e>
                            <m:e/>
                          </m:mr>
                        </m:m>
                      </m:e>
                    </m:d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= </a:t>
                </a:r>
                <a:endParaRPr lang="es-ES" dirty="0"/>
              </a:p>
            </p:txBody>
          </p:sp>
        </mc:Choice>
        <mc:Fallback xmlns="">
          <p:sp>
            <p:nvSpPr>
              <p:cNvPr id="93" name="CuadroTexto 92">
                <a:extLst>
                  <a:ext uri="{FF2B5EF4-FFF2-40B4-BE49-F238E27FC236}">
                    <a16:creationId xmlns:a16="http://schemas.microsoft.com/office/drawing/2014/main" id="{9F969E74-0841-4C62-99C7-CE9A70BDB9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3068" y="1439474"/>
                <a:ext cx="2233974" cy="11269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4" name="Rectángulo 93">
            <a:extLst>
              <a:ext uri="{FF2B5EF4-FFF2-40B4-BE49-F238E27FC236}">
                <a16:creationId xmlns:a16="http://schemas.microsoft.com/office/drawing/2014/main" id="{DE375B88-A3F0-463A-A1EC-5BEF4D159E22}"/>
              </a:ext>
            </a:extLst>
          </p:cNvPr>
          <p:cNvSpPr/>
          <p:nvPr/>
        </p:nvSpPr>
        <p:spPr>
          <a:xfrm>
            <a:off x="8062371" y="1532150"/>
            <a:ext cx="454392" cy="972000"/>
          </a:xfrm>
          <a:prstGeom prst="rect">
            <a:avLst/>
          </a:prstGeom>
          <a:solidFill>
            <a:schemeClr val="accent6">
              <a:lumMod val="7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6" name="CuadroTexto 95">
                <a:extLst>
                  <a:ext uri="{FF2B5EF4-FFF2-40B4-BE49-F238E27FC236}">
                    <a16:creationId xmlns:a16="http://schemas.microsoft.com/office/drawing/2014/main" id="{9F969E74-0841-4C62-99C7-CE9A70BDB901}"/>
                  </a:ext>
                </a:extLst>
              </p:cNvPr>
              <p:cNvSpPr txBox="1"/>
              <p:nvPr/>
            </p:nvSpPr>
            <p:spPr>
              <a:xfrm>
                <a:off x="8810406" y="1456566"/>
                <a:ext cx="1445818" cy="11269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s-E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</m:mr>
                                <m:mr>
                                  <m:e/>
                                </m:mr>
                              </m:m>
                            </m:e>
                            <m:e>
                              <m:sSubSup>
                                <m:sSubSupPr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/>
                                <m:sub/>
                                <m:sup/>
                              </m:sSubSup>
                            </m:e>
                          </m:m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</m:mr>
                                <m:mr>
                                  <m:e/>
                                </m:mr>
                              </m:m>
                            </m:e>
                            <m:e/>
                          </m:mr>
                        </m:m>
                      </m:e>
                    </m:d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endParaRPr lang="es-ES" dirty="0"/>
              </a:p>
            </p:txBody>
          </p:sp>
        </mc:Choice>
        <mc:Fallback xmlns="">
          <p:sp>
            <p:nvSpPr>
              <p:cNvPr id="96" name="CuadroTexto 95">
                <a:extLst>
                  <a:ext uri="{FF2B5EF4-FFF2-40B4-BE49-F238E27FC236}">
                    <a16:creationId xmlns:a16="http://schemas.microsoft.com/office/drawing/2014/main" id="{9F969E74-0841-4C62-99C7-CE9A70BDB9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0406" y="1456566"/>
                <a:ext cx="1445818" cy="11269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7" name="Rectángulo 96">
            <a:extLst>
              <a:ext uri="{FF2B5EF4-FFF2-40B4-BE49-F238E27FC236}">
                <a16:creationId xmlns:a16="http://schemas.microsoft.com/office/drawing/2014/main" id="{DE375B88-A3F0-463A-A1EC-5BEF4D159E22}"/>
              </a:ext>
            </a:extLst>
          </p:cNvPr>
          <p:cNvSpPr/>
          <p:nvPr/>
        </p:nvSpPr>
        <p:spPr>
          <a:xfrm>
            <a:off x="9376755" y="1549242"/>
            <a:ext cx="485617" cy="972000"/>
          </a:xfrm>
          <a:prstGeom prst="rect">
            <a:avLst/>
          </a:prstGeom>
          <a:solidFill>
            <a:schemeClr val="accent6">
              <a:lumMod val="7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8" name="CuadroTexto 97">
                <a:extLst>
                  <a:ext uri="{FF2B5EF4-FFF2-40B4-BE49-F238E27FC236}">
                    <a16:creationId xmlns:a16="http://schemas.microsoft.com/office/drawing/2014/main" id="{E804968A-FC84-4F67-AFF0-0766E9B8CF3F}"/>
                  </a:ext>
                </a:extLst>
              </p:cNvPr>
              <p:cNvSpPr txBox="1"/>
              <p:nvPr/>
            </p:nvSpPr>
            <p:spPr>
              <a:xfrm>
                <a:off x="10615011" y="1776550"/>
                <a:ext cx="80857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s-E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8" name="CuadroTexto 97">
                <a:extLst>
                  <a:ext uri="{FF2B5EF4-FFF2-40B4-BE49-F238E27FC236}">
                    <a16:creationId xmlns:a16="http://schemas.microsoft.com/office/drawing/2014/main" id="{E804968A-FC84-4F67-AFF0-0766E9B8CF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15011" y="1776550"/>
                <a:ext cx="808575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9" name="Grupo 98"/>
          <p:cNvGrpSpPr/>
          <p:nvPr/>
        </p:nvGrpSpPr>
        <p:grpSpPr>
          <a:xfrm>
            <a:off x="10595834" y="1532254"/>
            <a:ext cx="726530" cy="965530"/>
            <a:chOff x="6466835" y="3184704"/>
            <a:chExt cx="726530" cy="965530"/>
          </a:xfrm>
        </p:grpSpPr>
        <p:sp>
          <p:nvSpPr>
            <p:cNvPr id="100" name="Rectángulo 99">
              <a:extLst>
                <a:ext uri="{FF2B5EF4-FFF2-40B4-BE49-F238E27FC236}">
                  <a16:creationId xmlns:a16="http://schemas.microsoft.com/office/drawing/2014/main" id="{DE375B88-A3F0-463A-A1EC-5BEF4D159E22}"/>
                </a:ext>
              </a:extLst>
            </p:cNvPr>
            <p:cNvSpPr/>
            <p:nvPr/>
          </p:nvSpPr>
          <p:spPr>
            <a:xfrm>
              <a:off x="6470379" y="3184704"/>
              <a:ext cx="720000" cy="252000"/>
            </a:xfrm>
            <a:prstGeom prst="rect">
              <a:avLst/>
            </a:prstGeom>
            <a:solidFill>
              <a:schemeClr val="accent6">
                <a:lumMod val="75000"/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1" name="Rectángulo 100">
              <a:extLst>
                <a:ext uri="{FF2B5EF4-FFF2-40B4-BE49-F238E27FC236}">
                  <a16:creationId xmlns:a16="http://schemas.microsoft.com/office/drawing/2014/main" id="{DE375B88-A3F0-463A-A1EC-5BEF4D159E22}"/>
                </a:ext>
              </a:extLst>
            </p:cNvPr>
            <p:cNvSpPr/>
            <p:nvPr/>
          </p:nvSpPr>
          <p:spPr>
            <a:xfrm>
              <a:off x="6466835" y="3438418"/>
              <a:ext cx="719239" cy="144000"/>
            </a:xfrm>
            <a:prstGeom prst="rect">
              <a:avLst/>
            </a:prstGeom>
            <a:solidFill>
              <a:schemeClr val="accent6">
                <a:lumMod val="75000"/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2" name="Rectángulo 101">
              <a:extLst>
                <a:ext uri="{FF2B5EF4-FFF2-40B4-BE49-F238E27FC236}">
                  <a16:creationId xmlns:a16="http://schemas.microsoft.com/office/drawing/2014/main" id="{DE375B88-A3F0-463A-A1EC-5BEF4D159E22}"/>
                </a:ext>
              </a:extLst>
            </p:cNvPr>
            <p:cNvSpPr/>
            <p:nvPr/>
          </p:nvSpPr>
          <p:spPr>
            <a:xfrm>
              <a:off x="6470744" y="3584480"/>
              <a:ext cx="720000" cy="144000"/>
            </a:xfrm>
            <a:prstGeom prst="rect">
              <a:avLst/>
            </a:prstGeom>
            <a:solidFill>
              <a:schemeClr val="accent6">
                <a:lumMod val="75000"/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3" name="Rectángulo 102">
              <a:extLst>
                <a:ext uri="{FF2B5EF4-FFF2-40B4-BE49-F238E27FC236}">
                  <a16:creationId xmlns:a16="http://schemas.microsoft.com/office/drawing/2014/main" id="{DE375B88-A3F0-463A-A1EC-5BEF4D159E22}"/>
                </a:ext>
              </a:extLst>
            </p:cNvPr>
            <p:cNvSpPr/>
            <p:nvPr/>
          </p:nvSpPr>
          <p:spPr>
            <a:xfrm>
              <a:off x="6653365" y="3729364"/>
              <a:ext cx="540000" cy="144000"/>
            </a:xfrm>
            <a:prstGeom prst="rect">
              <a:avLst/>
            </a:prstGeom>
            <a:solidFill>
              <a:schemeClr val="accent6">
                <a:lumMod val="75000"/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4" name="Rectángulo 103">
              <a:extLst>
                <a:ext uri="{FF2B5EF4-FFF2-40B4-BE49-F238E27FC236}">
                  <a16:creationId xmlns:a16="http://schemas.microsoft.com/office/drawing/2014/main" id="{DE375B88-A3F0-463A-A1EC-5BEF4D159E22}"/>
                </a:ext>
              </a:extLst>
            </p:cNvPr>
            <p:cNvSpPr/>
            <p:nvPr/>
          </p:nvSpPr>
          <p:spPr>
            <a:xfrm>
              <a:off x="6832196" y="3871934"/>
              <a:ext cx="360000" cy="144000"/>
            </a:xfrm>
            <a:prstGeom prst="rect">
              <a:avLst/>
            </a:prstGeom>
            <a:solidFill>
              <a:schemeClr val="accent6">
                <a:lumMod val="75000"/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5" name="Rectángulo 104">
              <a:extLst>
                <a:ext uri="{FF2B5EF4-FFF2-40B4-BE49-F238E27FC236}">
                  <a16:creationId xmlns:a16="http://schemas.microsoft.com/office/drawing/2014/main" id="{DE375B88-A3F0-463A-A1EC-5BEF4D159E22}"/>
                </a:ext>
              </a:extLst>
            </p:cNvPr>
            <p:cNvSpPr/>
            <p:nvPr/>
          </p:nvSpPr>
          <p:spPr>
            <a:xfrm>
              <a:off x="7011530" y="4015728"/>
              <a:ext cx="180000" cy="134506"/>
            </a:xfrm>
            <a:prstGeom prst="rect">
              <a:avLst/>
            </a:prstGeom>
            <a:solidFill>
              <a:schemeClr val="accent6">
                <a:lumMod val="75000"/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CuadroTexto 106">
                <a:extLst>
                  <a:ext uri="{FF2B5EF4-FFF2-40B4-BE49-F238E27FC236}">
                    <a16:creationId xmlns:a16="http://schemas.microsoft.com/office/drawing/2014/main" id="{E804968A-FC84-4F67-AFF0-0766E9B8CF3F}"/>
                  </a:ext>
                </a:extLst>
              </p:cNvPr>
              <p:cNvSpPr txBox="1"/>
              <p:nvPr/>
            </p:nvSpPr>
            <p:spPr>
              <a:xfrm>
                <a:off x="10395074" y="1762698"/>
                <a:ext cx="809935" cy="3761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s-E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E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r>
                            <a:rPr lang="es-E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s-E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7" name="CuadroTexto 106">
                <a:extLst>
                  <a:ext uri="{FF2B5EF4-FFF2-40B4-BE49-F238E27FC236}">
                    <a16:creationId xmlns:a16="http://schemas.microsoft.com/office/drawing/2014/main" id="{E804968A-FC84-4F67-AFF0-0766E9B8CF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95074" y="1762698"/>
                <a:ext cx="809935" cy="376193"/>
              </a:xfrm>
              <a:prstGeom prst="rect">
                <a:avLst/>
              </a:prstGeom>
              <a:blipFill>
                <a:blip r:embed="rId11"/>
                <a:stretch>
                  <a:fillRect t="-8065" r="-13534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Rectángulo 35">
            <a:extLst>
              <a:ext uri="{FF2B5EF4-FFF2-40B4-BE49-F238E27FC236}">
                <a16:creationId xmlns:a16="http://schemas.microsoft.com/office/drawing/2014/main" id="{DE375B88-A3F0-463A-A1EC-5BEF4D159E22}"/>
              </a:ext>
            </a:extLst>
          </p:cNvPr>
          <p:cNvSpPr/>
          <p:nvPr/>
        </p:nvSpPr>
        <p:spPr>
          <a:xfrm rot="16200000">
            <a:off x="7419011" y="1860788"/>
            <a:ext cx="972000" cy="314724"/>
          </a:xfrm>
          <a:prstGeom prst="rect">
            <a:avLst/>
          </a:prstGeom>
          <a:solidFill>
            <a:schemeClr val="accent6">
              <a:lumMod val="7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8" name="Rectángulo 37">
            <a:extLst>
              <a:ext uri="{FF2B5EF4-FFF2-40B4-BE49-F238E27FC236}">
                <a16:creationId xmlns:a16="http://schemas.microsoft.com/office/drawing/2014/main" id="{DE375B88-A3F0-463A-A1EC-5BEF4D159E22}"/>
              </a:ext>
            </a:extLst>
          </p:cNvPr>
          <p:cNvSpPr/>
          <p:nvPr/>
        </p:nvSpPr>
        <p:spPr>
          <a:xfrm rot="16200000">
            <a:off x="10192199" y="1553484"/>
            <a:ext cx="231812" cy="189571"/>
          </a:xfrm>
          <a:prstGeom prst="rect">
            <a:avLst/>
          </a:prstGeom>
          <a:solidFill>
            <a:schemeClr val="accent6">
              <a:lumMod val="7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5" name="CuadroTexto 94">
                <a:extLst>
                  <a:ext uri="{FF2B5EF4-FFF2-40B4-BE49-F238E27FC236}">
                    <a16:creationId xmlns:a16="http://schemas.microsoft.com/office/drawing/2014/main" id="{E804968A-FC84-4F67-AFF0-0766E9B8CF3F}"/>
                  </a:ext>
                </a:extLst>
              </p:cNvPr>
              <p:cNvSpPr txBox="1"/>
              <p:nvPr/>
            </p:nvSpPr>
            <p:spPr>
              <a:xfrm>
                <a:off x="7742320" y="1776550"/>
                <a:ext cx="80857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s-E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5" name="CuadroTexto 94">
                <a:extLst>
                  <a:ext uri="{FF2B5EF4-FFF2-40B4-BE49-F238E27FC236}">
                    <a16:creationId xmlns:a16="http://schemas.microsoft.com/office/drawing/2014/main" id="{E804968A-FC84-4F67-AFF0-0766E9B8CF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2320" y="1776550"/>
                <a:ext cx="808575" cy="369332"/>
              </a:xfrm>
              <a:prstGeom prst="rect">
                <a:avLst/>
              </a:prstGeom>
              <a:blipFill>
                <a:blip r:embed="rId12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Rectángulo 39">
            <a:extLst>
              <a:ext uri="{FF2B5EF4-FFF2-40B4-BE49-F238E27FC236}">
                <a16:creationId xmlns:a16="http://schemas.microsoft.com/office/drawing/2014/main" id="{DE375B88-A3F0-463A-A1EC-5BEF4D159E22}"/>
              </a:ext>
            </a:extLst>
          </p:cNvPr>
          <p:cNvSpPr/>
          <p:nvPr/>
        </p:nvSpPr>
        <p:spPr>
          <a:xfrm rot="16200000">
            <a:off x="8735943" y="1877880"/>
            <a:ext cx="972000" cy="314724"/>
          </a:xfrm>
          <a:prstGeom prst="rect">
            <a:avLst/>
          </a:prstGeom>
          <a:solidFill>
            <a:schemeClr val="accent6">
              <a:lumMod val="7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CuadroTexto 105">
                <a:extLst>
                  <a:ext uri="{FF2B5EF4-FFF2-40B4-BE49-F238E27FC236}">
                    <a16:creationId xmlns:a16="http://schemas.microsoft.com/office/drawing/2014/main" id="{E804968A-FC84-4F67-AFF0-0766E9B8CF3F}"/>
                  </a:ext>
                </a:extLst>
              </p:cNvPr>
              <p:cNvSpPr txBox="1"/>
              <p:nvPr/>
            </p:nvSpPr>
            <p:spPr>
              <a:xfrm>
                <a:off x="9120608" y="1777643"/>
                <a:ext cx="80857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</m:oMath>
                  </m:oMathPara>
                </a14:m>
                <a:endParaRPr lang="es-E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6" name="CuadroTexto 105">
                <a:extLst>
                  <a:ext uri="{FF2B5EF4-FFF2-40B4-BE49-F238E27FC236}">
                    <a16:creationId xmlns:a16="http://schemas.microsoft.com/office/drawing/2014/main" id="{E804968A-FC84-4F67-AFF0-0766E9B8CF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20608" y="1777643"/>
                <a:ext cx="808575" cy="369332"/>
              </a:xfrm>
              <a:prstGeom prst="rect">
                <a:avLst/>
              </a:prstGeom>
              <a:blipFill>
                <a:blip r:embed="rId13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Rectángulo 40">
            <a:extLst>
              <a:ext uri="{FF2B5EF4-FFF2-40B4-BE49-F238E27FC236}">
                <a16:creationId xmlns:a16="http://schemas.microsoft.com/office/drawing/2014/main" id="{DE375B88-A3F0-463A-A1EC-5BEF4D159E22}"/>
              </a:ext>
            </a:extLst>
          </p:cNvPr>
          <p:cNvSpPr/>
          <p:nvPr/>
        </p:nvSpPr>
        <p:spPr>
          <a:xfrm rot="16200000">
            <a:off x="10301897" y="1632486"/>
            <a:ext cx="397604" cy="197359"/>
          </a:xfrm>
          <a:prstGeom prst="rect">
            <a:avLst/>
          </a:prstGeom>
          <a:solidFill>
            <a:schemeClr val="accent6">
              <a:lumMod val="7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7" name="Rectángulo 36"/>
          <p:cNvSpPr/>
          <p:nvPr/>
        </p:nvSpPr>
        <p:spPr>
          <a:xfrm>
            <a:off x="5636922" y="2922043"/>
            <a:ext cx="6039141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dirty="0"/>
              <a:t> </a:t>
            </a:r>
            <a:endParaRPr lang="es-ES" sz="1600" dirty="0">
              <a:solidFill>
                <a:srgbClr val="002060"/>
              </a:solidFill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2392939" y="3970831"/>
            <a:ext cx="2538657" cy="940216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CuadroTexto 42">
                <a:extLst>
                  <a:ext uri="{FF2B5EF4-FFF2-40B4-BE49-F238E27FC236}">
                    <a16:creationId xmlns:a16="http://schemas.microsoft.com/office/drawing/2014/main" id="{9F969E74-0841-4C62-99C7-CE9A70BDB901}"/>
                  </a:ext>
                </a:extLst>
              </p:cNvPr>
              <p:cNvSpPr txBox="1"/>
              <p:nvPr/>
            </p:nvSpPr>
            <p:spPr>
              <a:xfrm>
                <a:off x="5336861" y="2876201"/>
                <a:ext cx="6855139" cy="14319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s-E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s-ES" b="0" i="1" smtClean="0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/>
                                      </m:m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s-ES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acc>
                                                <m:accPr>
                                                  <m:chr m:val="⃗"/>
                                                  <m:ctrlPr>
                                                    <a:rPr lang="es-ES" i="1">
                                                      <a:solidFill>
                                                        <a:srgbClr val="00206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es-ES" i="1">
                                                      <a:solidFill>
                                                        <a:srgbClr val="00206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𝑞</m:t>
                                                  </m:r>
                                                </m:e>
                                              </m:acc>
                                            </m:e>
                                            <m:sub>
                                              <m:r>
                                                <a:rPr lang="es-ES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  <m:mr>
                                        <m:e/>
                                      </m:mr>
                                    </m:m>
                                  </m:e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s-ES" b="0" i="1" smtClean="0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/>
                                      </m:m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s-ES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s-ES" b="0" i="1" smtClean="0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𝐴</m:t>
                                              </m:r>
                                              <m:acc>
                                                <m:accPr>
                                                  <m:chr m:val="⃗"/>
                                                  <m:ctrlPr>
                                                    <a:rPr lang="es-ES" i="1">
                                                      <a:solidFill>
                                                        <a:srgbClr val="00206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es-ES" i="1">
                                                      <a:solidFill>
                                                        <a:srgbClr val="00206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𝑞</m:t>
                                                  </m:r>
                                                </m:e>
                                              </m:acc>
                                            </m:e>
                                            <m:sub>
                                              <m:r>
                                                <a:rPr lang="es-ES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  <m:mr>
                                        <m:e/>
                                      </m:mr>
                                    </m:m>
                                  </m:e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s-ES" b="0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⋯</m:t>
                                    </m:r>
                                  </m:e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s-ES" b="0" i="1" smtClean="0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/>
                                      </m:m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s-ES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sSup>
                                                <m:sSupPr>
                                                  <m:ctrlPr>
                                                    <a:rPr lang="es-ES" i="1" smtClean="0">
                                                      <a:solidFill>
                                                        <a:srgbClr val="00206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r>
                                                    <a:rPr lang="es-ES" b="0" i="1" smtClean="0">
                                                      <a:solidFill>
                                                        <a:srgbClr val="00206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𝐴</m:t>
                                                  </m:r>
                                                </m:e>
                                                <m:sup>
                                                  <m:r>
                                                    <a:rPr lang="es-ES" b="0" i="1" smtClean="0">
                                                      <a:solidFill>
                                                        <a:srgbClr val="00206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𝑛</m:t>
                                                  </m:r>
                                                  <m:r>
                                                    <a:rPr lang="es-ES" b="0" i="1" smtClean="0">
                                                      <a:solidFill>
                                                        <a:srgbClr val="00206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−1</m:t>
                                                  </m:r>
                                                </m:sup>
                                              </m:sSup>
                                              <m:acc>
                                                <m:accPr>
                                                  <m:chr m:val="⃗"/>
                                                  <m:ctrlPr>
                                                    <a:rPr lang="es-ES" i="1">
                                                      <a:solidFill>
                                                        <a:srgbClr val="00206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es-ES" i="1">
                                                      <a:solidFill>
                                                        <a:srgbClr val="00206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𝑞</m:t>
                                                  </m:r>
                                                </m:e>
                                              </m:acc>
                                            </m:e>
                                            <m:sub>
                                              <m:r>
                                                <a:rPr lang="es-ES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  <m:mr>
                                        <m:e/>
                                      </m:mr>
                                    </m:m>
                                  </m:e>
                                </m:mr>
                              </m:m>
                            </m:e>
                          </m:mr>
                        </m:m>
                      </m:e>
                    </m:d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is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called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the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Krylov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matrix</a:t>
                </a:r>
                <a:r>
                  <a:rPr lang="es-ES" dirty="0">
                    <a:solidFill>
                      <a:srgbClr val="002060"/>
                    </a:solidFill>
                  </a:rPr>
                  <a:t>.</a:t>
                </a:r>
              </a:p>
              <a:p>
                <a:endParaRPr lang="es-ES" dirty="0">
                  <a:solidFill>
                    <a:srgbClr val="002060"/>
                  </a:solidFill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𝒦</m:t>
                        </m:r>
                      </m:e>
                      <m:sub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acc>
                      <m:accPr>
                        <m:chr m:val="⃗"/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s-ES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ℒ</m:t>
                    </m:r>
                    <m:d>
                      <m:dPr>
                        <m:begChr m:val="{"/>
                        <m:endChr m:val="}"/>
                        <m:ctrlPr>
                          <a:rPr lang="es-ES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s-ES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s-ES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</m:acc>
                          </m:e>
                          <m:sub>
                            <m: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  <m:acc>
                              <m:accPr>
                                <m:chr m:val="⃗"/>
                                <m:ctrlPr>
                                  <a:rPr lang="es-ES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s-ES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</m:acc>
                          </m:e>
                          <m:sub>
                            <m: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p>
                              <m:sSupPr>
                                <m:ctrlPr>
                                  <a:rPr lang="es-ES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s-ES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p>
                                <m:r>
                                  <a:rPr lang="es-ES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s-ES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p>
                            </m:sSup>
                            <m:acc>
                              <m:accPr>
                                <m:chr m:val="⃗"/>
                                <m:ctrlPr>
                                  <a:rPr lang="es-ES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s-ES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</m:acc>
                          </m:e>
                          <m:sub>
                            <m: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ℒ</m:t>
                    </m:r>
                    <m:d>
                      <m:dPr>
                        <m:begChr m:val="{"/>
                        <m:endChr m:val="}"/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s-ES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s-ES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</m:acc>
                          </m:e>
                          <m:sub>
                            <m: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s-ES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s-ES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</m:acc>
                          </m:e>
                          <m:sub>
                            <m:r>
                              <a:rPr lang="es-E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s-ES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s-ES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</m:acc>
                          </m:e>
                          <m:sub>
                            <m:r>
                              <a:rPr lang="es-E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s-ES" dirty="0"/>
                  <a:t> </a:t>
                </a:r>
                <a:r>
                  <a:rPr lang="es-ES" dirty="0">
                    <a:solidFill>
                      <a:srgbClr val="002060"/>
                    </a:solidFill>
                  </a:rPr>
                  <a:t>Krylov </a:t>
                </a:r>
                <a:r>
                  <a:rPr lang="es-ES" dirty="0" err="1">
                    <a:solidFill>
                      <a:srgbClr val="002060"/>
                    </a:solidFill>
                  </a:rPr>
                  <a:t>subspace</a:t>
                </a:r>
                <a:r>
                  <a:rPr lang="es-ES" dirty="0">
                    <a:solidFill>
                      <a:srgbClr val="002060"/>
                    </a:solidFill>
                  </a:rPr>
                  <a:t>.</a:t>
                </a:r>
                <a:endParaRPr lang="es-ES" dirty="0"/>
              </a:p>
            </p:txBody>
          </p:sp>
        </mc:Choice>
        <mc:Fallback xmlns="">
          <p:sp>
            <p:nvSpPr>
              <p:cNvPr id="43" name="CuadroTexto 42">
                <a:extLst>
                  <a:ext uri="{FF2B5EF4-FFF2-40B4-BE49-F238E27FC236}">
                    <a16:creationId xmlns:a16="http://schemas.microsoft.com/office/drawing/2014/main" id="{9F969E74-0841-4C62-99C7-CE9A70BDB9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6861" y="2876201"/>
                <a:ext cx="6855139" cy="1431930"/>
              </a:xfrm>
              <a:prstGeom prst="rect">
                <a:avLst/>
              </a:prstGeom>
              <a:blipFill>
                <a:blip r:embed="rId14"/>
                <a:stretch>
                  <a:fillRect b="-5957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Conector recto 9"/>
          <p:cNvCxnSpPr/>
          <p:nvPr/>
        </p:nvCxnSpPr>
        <p:spPr>
          <a:xfrm>
            <a:off x="6439429" y="2972192"/>
            <a:ext cx="0" cy="698642"/>
          </a:xfrm>
          <a:prstGeom prst="line">
            <a:avLst/>
          </a:prstGeom>
          <a:ln w="127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 recto 44"/>
          <p:cNvCxnSpPr/>
          <p:nvPr/>
        </p:nvCxnSpPr>
        <p:spPr>
          <a:xfrm>
            <a:off x="7029988" y="2972192"/>
            <a:ext cx="0" cy="698642"/>
          </a:xfrm>
          <a:prstGeom prst="line">
            <a:avLst/>
          </a:prstGeom>
          <a:ln w="127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recto 45"/>
          <p:cNvCxnSpPr/>
          <p:nvPr/>
        </p:nvCxnSpPr>
        <p:spPr>
          <a:xfrm>
            <a:off x="7555118" y="2965846"/>
            <a:ext cx="0" cy="698642"/>
          </a:xfrm>
          <a:prstGeom prst="line">
            <a:avLst/>
          </a:prstGeom>
          <a:ln w="127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ángulo 11"/>
              <p:cNvSpPr/>
              <p:nvPr/>
            </p:nvSpPr>
            <p:spPr>
              <a:xfrm>
                <a:off x="5347162" y="4719637"/>
                <a:ext cx="6540038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𝒦</m:t>
                        </m:r>
                      </m:e>
                      <m:sub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acc>
                      <m:accPr>
                        <m:chr m:val="⃗"/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is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expected</a:t>
                </a:r>
                <a:r>
                  <a:rPr lang="es-ES" dirty="0">
                    <a:solidFill>
                      <a:srgbClr val="002060"/>
                    </a:solidFill>
                  </a:rPr>
                  <a:t> to </a:t>
                </a:r>
                <a:r>
                  <a:rPr lang="es-ES" dirty="0" err="1">
                    <a:solidFill>
                      <a:srgbClr val="002060"/>
                    </a:solidFill>
                  </a:rPr>
                  <a:t>span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good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approximations</a:t>
                </a:r>
                <a:r>
                  <a:rPr lang="es-ES" dirty="0">
                    <a:solidFill>
                      <a:srgbClr val="002060"/>
                    </a:solidFill>
                  </a:rPr>
                  <a:t> of </a:t>
                </a:r>
                <a:r>
                  <a:rPr lang="es-ES" dirty="0" err="1">
                    <a:solidFill>
                      <a:srgbClr val="002060"/>
                    </a:solidFill>
                  </a:rPr>
                  <a:t>the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eigenvectors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associated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with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eigenvalues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with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large</a:t>
                </a:r>
                <a:r>
                  <a:rPr lang="es-ES" dirty="0">
                    <a:solidFill>
                      <a:srgbClr val="002060"/>
                    </a:solidFill>
                  </a:rPr>
                  <a:t> module </a:t>
                </a:r>
                <a:r>
                  <a:rPr lang="es-ES" dirty="0" err="1">
                    <a:solidFill>
                      <a:srgbClr val="002060"/>
                    </a:solidFill>
                  </a:rPr>
                  <a:t>for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the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same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reason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that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p>
                          <m:sSupPr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  <m:acc>
                          <m:accPr>
                            <m:chr m:val="⃗"/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e>
                      <m:sub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approximates </a:t>
                </a:r>
                <a:r>
                  <a:rPr lang="es-ES" dirty="0" err="1">
                    <a:solidFill>
                      <a:srgbClr val="002060"/>
                    </a:solidFill>
                  </a:rPr>
                  <a:t>the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dominant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eigenvector</a:t>
                </a:r>
                <a:r>
                  <a:rPr lang="es-ES" dirty="0">
                    <a:solidFill>
                      <a:srgbClr val="002060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12" name="Rectángulo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7162" y="4719637"/>
                <a:ext cx="6540038" cy="923330"/>
              </a:xfrm>
              <a:prstGeom prst="rect">
                <a:avLst/>
              </a:prstGeom>
              <a:blipFill>
                <a:blip r:embed="rId15"/>
                <a:stretch>
                  <a:fillRect t="-9211" b="-9211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AutoShape 2" descr="A^{{n-1}}b"/>
          <p:cNvSpPr>
            <a:spLocks noChangeAspect="1" noChangeArrowheads="1"/>
          </p:cNvSpPr>
          <p:nvPr/>
        </p:nvSpPr>
        <p:spPr bwMode="auto">
          <a:xfrm>
            <a:off x="113665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42" name="TextBox 29"/>
          <p:cNvSpPr txBox="1"/>
          <p:nvPr/>
        </p:nvSpPr>
        <p:spPr>
          <a:xfrm>
            <a:off x="291475" y="824818"/>
            <a:ext cx="11698487" cy="541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ts val="3500"/>
              </a:lnSpc>
              <a:buFont typeface="+mj-lt"/>
              <a:buAutoNum type="arabicPeriod" startAt="3"/>
            </a:pPr>
            <a:r>
              <a:rPr lang="es-ES" b="1" dirty="0" err="1">
                <a:solidFill>
                  <a:srgbClr val="002060"/>
                </a:solidFill>
              </a:rPr>
              <a:t>Subspace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Projection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Methods</a:t>
            </a:r>
            <a:r>
              <a:rPr lang="es-ES" b="1" dirty="0">
                <a:solidFill>
                  <a:srgbClr val="002060"/>
                </a:solidFill>
              </a:rPr>
              <a:t>. </a:t>
            </a:r>
            <a:r>
              <a:rPr lang="es-ES" b="1" dirty="0" err="1">
                <a:solidFill>
                  <a:srgbClr val="002060"/>
                </a:solidFill>
              </a:rPr>
              <a:t>Arnoldi-Lanczos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Method</a:t>
            </a:r>
            <a:endParaRPr lang="es-ES" sz="1600" dirty="0">
              <a:solidFill>
                <a:srgbClr val="002060"/>
              </a:solidFill>
            </a:endParaRPr>
          </a:p>
        </p:txBody>
      </p:sp>
      <p:sp>
        <p:nvSpPr>
          <p:cNvPr id="4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8401616" y="2"/>
            <a:ext cx="3790384" cy="3651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accent5">
                    <a:lumMod val="50000"/>
                  </a:schemeClr>
                </a:solidFill>
              </a:rPr>
              <a:t>Eigenvalue Problems in Engineering with application to fluid dynamics</a:t>
            </a:r>
            <a:endParaRPr lang="es-ES" sz="1000" dirty="0">
              <a:solidFill>
                <a:schemeClr val="accent5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16">
            <p14:nvContentPartPr>
              <p14:cNvPr id="9" name="Entrada de lápiz 8">
                <a:extLst>
                  <a:ext uri="{FF2B5EF4-FFF2-40B4-BE49-F238E27FC236}">
                    <a16:creationId xmlns:a16="http://schemas.microsoft.com/office/drawing/2014/main" id="{F0EDB521-2FBD-4CEA-B793-6B1A52B9E448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463000" y="3594600"/>
              <a:ext cx="1427760" cy="127800"/>
            </p14:xfrm>
          </p:contentPart>
        </mc:Choice>
        <mc:Fallback xmlns="">
          <p:pic>
            <p:nvPicPr>
              <p:cNvPr id="9" name="Entrada de lápiz 8">
                <a:extLst>
                  <a:ext uri="{FF2B5EF4-FFF2-40B4-BE49-F238E27FC236}">
                    <a16:creationId xmlns:a16="http://schemas.microsoft.com/office/drawing/2014/main" id="{F0EDB521-2FBD-4CEA-B793-6B1A52B9E44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453640" y="3585240"/>
                <a:ext cx="1446480" cy="146520"/>
              </a:xfrm>
              <a:prstGeom prst="rect">
                <a:avLst/>
              </a:prstGeom>
            </p:spPr>
          </p:pic>
        </mc:Fallback>
      </mc:AlternateContent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7D8D29F2-EA8C-4C2C-A6E7-3B85D3BFDA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18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768"/>
    </mc:Choice>
    <mc:Fallback xmlns="">
      <p:transition spd="slow" advTm="357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ángulo 41"/>
              <p:cNvSpPr/>
              <p:nvPr/>
            </p:nvSpPr>
            <p:spPr>
              <a:xfrm>
                <a:off x="513033" y="1449311"/>
                <a:ext cx="11530201" cy="1261243"/>
              </a:xfrm>
              <a:prstGeom prst="rect">
                <a:avLst/>
              </a:prstGeom>
            </p:spPr>
            <p:txBody>
              <a:bodyPr wrap="square" lIns="91440" tIns="45720" rIns="91440" bIns="45720" anchor="t">
                <a:spAutoFit/>
              </a:bodyPr>
              <a:lstStyle/>
              <a:p>
                <a:pPr lvl="1"/>
                <a:r>
                  <a:rPr lang="es-ES" sz="1600" dirty="0" err="1">
                    <a:solidFill>
                      <a:srgbClr val="002060"/>
                    </a:solidFill>
                  </a:rPr>
                  <a:t>Matrix</a:t>
                </a:r>
                <a:r>
                  <a:rPr lang="es-ES" sz="1600" dirty="0">
                    <a:solidFill>
                      <a:srgbClr val="002060"/>
                    </a:solidFill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sz="16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s-ES" sz="160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s-ES" sz="16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𝐻</m:t>
                            </m:r>
                          </m:e>
                        </m:acc>
                      </m:e>
                      <m:sub>
                        <m:r>
                          <a:rPr lang="es-ES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s-ES" sz="1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s-ES" sz="16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sz="16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s-ES" sz="1600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s-ES" sz="1600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h</m:t>
                                        </m:r>
                                      </m:e>
                                      <m:sub>
                                        <m:r>
                                          <a:rPr lang="es-ES" sz="1600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11</m:t>
                                        </m:r>
                                      </m:sub>
                                    </m:sSub>
                                  </m:e>
                                  <m:e/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s-ES" sz="1600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s-ES" sz="1600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h</m:t>
                                        </m:r>
                                      </m:e>
                                      <m:sub>
                                        <m:r>
                                          <a:rPr lang="es-ES" sz="1600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21</m:t>
                                        </m:r>
                                      </m:sub>
                                    </m:sSub>
                                  </m:e>
                                  <m:e/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sz="16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s-ES" sz="1600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s-ES" sz="1600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h</m:t>
                                        </m:r>
                                      </m:e>
                                      <m:sub>
                                        <m:r>
                                          <a:rPr lang="es-ES" sz="1600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1</m:t>
                                        </m:r>
                                        <m:r>
                                          <a:rPr lang="es-ES" sz="1600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/>
                                </m:mr>
                              </m:m>
                            </m:e>
                          </m:m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sz="16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  <m:e/>
                                </m:mr>
                                <m:mr>
                                  <m:e/>
                                  <m:e/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sz="16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s-ES" sz="1600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s-ES" sz="1600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h</m:t>
                                        </m:r>
                                      </m:e>
                                      <m:sub>
                                        <m:r>
                                          <a:rPr lang="es-ES" sz="1600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  <m:r>
                                          <a:rPr lang="es-ES" sz="1600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+1,</m:t>
                                        </m:r>
                                        <m:r>
                                          <a:rPr lang="es-ES" sz="1600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mr>
                        </m:m>
                      </m:e>
                    </m:d>
                  </m:oMath>
                </a14:m>
                <a:r>
                  <a:rPr lang="es-ES" sz="1600" dirty="0">
                    <a:solidFill>
                      <a:srgbClr val="002060"/>
                    </a:solidFill>
                  </a:rPr>
                  <a:t> is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not</a:t>
                </a:r>
                <a:r>
                  <a:rPr lang="es-ES" sz="1600" dirty="0">
                    <a:solidFill>
                      <a:srgbClr val="002060"/>
                    </a:solidFill>
                  </a:rPr>
                  <a:t> a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square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matrix</a:t>
                </a:r>
                <a:r>
                  <a:rPr lang="es-ES" sz="1600" dirty="0">
                    <a:solidFill>
                      <a:srgbClr val="002060"/>
                    </a:solidFill>
                  </a:rPr>
                  <a:t>,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instead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we</a:t>
                </a:r>
                <a:r>
                  <a:rPr lang="es-ES" sz="1600" dirty="0">
                    <a:solidFill>
                      <a:srgbClr val="002060"/>
                    </a:solidFill>
                  </a:rPr>
                  <a:t> use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s-ES" sz="160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s-ES" sz="160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s-ES" sz="1600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s-ES" sz="1600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r>
                          <a:rPr lang="es-ES" sz="1600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sSub>
                      <m:sSubPr>
                        <m:ctrlP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sSub>
                      <m:sSubPr>
                        <m:ctrlPr>
                          <a:rPr lang="es-ES" sz="160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s-ES" sz="1600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s-ES" sz="1600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</m:acc>
                      </m:e>
                      <m:sub>
                        <m:r>
                          <a:rPr lang="es-ES" sz="1600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s-ES" sz="1600" i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s-ES" sz="1600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s-ES" sz="1600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sz="1600" i="1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s-ES" sz="1600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s-ES" sz="1600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h</m:t>
                                        </m:r>
                                      </m:e>
                                      <m:sub>
                                        <m:r>
                                          <a:rPr lang="es-ES" sz="1600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11</m:t>
                                        </m:r>
                                      </m:sub>
                                    </m:sSub>
                                  </m:e>
                                  <m:e/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s-ES" sz="1600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s-ES" sz="1600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h</m:t>
                                        </m:r>
                                      </m:e>
                                      <m:sub>
                                        <m:r>
                                          <a:rPr lang="es-ES" sz="1600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21</m:t>
                                        </m:r>
                                      </m:sub>
                                    </m:sSub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s-ES" sz="1600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s-ES" sz="1600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h</m:t>
                                        </m:r>
                                      </m:e>
                                      <m:sub>
                                        <m:r>
                                          <a:rPr lang="es-ES" sz="1600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22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sz="1600" i="1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  <m:e>
                                    <m:r>
                                      <a:rPr lang="es-ES" sz="1600" i="1">
                                        <a:solidFill>
                                          <a:schemeClr val="accent5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    </m:t>
                                    </m:r>
                                    <m:sSub>
                                      <m:sSubPr>
                                        <m:ctrlPr>
                                          <a:rPr lang="es-ES" sz="1600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s-ES" sz="1600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h</m:t>
                                        </m:r>
                                      </m:e>
                                      <m:sub>
                                        <m:r>
                                          <a:rPr lang="es-ES" sz="1600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1</m:t>
                                        </m:r>
                                        <m:r>
                                          <a:rPr lang="es-ES" sz="1600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/>
                                  <m:e/>
                                </m:mr>
                              </m:m>
                            </m:e>
                          </m:m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sz="1600" i="1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  <m:e/>
                                </m:mr>
                                <m:mr>
                                  <m:e/>
                                  <m:e/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sz="1600" i="1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  <m:e/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s-ES" sz="1600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s-ES" sz="1600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h</m:t>
                                        </m:r>
                                      </m:e>
                                      <m:sub>
                                        <m:r>
                                          <a:rPr lang="es-ES" sz="1600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𝑛𝑛</m:t>
                                        </m:r>
                                        <m:r>
                                          <a:rPr lang="es-ES" sz="1600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−1</m:t>
                                        </m:r>
                                      </m:sub>
                                    </m:sSub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s-ES" sz="1600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s-ES" sz="1600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h</m:t>
                                        </m:r>
                                      </m:e>
                                      <m:sub>
                                        <m:r>
                                          <a:rPr lang="es-ES" sz="1600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𝑛𝑛</m:t>
                                        </m:r>
                                        <m:r>
                                          <a:rPr lang="es-ES" sz="1600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   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mr>
                        </m:m>
                      </m:e>
                    </m:d>
                  </m:oMath>
                </a14:m>
                <a:endParaRPr lang="es-ES" sz="16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42" name="Rectángulo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033" y="1449311"/>
                <a:ext cx="11530201" cy="12612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ángulo 6"/>
          <p:cNvSpPr/>
          <p:nvPr/>
        </p:nvSpPr>
        <p:spPr>
          <a:xfrm>
            <a:off x="136433" y="179045"/>
            <a:ext cx="37860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b="1" dirty="0" err="1">
                <a:solidFill>
                  <a:srgbClr val="002060"/>
                </a:solidFill>
              </a:rPr>
              <a:t>Iterative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Methods-Subspace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Projection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Methods</a:t>
            </a:r>
            <a:endParaRPr lang="es-ES" sz="1400" dirty="0"/>
          </a:p>
        </p:txBody>
      </p:sp>
      <p:sp>
        <p:nvSpPr>
          <p:cNvPr id="3" name="AutoShape 2" descr="n"/>
          <p:cNvSpPr>
            <a:spLocks noChangeAspect="1" noChangeArrowheads="1"/>
          </p:cNvSpPr>
          <p:nvPr/>
        </p:nvSpPr>
        <p:spPr bwMode="auto">
          <a:xfrm>
            <a:off x="3617913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4" name="AutoShape 2" descr="A^{{n-1}}b"/>
          <p:cNvSpPr>
            <a:spLocks noChangeAspect="1" noChangeArrowheads="1"/>
          </p:cNvSpPr>
          <p:nvPr/>
        </p:nvSpPr>
        <p:spPr bwMode="auto">
          <a:xfrm>
            <a:off x="113665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grpSp>
        <p:nvGrpSpPr>
          <p:cNvPr id="56" name="Grupo 55"/>
          <p:cNvGrpSpPr/>
          <p:nvPr/>
        </p:nvGrpSpPr>
        <p:grpSpPr>
          <a:xfrm>
            <a:off x="2781123" y="2100131"/>
            <a:ext cx="252000" cy="216000"/>
            <a:chOff x="7546424" y="6438630"/>
            <a:chExt cx="376800" cy="376800"/>
          </a:xfrm>
          <a:solidFill>
            <a:schemeClr val="accent5">
              <a:lumMod val="50000"/>
            </a:schemeClr>
          </a:solidFill>
        </p:grpSpPr>
        <p:sp>
          <p:nvSpPr>
            <p:cNvPr id="57" name="Elipse 56"/>
            <p:cNvSpPr/>
            <p:nvPr/>
          </p:nvSpPr>
          <p:spPr>
            <a:xfrm>
              <a:off x="7546424" y="6438630"/>
              <a:ext cx="72000" cy="72000"/>
            </a:xfrm>
            <a:prstGeom prst="ellipse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002060"/>
                </a:solidFill>
              </a:endParaRPr>
            </a:p>
          </p:txBody>
        </p:sp>
        <p:sp>
          <p:nvSpPr>
            <p:cNvPr id="58" name="Elipse 57"/>
            <p:cNvSpPr/>
            <p:nvPr/>
          </p:nvSpPr>
          <p:spPr>
            <a:xfrm>
              <a:off x="7698824" y="6591030"/>
              <a:ext cx="72000" cy="72000"/>
            </a:xfrm>
            <a:prstGeom prst="ellipse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002060"/>
                </a:solidFill>
              </a:endParaRPr>
            </a:p>
          </p:txBody>
        </p:sp>
        <p:sp>
          <p:nvSpPr>
            <p:cNvPr id="59" name="Elipse 58"/>
            <p:cNvSpPr/>
            <p:nvPr/>
          </p:nvSpPr>
          <p:spPr>
            <a:xfrm>
              <a:off x="7851224" y="6743430"/>
              <a:ext cx="72000" cy="72000"/>
            </a:xfrm>
            <a:prstGeom prst="ellipse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002060"/>
                </a:solidFill>
              </a:endParaRPr>
            </a:p>
          </p:txBody>
        </p:sp>
      </p:grpSp>
      <p:grpSp>
        <p:nvGrpSpPr>
          <p:cNvPr id="60" name="Grupo 59"/>
          <p:cNvGrpSpPr>
            <a:grpSpLocks noChangeAspect="1"/>
          </p:cNvGrpSpPr>
          <p:nvPr/>
        </p:nvGrpSpPr>
        <p:grpSpPr>
          <a:xfrm>
            <a:off x="3503570" y="2013825"/>
            <a:ext cx="36000" cy="180000"/>
            <a:chOff x="7200000" y="5112000"/>
            <a:chExt cx="72000" cy="360000"/>
          </a:xfrm>
        </p:grpSpPr>
        <p:sp>
          <p:nvSpPr>
            <p:cNvPr id="61" name="Elipse 60"/>
            <p:cNvSpPr/>
            <p:nvPr/>
          </p:nvSpPr>
          <p:spPr>
            <a:xfrm>
              <a:off x="7200000" y="5112000"/>
              <a:ext cx="72000" cy="72000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002060"/>
                </a:solidFill>
              </a:endParaRPr>
            </a:p>
          </p:txBody>
        </p:sp>
        <p:sp>
          <p:nvSpPr>
            <p:cNvPr id="62" name="Elipse 61"/>
            <p:cNvSpPr/>
            <p:nvPr/>
          </p:nvSpPr>
          <p:spPr>
            <a:xfrm>
              <a:off x="7200000" y="5256000"/>
              <a:ext cx="72000" cy="72000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002060"/>
                </a:solidFill>
              </a:endParaRPr>
            </a:p>
          </p:txBody>
        </p:sp>
        <p:sp>
          <p:nvSpPr>
            <p:cNvPr id="63" name="Elipse 62"/>
            <p:cNvSpPr/>
            <p:nvPr/>
          </p:nvSpPr>
          <p:spPr>
            <a:xfrm>
              <a:off x="7200000" y="5400000"/>
              <a:ext cx="72000" cy="72000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002060"/>
                </a:solidFill>
              </a:endParaRPr>
            </a:p>
          </p:txBody>
        </p:sp>
      </p:grpSp>
      <p:grpSp>
        <p:nvGrpSpPr>
          <p:cNvPr id="64" name="Grupo 63"/>
          <p:cNvGrpSpPr>
            <a:grpSpLocks noChangeAspect="1"/>
          </p:cNvGrpSpPr>
          <p:nvPr/>
        </p:nvGrpSpPr>
        <p:grpSpPr>
          <a:xfrm rot="5400000">
            <a:off x="3033123" y="1689958"/>
            <a:ext cx="36000" cy="180000"/>
            <a:chOff x="7200000" y="5112000"/>
            <a:chExt cx="72000" cy="360000"/>
          </a:xfrm>
        </p:grpSpPr>
        <p:sp>
          <p:nvSpPr>
            <p:cNvPr id="65" name="Elipse 64"/>
            <p:cNvSpPr/>
            <p:nvPr/>
          </p:nvSpPr>
          <p:spPr>
            <a:xfrm>
              <a:off x="7200000" y="5112000"/>
              <a:ext cx="72000" cy="72000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002060"/>
                </a:solidFill>
              </a:endParaRPr>
            </a:p>
          </p:txBody>
        </p:sp>
        <p:sp>
          <p:nvSpPr>
            <p:cNvPr id="66" name="Elipse 65"/>
            <p:cNvSpPr/>
            <p:nvPr/>
          </p:nvSpPr>
          <p:spPr>
            <a:xfrm>
              <a:off x="7200000" y="5256000"/>
              <a:ext cx="72000" cy="72000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002060"/>
                </a:solidFill>
              </a:endParaRPr>
            </a:p>
          </p:txBody>
        </p:sp>
        <p:sp>
          <p:nvSpPr>
            <p:cNvPr id="67" name="Elipse 66"/>
            <p:cNvSpPr/>
            <p:nvPr/>
          </p:nvSpPr>
          <p:spPr>
            <a:xfrm>
              <a:off x="7200000" y="5400000"/>
              <a:ext cx="72000" cy="72000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00206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Rectángulo 83"/>
              <p:cNvSpPr/>
              <p:nvPr/>
            </p:nvSpPr>
            <p:spPr>
              <a:xfrm>
                <a:off x="513034" y="2860008"/>
                <a:ext cx="6721780" cy="990015"/>
              </a:xfrm>
              <a:prstGeom prst="rect">
                <a:avLst/>
              </a:prstGeom>
            </p:spPr>
            <p:txBody>
              <a:bodyPr wrap="square" lIns="91440" tIns="45720" rIns="91440" bIns="45720" anchor="t">
                <a:spAutoFit/>
              </a:bodyPr>
              <a:lstStyle/>
              <a:p>
                <a:pPr lvl="1">
                  <a:lnSpc>
                    <a:spcPts val="3500"/>
                  </a:lnSpc>
                </a:pPr>
                <a:r>
                  <a:rPr lang="es-ES" dirty="0" err="1">
                    <a:solidFill>
                      <a:srgbClr val="002060"/>
                    </a:solidFill>
                  </a:rPr>
                  <a:t>Eigenvalues</a:t>
                </a:r>
                <a:r>
                  <a:rPr lang="es-ES" dirty="0">
                    <a:solidFill>
                      <a:srgbClr val="002060"/>
                    </a:solidFill>
                  </a:rPr>
                  <a:t>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are </a:t>
                </a:r>
                <a:r>
                  <a:rPr lang="es-ES" dirty="0" err="1">
                    <a:solidFill>
                      <a:srgbClr val="002060"/>
                    </a:solidFill>
                  </a:rPr>
                  <a:t>called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the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Arnoldi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eigenvalue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estimates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or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i="1" dirty="0">
                    <a:solidFill>
                      <a:srgbClr val="002060"/>
                    </a:solidFill>
                  </a:rPr>
                  <a:t>Ritz </a:t>
                </a:r>
                <a:r>
                  <a:rPr lang="es-ES" i="1" dirty="0" err="1">
                    <a:solidFill>
                      <a:srgbClr val="002060"/>
                    </a:solidFill>
                  </a:rPr>
                  <a:t>values</a:t>
                </a:r>
                <a:r>
                  <a:rPr lang="es-ES" i="1" dirty="0">
                    <a:solidFill>
                      <a:srgbClr val="002060"/>
                    </a:solidFill>
                  </a:rPr>
                  <a:t>, </a:t>
                </a:r>
                <a:r>
                  <a:rPr lang="es-ES" dirty="0">
                    <a:solidFill>
                      <a:srgbClr val="002060"/>
                    </a:solidFill>
                  </a:rPr>
                  <a:t>and </a:t>
                </a:r>
                <a:r>
                  <a:rPr lang="es-ES" dirty="0" err="1">
                    <a:solidFill>
                      <a:srgbClr val="002060"/>
                    </a:solidFill>
                  </a:rPr>
                  <a:t>they</a:t>
                </a:r>
                <a:r>
                  <a:rPr lang="es-ES" dirty="0">
                    <a:solidFill>
                      <a:srgbClr val="002060"/>
                    </a:solidFill>
                  </a:rPr>
                  <a:t> converge to </a:t>
                </a:r>
                <a:r>
                  <a:rPr lang="es-ES" dirty="0" err="1">
                    <a:solidFill>
                      <a:srgbClr val="002060"/>
                    </a:solidFill>
                  </a:rPr>
                  <a:t>the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largest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eigenvalues</a:t>
                </a:r>
                <a:r>
                  <a:rPr lang="es-ES" dirty="0">
                    <a:solidFill>
                      <a:srgbClr val="002060"/>
                    </a:solidFill>
                  </a:rPr>
                  <a:t> of </a:t>
                </a:r>
                <a14:m>
                  <m:oMath xmlns:m="http://schemas.openxmlformats.org/officeDocument/2006/math"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84" name="Rectángulo 8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034" y="2860008"/>
                <a:ext cx="6721780" cy="990015"/>
              </a:xfrm>
              <a:prstGeom prst="rect">
                <a:avLst/>
              </a:prstGeom>
              <a:blipFill>
                <a:blip r:embed="rId5"/>
                <a:stretch>
                  <a:fillRect b="-3681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42" name="Picture 2" descr="https://upload.wikimedia.org/wikipedia/commons/9/9b/Arnoldi_Iteration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6593" y="2838007"/>
            <a:ext cx="3110109" cy="3959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 rot="16200000">
            <a:off x="9502530" y="4592109"/>
            <a:ext cx="38300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5">
                    <a:lumMod val="50000"/>
                  </a:schemeClr>
                </a:solidFill>
              </a:rPr>
              <a:t>(From Wikipedia) </a:t>
            </a:r>
            <a:r>
              <a:rPr lang="en-US" sz="1200" dirty="0" err="1">
                <a:solidFill>
                  <a:schemeClr val="accent5">
                    <a:lumMod val="50000"/>
                  </a:schemeClr>
                </a:solidFill>
              </a:rPr>
              <a:t>Arnoldi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</a:rPr>
              <a:t> iteration convergence of Ritz values (red) to the eigenvalues (black) of a 400x400 matrix</a:t>
            </a:r>
            <a:endParaRPr lang="es-ES" sz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Flecha derecha 7"/>
          <p:cNvSpPr/>
          <p:nvPr/>
        </p:nvSpPr>
        <p:spPr>
          <a:xfrm>
            <a:off x="649915" y="2013825"/>
            <a:ext cx="252000" cy="180000"/>
          </a:xfrm>
          <a:prstGeom prst="rightArrow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85" name="Grupo 84"/>
          <p:cNvGrpSpPr>
            <a:grpSpLocks noChangeAspect="1"/>
          </p:cNvGrpSpPr>
          <p:nvPr/>
        </p:nvGrpSpPr>
        <p:grpSpPr>
          <a:xfrm rot="5400000">
            <a:off x="9927401" y="1671958"/>
            <a:ext cx="36000" cy="180000"/>
            <a:chOff x="7200000" y="5112000"/>
            <a:chExt cx="72000" cy="360000"/>
          </a:xfrm>
        </p:grpSpPr>
        <p:sp>
          <p:nvSpPr>
            <p:cNvPr id="108" name="Elipse 107"/>
            <p:cNvSpPr/>
            <p:nvPr/>
          </p:nvSpPr>
          <p:spPr>
            <a:xfrm>
              <a:off x="7200000" y="5112000"/>
              <a:ext cx="72000" cy="72000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002060"/>
                </a:solidFill>
              </a:endParaRPr>
            </a:p>
          </p:txBody>
        </p:sp>
        <p:sp>
          <p:nvSpPr>
            <p:cNvPr id="109" name="Elipse 108"/>
            <p:cNvSpPr/>
            <p:nvPr/>
          </p:nvSpPr>
          <p:spPr>
            <a:xfrm>
              <a:off x="7200000" y="5256000"/>
              <a:ext cx="72000" cy="72000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002060"/>
                </a:solidFill>
              </a:endParaRPr>
            </a:p>
          </p:txBody>
        </p:sp>
        <p:sp>
          <p:nvSpPr>
            <p:cNvPr id="110" name="Elipse 109"/>
            <p:cNvSpPr/>
            <p:nvPr/>
          </p:nvSpPr>
          <p:spPr>
            <a:xfrm>
              <a:off x="7200000" y="5400000"/>
              <a:ext cx="72000" cy="72000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002060"/>
                </a:solidFill>
              </a:endParaRPr>
            </a:p>
          </p:txBody>
        </p:sp>
      </p:grpSp>
      <p:grpSp>
        <p:nvGrpSpPr>
          <p:cNvPr id="111" name="Grupo 110"/>
          <p:cNvGrpSpPr>
            <a:grpSpLocks noChangeAspect="1"/>
          </p:cNvGrpSpPr>
          <p:nvPr/>
        </p:nvGrpSpPr>
        <p:grpSpPr>
          <a:xfrm>
            <a:off x="10830493" y="2011502"/>
            <a:ext cx="36000" cy="180000"/>
            <a:chOff x="7200000" y="5112000"/>
            <a:chExt cx="72000" cy="360000"/>
          </a:xfrm>
        </p:grpSpPr>
        <p:sp>
          <p:nvSpPr>
            <p:cNvPr id="112" name="Elipse 111"/>
            <p:cNvSpPr/>
            <p:nvPr/>
          </p:nvSpPr>
          <p:spPr>
            <a:xfrm>
              <a:off x="7200000" y="5112000"/>
              <a:ext cx="72000" cy="72000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002060"/>
                </a:solidFill>
              </a:endParaRPr>
            </a:p>
          </p:txBody>
        </p:sp>
        <p:sp>
          <p:nvSpPr>
            <p:cNvPr id="113" name="Elipse 112"/>
            <p:cNvSpPr/>
            <p:nvPr/>
          </p:nvSpPr>
          <p:spPr>
            <a:xfrm>
              <a:off x="7200000" y="5256000"/>
              <a:ext cx="72000" cy="72000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002060"/>
                </a:solidFill>
              </a:endParaRPr>
            </a:p>
          </p:txBody>
        </p:sp>
        <p:sp>
          <p:nvSpPr>
            <p:cNvPr id="114" name="Elipse 113"/>
            <p:cNvSpPr/>
            <p:nvPr/>
          </p:nvSpPr>
          <p:spPr>
            <a:xfrm>
              <a:off x="7200000" y="5400000"/>
              <a:ext cx="72000" cy="72000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002060"/>
                </a:solidFill>
              </a:endParaRPr>
            </a:p>
          </p:txBody>
        </p:sp>
      </p:grpSp>
      <p:grpSp>
        <p:nvGrpSpPr>
          <p:cNvPr id="115" name="Grupo 114"/>
          <p:cNvGrpSpPr/>
          <p:nvPr/>
        </p:nvGrpSpPr>
        <p:grpSpPr>
          <a:xfrm>
            <a:off x="9487647" y="2166857"/>
            <a:ext cx="288000" cy="216000"/>
            <a:chOff x="7546424" y="6438630"/>
            <a:chExt cx="376800" cy="376800"/>
          </a:xfrm>
          <a:solidFill>
            <a:schemeClr val="accent5">
              <a:lumMod val="50000"/>
            </a:schemeClr>
          </a:solidFill>
        </p:grpSpPr>
        <p:sp>
          <p:nvSpPr>
            <p:cNvPr id="116" name="Elipse 115"/>
            <p:cNvSpPr/>
            <p:nvPr/>
          </p:nvSpPr>
          <p:spPr>
            <a:xfrm>
              <a:off x="7546424" y="6438630"/>
              <a:ext cx="72000" cy="72000"/>
            </a:xfrm>
            <a:prstGeom prst="ellipse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002060"/>
                </a:solidFill>
              </a:endParaRPr>
            </a:p>
          </p:txBody>
        </p:sp>
        <p:sp>
          <p:nvSpPr>
            <p:cNvPr id="117" name="Elipse 116"/>
            <p:cNvSpPr/>
            <p:nvPr/>
          </p:nvSpPr>
          <p:spPr>
            <a:xfrm>
              <a:off x="7698824" y="6591030"/>
              <a:ext cx="72000" cy="72000"/>
            </a:xfrm>
            <a:prstGeom prst="ellipse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002060"/>
                </a:solidFill>
              </a:endParaRPr>
            </a:p>
          </p:txBody>
        </p:sp>
        <p:sp>
          <p:nvSpPr>
            <p:cNvPr id="118" name="Elipse 117"/>
            <p:cNvSpPr/>
            <p:nvPr/>
          </p:nvSpPr>
          <p:spPr>
            <a:xfrm>
              <a:off x="7851224" y="6743430"/>
              <a:ext cx="72000" cy="72000"/>
            </a:xfrm>
            <a:prstGeom prst="ellipse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002060"/>
                </a:solidFill>
              </a:endParaRPr>
            </a:p>
          </p:txBody>
        </p:sp>
      </p:grpSp>
      <p:grpSp>
        <p:nvGrpSpPr>
          <p:cNvPr id="119" name="Grupo 118"/>
          <p:cNvGrpSpPr/>
          <p:nvPr/>
        </p:nvGrpSpPr>
        <p:grpSpPr>
          <a:xfrm>
            <a:off x="10042586" y="2125900"/>
            <a:ext cx="288000" cy="216000"/>
            <a:chOff x="7546424" y="6438630"/>
            <a:chExt cx="376800" cy="376800"/>
          </a:xfrm>
          <a:solidFill>
            <a:schemeClr val="accent5">
              <a:lumMod val="50000"/>
            </a:schemeClr>
          </a:solidFill>
        </p:grpSpPr>
        <p:sp>
          <p:nvSpPr>
            <p:cNvPr id="120" name="Elipse 119"/>
            <p:cNvSpPr/>
            <p:nvPr/>
          </p:nvSpPr>
          <p:spPr>
            <a:xfrm>
              <a:off x="7546424" y="6438630"/>
              <a:ext cx="72000" cy="72000"/>
            </a:xfrm>
            <a:prstGeom prst="ellipse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002060"/>
                </a:solidFill>
              </a:endParaRPr>
            </a:p>
          </p:txBody>
        </p:sp>
        <p:sp>
          <p:nvSpPr>
            <p:cNvPr id="121" name="Elipse 120"/>
            <p:cNvSpPr/>
            <p:nvPr/>
          </p:nvSpPr>
          <p:spPr>
            <a:xfrm>
              <a:off x="7698824" y="6591030"/>
              <a:ext cx="72000" cy="72000"/>
            </a:xfrm>
            <a:prstGeom prst="ellipse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002060"/>
                </a:solidFill>
              </a:endParaRPr>
            </a:p>
          </p:txBody>
        </p:sp>
        <p:sp>
          <p:nvSpPr>
            <p:cNvPr id="122" name="Elipse 121"/>
            <p:cNvSpPr/>
            <p:nvPr/>
          </p:nvSpPr>
          <p:spPr>
            <a:xfrm>
              <a:off x="7851224" y="6743430"/>
              <a:ext cx="72000" cy="72000"/>
            </a:xfrm>
            <a:prstGeom prst="ellipse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00206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ángulo 8"/>
              <p:cNvSpPr/>
              <p:nvPr/>
            </p:nvSpPr>
            <p:spPr>
              <a:xfrm>
                <a:off x="513033" y="4123055"/>
                <a:ext cx="5926559" cy="5411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1">
                  <a:lnSpc>
                    <a:spcPts val="3500"/>
                  </a:lnSpc>
                </a:pPr>
                <a:r>
                  <a:rPr lang="es-ES" dirty="0">
                    <a:solidFill>
                      <a:srgbClr val="002060"/>
                    </a:solidFill>
                  </a:rPr>
                  <a:t>Eigenvalues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are </a:t>
                </a:r>
                <a:r>
                  <a:rPr lang="es-ES" dirty="0" err="1">
                    <a:solidFill>
                      <a:srgbClr val="002060"/>
                    </a:solidFill>
                  </a:rPr>
                  <a:t>computed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with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the</a:t>
                </a:r>
                <a:r>
                  <a:rPr lang="es-ES" dirty="0">
                    <a:solidFill>
                      <a:srgbClr val="002060"/>
                    </a:solidFill>
                  </a:rPr>
                  <a:t> QR </a:t>
                </a:r>
                <a:r>
                  <a:rPr lang="es-ES" dirty="0" err="1">
                    <a:solidFill>
                      <a:srgbClr val="002060"/>
                    </a:solidFill>
                  </a:rPr>
                  <a:t>algorithm</a:t>
                </a:r>
                <a:r>
                  <a:rPr lang="es-ES" dirty="0">
                    <a:solidFill>
                      <a:srgbClr val="002060"/>
                    </a:solidFill>
                  </a:rPr>
                  <a:t>. </a:t>
                </a:r>
              </a:p>
            </p:txBody>
          </p:sp>
        </mc:Choice>
        <mc:Fallback xmlns="">
          <p:sp>
            <p:nvSpPr>
              <p:cNvPr id="9" name="Rectángulo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033" y="4123055"/>
                <a:ext cx="5926559" cy="541174"/>
              </a:xfrm>
              <a:prstGeom prst="rect">
                <a:avLst/>
              </a:prstGeom>
              <a:blipFill>
                <a:blip r:embed="rId7"/>
                <a:stretch>
                  <a:fillRect b="-7865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3" name="Flecha derecha 122"/>
          <p:cNvSpPr/>
          <p:nvPr/>
        </p:nvSpPr>
        <p:spPr>
          <a:xfrm>
            <a:off x="649915" y="3095068"/>
            <a:ext cx="252000" cy="180000"/>
          </a:xfrm>
          <a:prstGeom prst="rightArrow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4" name="Flecha derecha 123"/>
          <p:cNvSpPr/>
          <p:nvPr/>
        </p:nvSpPr>
        <p:spPr>
          <a:xfrm>
            <a:off x="649915" y="4333786"/>
            <a:ext cx="252000" cy="180000"/>
          </a:xfrm>
          <a:prstGeom prst="rightArrow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4" name="TextBox 29"/>
          <p:cNvSpPr txBox="1"/>
          <p:nvPr/>
        </p:nvSpPr>
        <p:spPr>
          <a:xfrm>
            <a:off x="291475" y="824818"/>
            <a:ext cx="11698487" cy="541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ts val="3500"/>
              </a:lnSpc>
              <a:buFont typeface="+mj-lt"/>
              <a:buAutoNum type="arabicPeriod" startAt="3"/>
            </a:pPr>
            <a:r>
              <a:rPr lang="es-ES" b="1" dirty="0" err="1">
                <a:solidFill>
                  <a:srgbClr val="002060"/>
                </a:solidFill>
              </a:rPr>
              <a:t>Subspace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Projection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Methods</a:t>
            </a:r>
            <a:r>
              <a:rPr lang="es-ES" b="1" dirty="0">
                <a:solidFill>
                  <a:srgbClr val="002060"/>
                </a:solidFill>
              </a:rPr>
              <a:t>. </a:t>
            </a:r>
            <a:r>
              <a:rPr lang="es-ES" b="1" dirty="0" err="1">
                <a:solidFill>
                  <a:srgbClr val="002060"/>
                </a:solidFill>
              </a:rPr>
              <a:t>Eigenvalue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Calculation</a:t>
            </a:r>
            <a:endParaRPr lang="es-ES" sz="1600" dirty="0">
              <a:solidFill>
                <a:srgbClr val="002060"/>
              </a:solidFill>
            </a:endParaRPr>
          </a:p>
        </p:txBody>
      </p:sp>
      <p:sp>
        <p:nvSpPr>
          <p:cNvPr id="45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8401616" y="2"/>
            <a:ext cx="3790384" cy="3651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accent5">
                    <a:lumMod val="50000"/>
                  </a:schemeClr>
                </a:solidFill>
              </a:rPr>
              <a:t>Eigenvalue Problems in Engineering with application to fluid dynamics</a:t>
            </a:r>
            <a:endParaRPr lang="es-ES" sz="1000" dirty="0">
              <a:solidFill>
                <a:schemeClr val="accent5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8">
            <p14:nvContentPartPr>
              <p14:cNvPr id="11" name="Entrada de lápiz 10">
                <a:extLst>
                  <a:ext uri="{FF2B5EF4-FFF2-40B4-BE49-F238E27FC236}">
                    <a16:creationId xmlns:a16="http://schemas.microsoft.com/office/drawing/2014/main" id="{8D77A896-A086-4A4D-9A93-5C0F961E508C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659720" y="2210760"/>
              <a:ext cx="676080" cy="40320"/>
            </p14:xfrm>
          </p:contentPart>
        </mc:Choice>
        <mc:Fallback xmlns="">
          <p:pic>
            <p:nvPicPr>
              <p:cNvPr id="11" name="Entrada de lápiz 10">
                <a:extLst>
                  <a:ext uri="{FF2B5EF4-FFF2-40B4-BE49-F238E27FC236}">
                    <a16:creationId xmlns:a16="http://schemas.microsoft.com/office/drawing/2014/main" id="{8D77A896-A086-4A4D-9A93-5C0F961E508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650360" y="2201400"/>
                <a:ext cx="694800" cy="59040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68A538DD-DFC6-401F-990C-7BCD3FFD95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00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141"/>
    </mc:Choice>
    <mc:Fallback xmlns="">
      <p:transition spd="slow" advTm="711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136433" y="179045"/>
            <a:ext cx="37860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b="1" dirty="0" err="1">
                <a:solidFill>
                  <a:srgbClr val="002060"/>
                </a:solidFill>
              </a:rPr>
              <a:t>Iterative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Methods-Subspace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Projection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Methods</a:t>
            </a:r>
            <a:endParaRPr lang="es-ES" sz="1400" dirty="0"/>
          </a:p>
        </p:txBody>
      </p:sp>
      <p:sp>
        <p:nvSpPr>
          <p:cNvPr id="17" name="Rectángulo 16"/>
          <p:cNvSpPr/>
          <p:nvPr/>
        </p:nvSpPr>
        <p:spPr>
          <a:xfrm>
            <a:off x="557605" y="1670645"/>
            <a:ext cx="10807081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</a:pPr>
            <a:r>
              <a:rPr lang="es-ES" dirty="0" err="1">
                <a:solidFill>
                  <a:srgbClr val="002060"/>
                </a:solidFill>
              </a:rPr>
              <a:t>The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structure</a:t>
            </a:r>
            <a:r>
              <a:rPr lang="es-ES" dirty="0">
                <a:solidFill>
                  <a:srgbClr val="002060"/>
                </a:solidFill>
              </a:rPr>
              <a:t> triangular/</a:t>
            </a:r>
            <a:r>
              <a:rPr lang="es-ES" dirty="0" err="1">
                <a:solidFill>
                  <a:srgbClr val="002060"/>
                </a:solidFill>
              </a:rPr>
              <a:t>Hessenberg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matrix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is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build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column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by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column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without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transforming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the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matrix</a:t>
            </a:r>
            <a:r>
              <a:rPr lang="es-ES" dirty="0">
                <a:solidFill>
                  <a:srgbClr val="002060"/>
                </a:solidFill>
              </a:rPr>
              <a:t>.</a:t>
            </a:r>
          </a:p>
          <a:p>
            <a:pPr lvl="1">
              <a:lnSpc>
                <a:spcPct val="150000"/>
              </a:lnSpc>
            </a:pPr>
            <a:r>
              <a:rPr lang="es-ES" dirty="0" err="1">
                <a:solidFill>
                  <a:srgbClr val="002060"/>
                </a:solidFill>
              </a:rPr>
              <a:t>It</a:t>
            </a:r>
            <a:r>
              <a:rPr lang="es-ES" dirty="0">
                <a:solidFill>
                  <a:srgbClr val="002060"/>
                </a:solidFill>
              </a:rPr>
              <a:t> can be </a:t>
            </a:r>
            <a:r>
              <a:rPr lang="es-ES" dirty="0" err="1">
                <a:solidFill>
                  <a:srgbClr val="002060"/>
                </a:solidFill>
              </a:rPr>
              <a:t>stopped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part-way</a:t>
            </a:r>
            <a:r>
              <a:rPr lang="es-ES" dirty="0">
                <a:solidFill>
                  <a:srgbClr val="002060"/>
                </a:solidFill>
              </a:rPr>
              <a:t>, </a:t>
            </a:r>
            <a:r>
              <a:rPr lang="es-ES" dirty="0" err="1">
                <a:solidFill>
                  <a:srgbClr val="002060"/>
                </a:solidFill>
              </a:rPr>
              <a:t>resulting</a:t>
            </a:r>
            <a:r>
              <a:rPr lang="es-ES" dirty="0">
                <a:solidFill>
                  <a:srgbClr val="002060"/>
                </a:solidFill>
              </a:rPr>
              <a:t> a </a:t>
            </a:r>
            <a:r>
              <a:rPr lang="es-ES" dirty="0" err="1">
                <a:solidFill>
                  <a:srgbClr val="002060"/>
                </a:solidFill>
              </a:rPr>
              <a:t>partial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Hessenberg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form</a:t>
            </a:r>
            <a:r>
              <a:rPr lang="es-ES" dirty="0">
                <a:solidFill>
                  <a:srgbClr val="002060"/>
                </a:solidFill>
              </a:rPr>
              <a:t>.</a:t>
            </a:r>
          </a:p>
          <a:p>
            <a:pPr lvl="1">
              <a:lnSpc>
                <a:spcPct val="150000"/>
              </a:lnSpc>
            </a:pPr>
            <a:r>
              <a:rPr lang="es-ES" dirty="0" err="1">
                <a:solidFill>
                  <a:srgbClr val="002060"/>
                </a:solidFill>
              </a:rPr>
              <a:t>Superlinear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convergence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behaviour</a:t>
            </a:r>
            <a:r>
              <a:rPr lang="es-ES" dirty="0">
                <a:solidFill>
                  <a:srgbClr val="002060"/>
                </a:solidFill>
              </a:rPr>
              <a:t> of Ritz </a:t>
            </a:r>
            <a:r>
              <a:rPr lang="es-ES" dirty="0" err="1">
                <a:solidFill>
                  <a:srgbClr val="002060"/>
                </a:solidFill>
              </a:rPr>
              <a:t>values</a:t>
            </a:r>
            <a:r>
              <a:rPr lang="es-ES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18" name="Rectángulo 17"/>
          <p:cNvSpPr/>
          <p:nvPr/>
        </p:nvSpPr>
        <p:spPr>
          <a:xfrm>
            <a:off x="0" y="3009473"/>
            <a:ext cx="11118458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</a:pPr>
            <a:r>
              <a:rPr lang="es-ES" dirty="0" err="1">
                <a:solidFill>
                  <a:srgbClr val="002060"/>
                </a:solidFill>
              </a:rPr>
              <a:t>But</a:t>
            </a:r>
            <a:r>
              <a:rPr lang="es-ES" dirty="0">
                <a:solidFill>
                  <a:srgbClr val="002060"/>
                </a:solidFill>
              </a:rPr>
              <a:t>….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ángulo 11"/>
              <p:cNvSpPr/>
              <p:nvPr/>
            </p:nvSpPr>
            <p:spPr>
              <a:xfrm>
                <a:off x="557605" y="3678887"/>
                <a:ext cx="11239160" cy="13388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1">
                  <a:lnSpc>
                    <a:spcPct val="150000"/>
                  </a:lnSpc>
                </a:pPr>
                <a:r>
                  <a:rPr lang="es-ES" dirty="0" err="1">
                    <a:solidFill>
                      <a:srgbClr val="002060"/>
                    </a:solidFill>
                  </a:rPr>
                  <a:t>Spurious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eigenvalues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may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appear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for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specific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eigenvalue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distributions</a:t>
                </a:r>
                <a:r>
                  <a:rPr lang="es-ES" dirty="0">
                    <a:solidFill>
                      <a:srgbClr val="002060"/>
                    </a:solidFill>
                  </a:rPr>
                  <a:t>. (no </a:t>
                </a:r>
                <a:r>
                  <a:rPr lang="es-ES" dirty="0" err="1">
                    <a:solidFill>
                      <a:srgbClr val="002060"/>
                    </a:solidFill>
                  </a:rPr>
                  <a:t>diagonalizable</a:t>
                </a:r>
                <a:r>
                  <a:rPr lang="es-ES" dirty="0">
                    <a:solidFill>
                      <a:srgbClr val="002060"/>
                    </a:solidFill>
                  </a:rPr>
                  <a:t>)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es-ES" dirty="0">
                    <a:solidFill>
                      <a:srgbClr val="002060"/>
                    </a:solidFill>
                  </a:rPr>
                  <a:t>Irregular </a:t>
                </a:r>
                <a:r>
                  <a:rPr lang="es-ES" dirty="0" err="1">
                    <a:solidFill>
                      <a:srgbClr val="002060"/>
                    </a:solidFill>
                  </a:rPr>
                  <a:t>convergence</a:t>
                </a:r>
                <a:r>
                  <a:rPr lang="es-ES" dirty="0">
                    <a:solidFill>
                      <a:srgbClr val="002060"/>
                    </a:solidFill>
                  </a:rPr>
                  <a:t>: </a:t>
                </a:r>
                <a:r>
                  <a:rPr lang="es-ES" dirty="0" err="1">
                    <a:solidFill>
                      <a:srgbClr val="002060"/>
                    </a:solidFill>
                  </a:rPr>
                  <a:t>fast</a:t>
                </a:r>
                <a:r>
                  <a:rPr lang="es-ES" dirty="0">
                    <a:solidFill>
                      <a:srgbClr val="002060"/>
                    </a:solidFill>
                  </a:rPr>
                  <a:t> in </a:t>
                </a:r>
                <a:r>
                  <a:rPr lang="es-ES" dirty="0" err="1">
                    <a:solidFill>
                      <a:srgbClr val="002060"/>
                    </a:solidFill>
                  </a:rPr>
                  <a:t>the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outer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part</a:t>
                </a:r>
                <a:r>
                  <a:rPr lang="es-ES" dirty="0">
                    <a:solidFill>
                      <a:srgbClr val="002060"/>
                    </a:solidFill>
                  </a:rPr>
                  <a:t> of </a:t>
                </a:r>
                <a:r>
                  <a:rPr lang="es-ES" dirty="0" err="1">
                    <a:solidFill>
                      <a:srgbClr val="002060"/>
                    </a:solidFill>
                  </a:rPr>
                  <a:t>the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spectrum</a:t>
                </a:r>
                <a:r>
                  <a:rPr lang="es-ES" dirty="0">
                    <a:solidFill>
                      <a:srgbClr val="002060"/>
                    </a:solidFill>
                  </a:rPr>
                  <a:t>, </a:t>
                </a:r>
                <a:r>
                  <a:rPr lang="es-ES" dirty="0" err="1">
                    <a:solidFill>
                      <a:srgbClr val="002060"/>
                    </a:solidFill>
                  </a:rPr>
                  <a:t>slow</a:t>
                </a:r>
                <a:r>
                  <a:rPr lang="es-ES" dirty="0">
                    <a:solidFill>
                      <a:srgbClr val="002060"/>
                    </a:solidFill>
                  </a:rPr>
                  <a:t> in </a:t>
                </a:r>
                <a:r>
                  <a:rPr lang="es-ES" dirty="0" err="1">
                    <a:solidFill>
                      <a:srgbClr val="002060"/>
                    </a:solidFill>
                  </a:rPr>
                  <a:t>the</a:t>
                </a:r>
                <a:r>
                  <a:rPr lang="es-ES" dirty="0">
                    <a:solidFill>
                      <a:srgbClr val="002060"/>
                    </a:solidFill>
                  </a:rPr>
                  <a:t> interior.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es-ES" dirty="0" err="1">
                    <a:solidFill>
                      <a:srgbClr val="002060"/>
                    </a:solidFill>
                  </a:rPr>
                  <a:t>Finite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precision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computation</a:t>
                </a:r>
                <a:r>
                  <a:rPr lang="es-ES" dirty="0">
                    <a:solidFill>
                      <a:srgbClr val="002060"/>
                    </a:solidFill>
                  </a:rPr>
                  <a:t> in </a:t>
                </a:r>
                <a:r>
                  <a:rPr lang="es-ES" dirty="0" err="1">
                    <a:solidFill>
                      <a:srgbClr val="002060"/>
                    </a:solidFill>
                  </a:rPr>
                  <a:t>the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recursive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matrix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multiplication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deteriorates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the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orthonormality</a:t>
                </a:r>
                <a:r>
                  <a:rPr lang="es-ES" dirty="0">
                    <a:solidFill>
                      <a:srgbClr val="002060"/>
                    </a:solidFill>
                  </a:rPr>
                  <a:t>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e>
                      <m:sub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endParaRPr lang="es-ES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2" name="Rectángulo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605" y="3678887"/>
                <a:ext cx="11239160" cy="1338828"/>
              </a:xfrm>
              <a:prstGeom prst="rect">
                <a:avLst/>
              </a:prstGeom>
              <a:blipFill>
                <a:blip r:embed="rId4"/>
                <a:stretch>
                  <a:fillRect b="-3182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agen 7">
            <a:extLst>
              <a:ext uri="{FF2B5EF4-FFF2-40B4-BE49-F238E27FC236}">
                <a16:creationId xmlns:a16="http://schemas.microsoft.com/office/drawing/2014/main" id="{1F84A62E-2EA6-4428-9A05-896286AB97CB}"/>
              </a:ext>
            </a:extLst>
          </p:cNvPr>
          <p:cNvPicPr>
            <a:picLocks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612" t="19170" r="6411" b="25977"/>
          <a:stretch/>
        </p:blipFill>
        <p:spPr>
          <a:xfrm>
            <a:off x="748559" y="3803244"/>
            <a:ext cx="360000" cy="3600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24DCCFF-C802-4B19-9F90-D53332242A3E}"/>
              </a:ext>
            </a:extLst>
          </p:cNvPr>
          <p:cNvPicPr>
            <a:picLocks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628" t="19170" r="50440" b="25977"/>
          <a:stretch/>
        </p:blipFill>
        <p:spPr>
          <a:xfrm>
            <a:off x="748559" y="1800059"/>
            <a:ext cx="360000" cy="3600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24DCCFF-C802-4B19-9F90-D53332242A3E}"/>
              </a:ext>
            </a:extLst>
          </p:cNvPr>
          <p:cNvPicPr>
            <a:picLocks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628" t="19170" r="50440" b="25977"/>
          <a:stretch/>
        </p:blipFill>
        <p:spPr>
          <a:xfrm>
            <a:off x="748559" y="2193232"/>
            <a:ext cx="360000" cy="36000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B24DCCFF-C802-4B19-9F90-D53332242A3E}"/>
              </a:ext>
            </a:extLst>
          </p:cNvPr>
          <p:cNvPicPr>
            <a:picLocks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628" t="19170" r="50440" b="25977"/>
          <a:stretch/>
        </p:blipFill>
        <p:spPr>
          <a:xfrm>
            <a:off x="748559" y="2593830"/>
            <a:ext cx="360000" cy="36000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1F84A62E-2EA6-4428-9A05-896286AB97CB}"/>
              </a:ext>
            </a:extLst>
          </p:cNvPr>
          <p:cNvPicPr>
            <a:picLocks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612" t="19170" r="6411" b="25977"/>
          <a:stretch/>
        </p:blipFill>
        <p:spPr>
          <a:xfrm>
            <a:off x="748559" y="4204875"/>
            <a:ext cx="360000" cy="36000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1F84A62E-2EA6-4428-9A05-896286AB97CB}"/>
              </a:ext>
            </a:extLst>
          </p:cNvPr>
          <p:cNvPicPr>
            <a:picLocks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612" t="19170" r="6411" b="25977"/>
          <a:stretch/>
        </p:blipFill>
        <p:spPr>
          <a:xfrm>
            <a:off x="748559" y="4606506"/>
            <a:ext cx="360000" cy="360000"/>
          </a:xfrm>
          <a:prstGeom prst="rect">
            <a:avLst/>
          </a:prstGeom>
        </p:spPr>
      </p:pic>
      <p:sp>
        <p:nvSpPr>
          <p:cNvPr id="20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8401616" y="2"/>
            <a:ext cx="3790384" cy="3651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accent5">
                    <a:lumMod val="50000"/>
                  </a:schemeClr>
                </a:solidFill>
              </a:rPr>
              <a:t>Eigenvalue Problems in Engineering with application to fluid dynamics</a:t>
            </a:r>
            <a:endParaRPr lang="es-ES" sz="1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1" name="TextBox 29"/>
          <p:cNvSpPr txBox="1"/>
          <p:nvPr/>
        </p:nvSpPr>
        <p:spPr>
          <a:xfrm>
            <a:off x="291475" y="824818"/>
            <a:ext cx="11698487" cy="541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ts val="3500"/>
              </a:lnSpc>
              <a:buFont typeface="+mj-lt"/>
              <a:buAutoNum type="arabicPeriod" startAt="3"/>
            </a:pPr>
            <a:r>
              <a:rPr lang="es-ES" b="1" dirty="0" err="1">
                <a:solidFill>
                  <a:srgbClr val="002060"/>
                </a:solidFill>
              </a:rPr>
              <a:t>Subspace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Projection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Methods</a:t>
            </a:r>
            <a:r>
              <a:rPr lang="es-ES" b="1" dirty="0">
                <a:solidFill>
                  <a:srgbClr val="002060"/>
                </a:solidFill>
              </a:rPr>
              <a:t>. Pros and </a:t>
            </a:r>
            <a:r>
              <a:rPr lang="es-ES" b="1" dirty="0" err="1">
                <a:solidFill>
                  <a:srgbClr val="002060"/>
                </a:solidFill>
              </a:rPr>
              <a:t>Cons</a:t>
            </a:r>
            <a:endParaRPr lang="es-ES" sz="1600" dirty="0">
              <a:solidFill>
                <a:srgbClr val="002060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90F0D90-A42B-45B5-B365-20F56AFB8A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36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396"/>
    </mc:Choice>
    <mc:Fallback xmlns="">
      <p:transition spd="slow" advTm="693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ángulo 41"/>
              <p:cNvSpPr/>
              <p:nvPr/>
            </p:nvSpPr>
            <p:spPr>
              <a:xfrm>
                <a:off x="1212623" y="1667731"/>
                <a:ext cx="2103333" cy="923330"/>
              </a:xfrm>
              <a:prstGeom prst="rect">
                <a:avLst/>
              </a:prstGeom>
            </p:spPr>
            <p:txBody>
              <a:bodyPr wrap="square" lIns="91440" tIns="45720" rIns="91440" bIns="45720" anchor="t">
                <a:spAutoFit/>
              </a:bodyPr>
              <a:lstStyle/>
              <a:p>
                <a:pPr lvl="1" algn="ctr"/>
                <a:r>
                  <a:rPr lang="es-ES" dirty="0" err="1">
                    <a:solidFill>
                      <a:srgbClr val="002060"/>
                    </a:solidFill>
                  </a:rPr>
                  <a:t>Special</a:t>
                </a:r>
                <a:r>
                  <a:rPr lang="es-ES" dirty="0">
                    <a:solidFill>
                      <a:srgbClr val="002060"/>
                    </a:solidFill>
                  </a:rPr>
                  <a:t> Case </a:t>
                </a:r>
              </a:p>
              <a:p>
                <a:pPr lvl="1" algn="ctr"/>
                <a14:m>
                  <m:oMath xmlns:m="http://schemas.openxmlformats.org/officeDocument/2006/math">
                    <m:r>
                      <a:rPr lang="es-E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s-ES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s-ES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s-E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Hermitian.</a:t>
                </a:r>
              </a:p>
            </p:txBody>
          </p:sp>
        </mc:Choice>
        <mc:Fallback xmlns="">
          <p:sp>
            <p:nvSpPr>
              <p:cNvPr id="42" name="Rectángulo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2623" y="1667731"/>
                <a:ext cx="2103333" cy="923330"/>
              </a:xfrm>
              <a:prstGeom prst="rect">
                <a:avLst/>
              </a:prstGeom>
              <a:blipFill>
                <a:blip r:embed="rId4"/>
                <a:stretch>
                  <a:fillRect t="-3974" b="-9934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ángulo 6"/>
          <p:cNvSpPr/>
          <p:nvPr/>
        </p:nvSpPr>
        <p:spPr>
          <a:xfrm>
            <a:off x="136433" y="179045"/>
            <a:ext cx="37860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b="1" dirty="0" err="1">
                <a:solidFill>
                  <a:srgbClr val="002060"/>
                </a:solidFill>
              </a:rPr>
              <a:t>Iterative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Methods-Subspace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Projection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Methods</a:t>
            </a:r>
            <a:endParaRPr lang="es-ES" sz="1400" dirty="0"/>
          </a:p>
        </p:txBody>
      </p:sp>
      <p:sp>
        <p:nvSpPr>
          <p:cNvPr id="3" name="AutoShape 2" descr="n"/>
          <p:cNvSpPr>
            <a:spLocks noChangeAspect="1" noChangeArrowheads="1"/>
          </p:cNvSpPr>
          <p:nvPr/>
        </p:nvSpPr>
        <p:spPr bwMode="auto">
          <a:xfrm>
            <a:off x="3617913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4" name="AutoShape 2" descr="A^{{n-1}}b"/>
          <p:cNvSpPr>
            <a:spLocks noChangeAspect="1" noChangeArrowheads="1"/>
          </p:cNvSpPr>
          <p:nvPr/>
        </p:nvSpPr>
        <p:spPr bwMode="auto">
          <a:xfrm>
            <a:off x="113665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9" name="Rectángulo 8"/>
          <p:cNvSpPr/>
          <p:nvPr/>
        </p:nvSpPr>
        <p:spPr>
          <a:xfrm>
            <a:off x="513033" y="3158413"/>
            <a:ext cx="4797275" cy="5411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lnSpc>
                <a:spcPts val="3500"/>
              </a:lnSpc>
            </a:pPr>
            <a:r>
              <a:rPr lang="es-ES" dirty="0" err="1">
                <a:solidFill>
                  <a:srgbClr val="002060"/>
                </a:solidFill>
              </a:rPr>
              <a:t>The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recurrence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iterative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equation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becomes</a:t>
            </a:r>
            <a:r>
              <a:rPr lang="es-ES" dirty="0">
                <a:solidFill>
                  <a:srgbClr val="002060"/>
                </a:solidFill>
              </a:rPr>
              <a:t>: </a:t>
            </a:r>
          </a:p>
        </p:txBody>
      </p:sp>
      <p:sp>
        <p:nvSpPr>
          <p:cNvPr id="123" name="Flecha derecha 122"/>
          <p:cNvSpPr/>
          <p:nvPr/>
        </p:nvSpPr>
        <p:spPr>
          <a:xfrm>
            <a:off x="3688129" y="2039396"/>
            <a:ext cx="252000" cy="180000"/>
          </a:xfrm>
          <a:prstGeom prst="rightArrow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ángulo 43"/>
              <p:cNvSpPr/>
              <p:nvPr/>
            </p:nvSpPr>
            <p:spPr>
              <a:xfrm>
                <a:off x="3922469" y="1667731"/>
                <a:ext cx="2277364" cy="923330"/>
              </a:xfrm>
              <a:prstGeom prst="rect">
                <a:avLst/>
              </a:prstGeom>
            </p:spPr>
            <p:txBody>
              <a:bodyPr wrap="square" lIns="91440" tIns="45720" rIns="91440" bIns="45720" anchor="t">
                <a:spAutoFit/>
              </a:bodyPr>
              <a:lstStyle/>
              <a:p>
                <a:pPr lvl="1" algn="ctr"/>
                <a:r>
                  <a:rPr lang="es-ES" dirty="0" err="1">
                    <a:solidFill>
                      <a:srgbClr val="002060"/>
                    </a:solidFill>
                  </a:rPr>
                  <a:t>Hessenberg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form</a:t>
                </a:r>
                <a:endParaRPr lang="es-ES" dirty="0">
                  <a:solidFill>
                    <a:srgbClr val="002060"/>
                  </a:solidFill>
                </a:endParaRPr>
              </a:p>
              <a:p>
                <a:pPr lvl="1" algn="ctr"/>
                <a14:m>
                  <m:oMath xmlns:m="http://schemas.openxmlformats.org/officeDocument/2006/math">
                    <m:r>
                      <a:rPr lang="es-E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𝐻</m:t>
                    </m:r>
                    <m:r>
                      <a:rPr lang="es-ES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s-ES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s-E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s-E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𝐴𝑄</m:t>
                    </m:r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is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Tridiagonal</a:t>
                </a:r>
                <a:endParaRPr lang="es-ES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44" name="Rectángulo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2469" y="1667731"/>
                <a:ext cx="2277364" cy="923330"/>
              </a:xfrm>
              <a:prstGeom prst="rect">
                <a:avLst/>
              </a:prstGeom>
              <a:blipFill>
                <a:blip r:embed="rId5"/>
                <a:stretch>
                  <a:fillRect t="-3974" r="-1070" b="-9934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ángulo redondeado 3"/>
          <p:cNvSpPr/>
          <p:nvPr/>
        </p:nvSpPr>
        <p:spPr>
          <a:xfrm>
            <a:off x="1637881" y="1643281"/>
            <a:ext cx="1607736" cy="972230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6" name="Rectángulo redondeado 45"/>
          <p:cNvSpPr/>
          <p:nvPr/>
        </p:nvSpPr>
        <p:spPr>
          <a:xfrm>
            <a:off x="4392803" y="1648956"/>
            <a:ext cx="1807029" cy="972230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ángulo 9"/>
              <p:cNvSpPr/>
              <p:nvPr/>
            </p:nvSpPr>
            <p:spPr>
              <a:xfrm>
                <a:off x="6670166" y="1540091"/>
                <a:ext cx="3173305" cy="12044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s-ES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s-ES" i="1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i="1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i="1" smtClean="0">
                                        <a:solidFill>
                                          <a:schemeClr val="accent5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i="1" smtClean="0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𝛼</m:t>
                                          </m:r>
                                        </m:e>
                                        <m:sub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i="1" smtClean="0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𝛽</m:t>
                                          </m:r>
                                        </m:e>
                                        <m:sub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s-ES" i="1" smtClean="0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i="1" smtClean="0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𝛽</m:t>
                                          </m:r>
                                        </m:e>
                                        <m:sub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𝛼</m:t>
                                          </m:r>
                                        </m:e>
                                        <m:sub>
                                          <m:r>
                                            <a:rPr lang="es-ES" b="0" i="1" smtClean="0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i="1" smtClean="0">
                                        <a:solidFill>
                                          <a:schemeClr val="accent5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/>
                                    <m:e>
                                      <m:r>
                                        <a:rPr lang="es-ES" b="0" i="1" smtClean="0">
                                          <a:solidFill>
                                            <a:schemeClr val="accent5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/>
                                    <m:e/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i="1" smtClean="0">
                                        <a:solidFill>
                                          <a:schemeClr val="accent5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/>
                                    <m:e/>
                                  </m:mr>
                                  <m:mr>
                                    <m:e>
                                      <m:r>
                                        <a:rPr lang="es-ES" b="0" i="1" smtClean="0">
                                          <a:solidFill>
                                            <a:schemeClr val="accent5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/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i="1" smtClean="0">
                                        <a:solidFill>
                                          <a:schemeClr val="accent5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/>
                                    <m:e>
                                      <m:sSub>
                                        <m:sSubPr>
                                          <m:ctrlP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𝛽</m:t>
                                          </m:r>
                                        </m:e>
                                        <m:sub>
                                          <m:r>
                                            <a:rPr lang="es-ES" b="0" i="1" smtClean="0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  <m:r>
                                            <a:rPr lang="es-ES" b="0" i="1" smtClean="0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−1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𝛽</m:t>
                                          </m:r>
                                        </m:e>
                                        <m:sub>
                                          <m:r>
                                            <a:rPr lang="es-ES" b="0" i="1" smtClean="0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  <m:r>
                                            <a:rPr lang="es-ES" b="0" i="1" smtClean="0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−1</m:t>
                                          </m:r>
                                        </m:sub>
                                      </m:sSub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𝛼</m:t>
                                          </m:r>
                                        </m:e>
                                        <m:sub>
                                          <m:r>
                                            <a:rPr lang="es-ES" b="0" i="1" smtClean="0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10" name="Rectángulo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0166" y="1540091"/>
                <a:ext cx="3173305" cy="12044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ángulo 10"/>
              <p:cNvSpPr/>
              <p:nvPr/>
            </p:nvSpPr>
            <p:spPr>
              <a:xfrm>
                <a:off x="1719453" y="3827151"/>
                <a:ext cx="359085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sSub>
                        <m:sSubPr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</m:e>
                        <m:sub>
                          <m:r>
                            <a:rPr lang="es-E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s-E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s-E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  <m:r>
                            <a:rPr lang="es-E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sSub>
                        <m:sSubPr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</m:e>
                        <m:sub>
                          <m:r>
                            <a:rPr lang="es-E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s-E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s-ES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s-E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s-E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sSub>
                        <m:sSubPr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</m:e>
                        <m:sub>
                          <m:r>
                            <a:rPr lang="es-E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s-E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sSub>
                        <m:sSubPr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</m:e>
                        <m:sub>
                          <m:r>
                            <a:rPr lang="es-E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11" name="Rectángulo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9453" y="3827151"/>
                <a:ext cx="3590855" cy="369332"/>
              </a:xfrm>
              <a:prstGeom prst="rect">
                <a:avLst/>
              </a:prstGeom>
              <a:blipFill>
                <a:blip r:embed="rId7"/>
                <a:stretch>
                  <a:fillRect t="-23333" b="-13333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ángulo 11"/>
          <p:cNvSpPr/>
          <p:nvPr/>
        </p:nvSpPr>
        <p:spPr>
          <a:xfrm>
            <a:off x="5455821" y="3845977"/>
            <a:ext cx="18647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solidFill>
                  <a:srgbClr val="002060"/>
                </a:solidFill>
              </a:rPr>
              <a:t>3-term </a:t>
            </a:r>
            <a:r>
              <a:rPr lang="es-ES" dirty="0" err="1">
                <a:solidFill>
                  <a:srgbClr val="002060"/>
                </a:solidFill>
              </a:rPr>
              <a:t>recursion</a:t>
            </a:r>
            <a:r>
              <a:rPr lang="es-ES" dirty="0">
                <a:solidFill>
                  <a:srgbClr val="002060"/>
                </a:solidFill>
              </a:rPr>
              <a:t>. </a:t>
            </a:r>
            <a:endParaRPr lang="es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CuadroTexto 49">
                <a:extLst>
                  <a:ext uri="{FF2B5EF4-FFF2-40B4-BE49-F238E27FC236}">
                    <a16:creationId xmlns:a16="http://schemas.microsoft.com/office/drawing/2014/main" id="{C4842C14-EA5C-4101-A92A-705C5143891B}"/>
                  </a:ext>
                </a:extLst>
              </p:cNvPr>
              <p:cNvSpPr txBox="1"/>
              <p:nvPr/>
            </p:nvSpPr>
            <p:spPr>
              <a:xfrm>
                <a:off x="2244698" y="4463526"/>
                <a:ext cx="9511873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>
                  <a:lnSpc>
                    <a:spcPct val="150000"/>
                  </a:lnSpc>
                </a:pPr>
                <a:r>
                  <a:rPr lang="es-ES" dirty="0" err="1">
                    <a:solidFill>
                      <a:srgbClr val="002060"/>
                    </a:solidFill>
                  </a:rPr>
                  <a:t>Due</a:t>
                </a:r>
                <a:r>
                  <a:rPr lang="es-ES" dirty="0">
                    <a:solidFill>
                      <a:srgbClr val="002060"/>
                    </a:solidFill>
                  </a:rPr>
                  <a:t> to 3-term </a:t>
                </a:r>
                <a:r>
                  <a:rPr lang="es-ES" dirty="0" err="1">
                    <a:solidFill>
                      <a:srgbClr val="002060"/>
                    </a:solidFill>
                  </a:rPr>
                  <a:t>recursion</a:t>
                </a:r>
                <a:r>
                  <a:rPr lang="es-ES" dirty="0">
                    <a:solidFill>
                      <a:srgbClr val="002060"/>
                    </a:solidFill>
                  </a:rPr>
                  <a:t> no </a:t>
                </a:r>
                <a:r>
                  <a:rPr lang="es-ES" dirty="0" err="1">
                    <a:solidFill>
                      <a:srgbClr val="002060"/>
                    </a:solidFill>
                  </a:rPr>
                  <a:t>need</a:t>
                </a:r>
                <a:r>
                  <a:rPr lang="es-ES" dirty="0">
                    <a:solidFill>
                      <a:srgbClr val="002060"/>
                    </a:solidFill>
                  </a:rPr>
                  <a:t> to store </a:t>
                </a:r>
                <a:r>
                  <a:rPr lang="es-ES" dirty="0" err="1">
                    <a:solidFill>
                      <a:srgbClr val="002060"/>
                    </a:solidFill>
                  </a:rPr>
                  <a:t>all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the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columns</a:t>
                </a:r>
                <a:r>
                  <a:rPr lang="es-ES" dirty="0">
                    <a:solidFill>
                      <a:srgbClr val="002060"/>
                    </a:solidFill>
                  </a:rPr>
                  <a:t> of </a:t>
                </a:r>
                <a14:m>
                  <m:oMath xmlns:m="http://schemas.openxmlformats.org/officeDocument/2006/math">
                    <m:r>
                      <a:rPr lang="es-ES" i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.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es-ES" dirty="0">
                    <a:solidFill>
                      <a:srgbClr val="002060"/>
                    </a:solidFill>
                  </a:rPr>
                  <a:t>Round-off </a:t>
                </a:r>
                <a:r>
                  <a:rPr lang="es-ES" dirty="0" err="1">
                    <a:solidFill>
                      <a:srgbClr val="002060"/>
                    </a:solidFill>
                  </a:rPr>
                  <a:t>errors</a:t>
                </a:r>
                <a:r>
                  <a:rPr lang="es-ES" dirty="0">
                    <a:solidFill>
                      <a:srgbClr val="002060"/>
                    </a:solidFill>
                  </a:rPr>
                  <a:t> lead to </a:t>
                </a:r>
                <a:r>
                  <a:rPr lang="es-ES" dirty="0" err="1">
                    <a:solidFill>
                      <a:srgbClr val="002060"/>
                    </a:solidFill>
                  </a:rPr>
                  <a:t>deteriorate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the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orthonormality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for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large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values</a:t>
                </a:r>
                <a:r>
                  <a:rPr lang="es-ES" dirty="0">
                    <a:solidFill>
                      <a:srgbClr val="002060"/>
                    </a:solidFill>
                  </a:rPr>
                  <a:t> of </a:t>
                </a:r>
                <a14:m>
                  <m:oMath xmlns:m="http://schemas.openxmlformats.org/officeDocument/2006/math"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. (</a:t>
                </a:r>
                <a:r>
                  <a:rPr lang="es-ES" dirty="0" err="1">
                    <a:solidFill>
                      <a:srgbClr val="002060"/>
                    </a:solidFill>
                  </a:rPr>
                  <a:t>Same</a:t>
                </a:r>
                <a:r>
                  <a:rPr lang="es-ES" dirty="0">
                    <a:solidFill>
                      <a:srgbClr val="002060"/>
                    </a:solidFill>
                  </a:rPr>
                  <a:t> as </a:t>
                </a:r>
                <a:r>
                  <a:rPr lang="es-ES" dirty="0" err="1">
                    <a:solidFill>
                      <a:srgbClr val="002060"/>
                    </a:solidFill>
                  </a:rPr>
                  <a:t>Arnoldi</a:t>
                </a:r>
                <a:r>
                  <a:rPr lang="es-ES" dirty="0">
                    <a:solidFill>
                      <a:srgbClr val="002060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50" name="CuadroTexto 49">
                <a:extLst>
                  <a:ext uri="{FF2B5EF4-FFF2-40B4-BE49-F238E27FC236}">
                    <a16:creationId xmlns:a16="http://schemas.microsoft.com/office/drawing/2014/main" id="{C4842C14-EA5C-4101-A92A-705C514389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4698" y="4463526"/>
                <a:ext cx="9511873" cy="923330"/>
              </a:xfrm>
              <a:prstGeom prst="rect">
                <a:avLst/>
              </a:prstGeom>
              <a:blipFill>
                <a:blip r:embed="rId8"/>
                <a:stretch>
                  <a:fillRect b="-4605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" name="Imagen 50">
            <a:extLst>
              <a:ext uri="{FF2B5EF4-FFF2-40B4-BE49-F238E27FC236}">
                <a16:creationId xmlns:a16="http://schemas.microsoft.com/office/drawing/2014/main" id="{1F84A62E-2EA6-4428-9A05-896286AB97CB}"/>
              </a:ext>
            </a:extLst>
          </p:cNvPr>
          <p:cNvPicPr>
            <a:picLocks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612" t="19170" r="6411" b="25977"/>
          <a:stretch/>
        </p:blipFill>
        <p:spPr>
          <a:xfrm>
            <a:off x="2342894" y="5009097"/>
            <a:ext cx="360000" cy="360000"/>
          </a:xfrm>
          <a:prstGeom prst="rect">
            <a:avLst/>
          </a:prstGeom>
        </p:spPr>
      </p:pic>
      <p:pic>
        <p:nvPicPr>
          <p:cNvPr id="52" name="Imagen 51">
            <a:extLst>
              <a:ext uri="{FF2B5EF4-FFF2-40B4-BE49-F238E27FC236}">
                <a16:creationId xmlns:a16="http://schemas.microsoft.com/office/drawing/2014/main" id="{B24DCCFF-C802-4B19-9F90-D53332242A3E}"/>
              </a:ext>
            </a:extLst>
          </p:cNvPr>
          <p:cNvPicPr>
            <a:picLocks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628" t="19170" r="50440" b="25977"/>
          <a:stretch/>
        </p:blipFill>
        <p:spPr>
          <a:xfrm>
            <a:off x="2342894" y="4562054"/>
            <a:ext cx="360000" cy="360000"/>
          </a:xfrm>
          <a:prstGeom prst="rect">
            <a:avLst/>
          </a:prstGeom>
        </p:spPr>
      </p:pic>
      <p:sp>
        <p:nvSpPr>
          <p:cNvPr id="20" name="TextBox 29"/>
          <p:cNvSpPr txBox="1"/>
          <p:nvPr/>
        </p:nvSpPr>
        <p:spPr>
          <a:xfrm>
            <a:off x="291475" y="824818"/>
            <a:ext cx="11698487" cy="541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ts val="3500"/>
              </a:lnSpc>
              <a:buFont typeface="+mj-lt"/>
              <a:buAutoNum type="arabicPeriod" startAt="3"/>
            </a:pPr>
            <a:r>
              <a:rPr lang="es-ES" b="1" dirty="0" err="1">
                <a:solidFill>
                  <a:srgbClr val="002060"/>
                </a:solidFill>
              </a:rPr>
              <a:t>Subspace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Projection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Methods</a:t>
            </a:r>
            <a:r>
              <a:rPr lang="es-ES" b="1" dirty="0">
                <a:solidFill>
                  <a:srgbClr val="002060"/>
                </a:solidFill>
              </a:rPr>
              <a:t>. </a:t>
            </a:r>
            <a:r>
              <a:rPr lang="es-ES" b="1" dirty="0" err="1">
                <a:solidFill>
                  <a:srgbClr val="002060"/>
                </a:solidFill>
              </a:rPr>
              <a:t>Lanczos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Variations</a:t>
            </a:r>
            <a:endParaRPr lang="es-ES" sz="1600" dirty="0">
              <a:solidFill>
                <a:srgbClr val="002060"/>
              </a:solidFill>
            </a:endParaRPr>
          </a:p>
        </p:txBody>
      </p:sp>
      <p:sp>
        <p:nvSpPr>
          <p:cNvPr id="21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8401616" y="2"/>
            <a:ext cx="3790384" cy="3651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accent5">
                    <a:lumMod val="50000"/>
                  </a:schemeClr>
                </a:solidFill>
              </a:rPr>
              <a:t>Eigenvalue Problems in Engineering with application to fluid dynamics</a:t>
            </a:r>
            <a:endParaRPr lang="es-ES" sz="10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2746E20-54A0-4FB0-8A52-3A3FE01479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062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480"/>
    </mc:Choice>
    <mc:Fallback xmlns="">
      <p:transition spd="slow" advTm="414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136433" y="179045"/>
            <a:ext cx="37860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b="1" dirty="0" err="1">
                <a:solidFill>
                  <a:srgbClr val="002060"/>
                </a:solidFill>
              </a:rPr>
              <a:t>Iterative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Methods-Subspace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Projection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Methods</a:t>
            </a:r>
            <a:endParaRPr lang="es-ES" sz="1400" dirty="0"/>
          </a:p>
        </p:txBody>
      </p:sp>
      <p:sp>
        <p:nvSpPr>
          <p:cNvPr id="15" name="Rectángulo 14"/>
          <p:cNvSpPr/>
          <p:nvPr/>
        </p:nvSpPr>
        <p:spPr>
          <a:xfrm>
            <a:off x="537881" y="1244538"/>
            <a:ext cx="7274897" cy="48987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742950" lvl="1" indent="-285750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2060"/>
                </a:solidFill>
              </a:rPr>
              <a:t>Used </a:t>
            </a:r>
            <a:r>
              <a:rPr lang="es-ES" dirty="0" err="1">
                <a:solidFill>
                  <a:srgbClr val="002060"/>
                </a:solidFill>
              </a:rPr>
              <a:t>to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find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the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b="1" i="1" dirty="0" err="1">
                <a:solidFill>
                  <a:srgbClr val="002060"/>
                </a:solidFill>
              </a:rPr>
              <a:t>dominant</a:t>
            </a:r>
            <a:r>
              <a:rPr lang="es-ES" b="1" i="1" dirty="0">
                <a:solidFill>
                  <a:srgbClr val="002060"/>
                </a:solidFill>
              </a:rPr>
              <a:t>/</a:t>
            </a:r>
            <a:r>
              <a:rPr lang="es-ES" b="1" i="1" dirty="0" err="1">
                <a:solidFill>
                  <a:srgbClr val="002060"/>
                </a:solidFill>
              </a:rPr>
              <a:t>extremal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eigenvector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of</a:t>
            </a:r>
            <a:r>
              <a:rPr lang="es-ES" dirty="0">
                <a:solidFill>
                  <a:srgbClr val="002060"/>
                </a:solidFill>
              </a:rPr>
              <a:t> a </a:t>
            </a:r>
            <a:r>
              <a:rPr lang="es-ES" dirty="0" err="1">
                <a:solidFill>
                  <a:srgbClr val="002060"/>
                </a:solidFill>
              </a:rPr>
              <a:t>matrix</a:t>
            </a:r>
            <a:r>
              <a:rPr lang="es-ES" dirty="0">
                <a:solidFill>
                  <a:srgbClr val="002060"/>
                </a:solidFill>
              </a:rPr>
              <a:t>:</a:t>
            </a:r>
            <a:endParaRPr lang="es-ES" dirty="0">
              <a:solidFill>
                <a:srgbClr val="002060"/>
              </a:solidFill>
              <a:cs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ounded Rectangle 12"/>
              <p:cNvSpPr/>
              <p:nvPr/>
            </p:nvSpPr>
            <p:spPr>
              <a:xfrm>
                <a:off x="7896190" y="5222508"/>
                <a:ext cx="2833347" cy="709126"/>
              </a:xfrm>
              <a:prstGeom prst="roundRect">
                <a:avLst/>
              </a:prstGeom>
              <a:solidFill>
                <a:schemeClr val="bg1">
                  <a:alpha val="0"/>
                </a:schemeClr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es-ES" sz="1200" dirty="0">
                    <a:solidFill>
                      <a:srgbClr val="002060"/>
                    </a:solidFill>
                    <a:sym typeface="Wingdings" pitchFamily="2" charset="2"/>
                  </a:rPr>
                  <a:t>Points </a:t>
                </a:r>
                <a:r>
                  <a:rPr lang="es-ES" sz="1200" dirty="0" err="1">
                    <a:solidFill>
                      <a:srgbClr val="002060"/>
                    </a:solidFill>
                    <a:sym typeface="Wingdings" pitchFamily="2" charset="2"/>
                  </a:rPr>
                  <a:t>after</a:t>
                </a:r>
                <a:r>
                  <a:rPr lang="es-ES" sz="1200" dirty="0">
                    <a:solidFill>
                      <a:srgbClr val="002060"/>
                    </a:solidFill>
                    <a:sym typeface="Wingdings" pitchFamily="2" charset="2"/>
                  </a:rPr>
                  <a:t> </a:t>
                </a:r>
                <a:r>
                  <a:rPr lang="es-ES" sz="1200" dirty="0" err="1">
                    <a:solidFill>
                      <a:srgbClr val="002060"/>
                    </a:solidFill>
                    <a:sym typeface="Wingdings" pitchFamily="2" charset="2"/>
                  </a:rPr>
                  <a:t>applying</a:t>
                </a:r>
                <a:r>
                  <a:rPr lang="es-ES" sz="1200" dirty="0">
                    <a:solidFill>
                      <a:srgbClr val="002060"/>
                    </a:solidFill>
                    <a:sym typeface="Wingdings" pitchFamily="2" charset="2"/>
                  </a:rPr>
                  <a:t> </a:t>
                </a:r>
                <a:r>
                  <a:rPr lang="es-ES" sz="1200" dirty="0" err="1">
                    <a:solidFill>
                      <a:srgbClr val="002060"/>
                    </a:solidFill>
                    <a:sym typeface="Wingdings" pitchFamily="2" charset="2"/>
                  </a:rPr>
                  <a:t>twice</a:t>
                </a:r>
                <a:r>
                  <a:rPr lang="es-ES" sz="1200" dirty="0">
                    <a:solidFill>
                      <a:srgbClr val="002060"/>
                    </a:solidFill>
                    <a:sym typeface="Wingdings" pitchFamily="2" charset="2"/>
                  </a:rPr>
                  <a:t> </a:t>
                </a:r>
                <a:r>
                  <a:rPr lang="es-ES" sz="1200" dirty="0" err="1">
                    <a:solidFill>
                      <a:srgbClr val="002060"/>
                    </a:solidFill>
                    <a:sym typeface="Wingdings" pitchFamily="2" charset="2"/>
                  </a:rPr>
                  <a:t>the</a:t>
                </a:r>
                <a:r>
                  <a:rPr lang="es-ES" sz="1200" dirty="0">
                    <a:solidFill>
                      <a:srgbClr val="002060"/>
                    </a:solidFill>
                    <a:sym typeface="Wingdings" pitchFamily="2" charset="2"/>
                  </a:rPr>
                  <a:t> </a:t>
                </a:r>
                <a:r>
                  <a:rPr lang="es-ES" sz="1200" dirty="0" err="1">
                    <a:solidFill>
                      <a:srgbClr val="002060"/>
                    </a:solidFill>
                    <a:sym typeface="Wingdings" pitchFamily="2" charset="2"/>
                  </a:rPr>
                  <a:t>matrix</a:t>
                </a:r>
                <a:r>
                  <a:rPr lang="es-ES" sz="1200" dirty="0">
                    <a:solidFill>
                      <a:srgbClr val="002060"/>
                    </a:solidFill>
                    <a:sym typeface="Wingdings" pitchFamily="2" charset="2"/>
                  </a:rPr>
                  <a:t> </a:t>
                </a:r>
                <a:r>
                  <a:rPr lang="es-ES" sz="1200" dirty="0" err="1">
                    <a:solidFill>
                      <a:srgbClr val="002060"/>
                    </a:solidFill>
                    <a:sym typeface="Wingdings" pitchFamily="2" charset="2"/>
                  </a:rPr>
                  <a:t>operator</a:t>
                </a:r>
                <a:r>
                  <a:rPr lang="es-ES" sz="1200" dirty="0">
                    <a:solidFill>
                      <a:srgbClr val="002060"/>
                    </a:solidFill>
                    <a:sym typeface="Wingdings" pitchFamily="2" charset="2"/>
                  </a:rPr>
                  <a:t> 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s-ES" sz="1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dPr>
                      <m:e>
                        <m:r>
                          <a:rPr lang="es-ES" sz="12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𝑌</m:t>
                        </m:r>
                      </m:e>
                    </m:d>
                    <m:r>
                      <a:rPr lang="es-ES" sz="12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sym typeface="Wingdings" pitchFamily="2" charset="2"/>
                      </a:rPr>
                      <m:t>=</m:t>
                    </m:r>
                    <m:sSup>
                      <m:sSupPr>
                        <m:ctrlPr>
                          <a:rPr lang="es-ES" sz="12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pPr>
                      <m:e>
                        <m:r>
                          <a:rPr lang="es-ES" sz="1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𝐴</m:t>
                        </m:r>
                      </m:e>
                      <m:sup>
                        <m:r>
                          <a:rPr lang="es-ES" sz="12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2</m:t>
                        </m:r>
                      </m:sup>
                    </m:sSup>
                    <m:d>
                      <m:dPr>
                        <m:begChr m:val="{"/>
                        <m:endChr m:val="}"/>
                        <m:ctrlPr>
                          <a:rPr lang="es-ES" sz="1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dPr>
                      <m:e>
                        <m:r>
                          <a:rPr lang="es-ES" sz="1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𝑋</m:t>
                        </m:r>
                      </m:e>
                    </m:d>
                  </m:oMath>
                </a14:m>
                <a:endParaRPr lang="es-ES" sz="1200" dirty="0">
                  <a:solidFill>
                    <a:srgbClr val="002060"/>
                  </a:solidFill>
                  <a:sym typeface="Wingdings" pitchFamily="2" charset="2"/>
                </a:endParaRPr>
              </a:p>
            </p:txBody>
          </p:sp>
        </mc:Choice>
        <mc:Fallback xmlns="">
          <p:sp>
            <p:nvSpPr>
              <p:cNvPr id="16" name="Rounded 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6190" y="5222508"/>
                <a:ext cx="2833347" cy="709126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57150">
                <a:noFill/>
              </a:ln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779" y="2230001"/>
            <a:ext cx="3272080" cy="2910209"/>
          </a:xfrm>
          <a:prstGeom prst="rect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</p:pic>
      <p:sp>
        <p:nvSpPr>
          <p:cNvPr id="17" name="Right Arrow 16"/>
          <p:cNvSpPr/>
          <p:nvPr/>
        </p:nvSpPr>
        <p:spPr>
          <a:xfrm rot="13420550">
            <a:off x="8107013" y="3125057"/>
            <a:ext cx="1548000" cy="108000"/>
          </a:xfrm>
          <a:prstGeom prst="rightArrow">
            <a:avLst/>
          </a:prstGeom>
          <a:solidFill>
            <a:schemeClr val="accent3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Right Arrow 17"/>
          <p:cNvSpPr/>
          <p:nvPr/>
        </p:nvSpPr>
        <p:spPr>
          <a:xfrm rot="18793621">
            <a:off x="9408759" y="3466190"/>
            <a:ext cx="504000" cy="108000"/>
          </a:xfrm>
          <a:prstGeom prst="rightArrow">
            <a:avLst/>
          </a:prstGeom>
          <a:solidFill>
            <a:schemeClr val="accent3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2"/>
              <p:cNvSpPr/>
              <p:nvPr/>
            </p:nvSpPr>
            <p:spPr>
              <a:xfrm>
                <a:off x="9799839" y="3150858"/>
                <a:ext cx="802591" cy="3933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sym typeface="Wingdings" pitchFamily="2" charset="2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es-ES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s-E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sym typeface="Wingdings" pitchFamily="2" charset="2"/>
                                    </a:rPr>
                                  </m:ctrlPr>
                                </m:sSubPr>
                                <m:e>
                                  <m:r>
                                    <a:rPr lang="es-E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Wingdings" pitchFamily="2" charset="2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s-E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sym typeface="Wingdings" pitchFamily="2" charset="2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s-ES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  <m:t>2</m:t>
                              </m:r>
                            </m:sup>
                          </m:sSup>
                          <m:acc>
                            <m:accPr>
                              <m:chr m:val="⃗"/>
                              <m:ctrlP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</m:ctrlPr>
                            </m:accPr>
                            <m:e>
                              <m: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19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9839" y="3150858"/>
                <a:ext cx="802591" cy="393377"/>
              </a:xfrm>
              <a:prstGeom prst="rect">
                <a:avLst/>
              </a:prstGeom>
              <a:blipFill>
                <a:blip r:embed="rId6"/>
                <a:stretch>
                  <a:fillRect t="-15625" r="-20611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8"/>
              <p:cNvSpPr/>
              <p:nvPr/>
            </p:nvSpPr>
            <p:spPr>
              <a:xfrm>
                <a:off x="7777521" y="2757481"/>
                <a:ext cx="802591" cy="3933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sym typeface="Wingdings" pitchFamily="2" charset="2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es-ES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s-E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sym typeface="Wingdings" pitchFamily="2" charset="2"/>
                                    </a:rPr>
                                  </m:ctrlPr>
                                </m:sSubPr>
                                <m:e>
                                  <m:r>
                                    <a:rPr lang="es-E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Wingdings" pitchFamily="2" charset="2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s-E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sym typeface="Wingdings" pitchFamily="2" charset="2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s-ES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  <m:t>2</m:t>
                              </m:r>
                            </m:sup>
                          </m:sSup>
                          <m:acc>
                            <m:accPr>
                              <m:chr m:val="⃗"/>
                              <m:ctrlP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</m:ctrlPr>
                            </m:accPr>
                            <m:e>
                              <m: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es-E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20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7521" y="2757481"/>
                <a:ext cx="802591" cy="393377"/>
              </a:xfrm>
              <a:prstGeom prst="rect">
                <a:avLst/>
              </a:prstGeom>
              <a:blipFill>
                <a:blip r:embed="rId7"/>
                <a:stretch>
                  <a:fillRect t="-15385" r="-20611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ounded Rectangle 14"/>
              <p:cNvSpPr/>
              <p:nvPr/>
            </p:nvSpPr>
            <p:spPr>
              <a:xfrm>
                <a:off x="835373" y="2308720"/>
                <a:ext cx="6866096" cy="3371045"/>
              </a:xfrm>
              <a:prstGeom prst="roundRect">
                <a:avLst/>
              </a:prstGeom>
              <a:solidFill>
                <a:schemeClr val="bg1">
                  <a:alpha val="0"/>
                </a:schemeClr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>
                  <a:lnSpc>
                    <a:spcPct val="150000"/>
                  </a:lnSpc>
                  <a:buFont typeface="Arial" pitchFamily="34" charset="0"/>
                  <a:buChar char="•"/>
                  <a:defRPr/>
                </a:pPr>
                <a:r>
                  <a:rPr lang="es-ES" dirty="0">
                    <a:solidFill>
                      <a:srgbClr val="002060"/>
                    </a:solidFill>
                    <a:sym typeface="Wingdings" pitchFamily="2" charset="2"/>
                  </a:rPr>
                  <a:t>In </a:t>
                </a:r>
                <a:r>
                  <a:rPr lang="es-ES" dirty="0" err="1">
                    <a:solidFill>
                      <a:srgbClr val="002060"/>
                    </a:solidFill>
                    <a:sym typeface="Wingdings" pitchFamily="2" charset="2"/>
                  </a:rPr>
                  <a:t>this</a:t>
                </a:r>
                <a:r>
                  <a:rPr lang="es-ES" dirty="0">
                    <a:solidFill>
                      <a:srgbClr val="002060"/>
                    </a:solidFill>
                    <a:sym typeface="Wingdings" pitchFamily="2" charset="2"/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  <a:sym typeface="Wingdings" pitchFamily="2" charset="2"/>
                  </a:rPr>
                  <a:t>example</a:t>
                </a:r>
                <a:r>
                  <a:rPr lang="es-ES" dirty="0">
                    <a:solidFill>
                      <a:srgbClr val="002060"/>
                    </a:solidFill>
                    <a:sym typeface="Wingdings" pitchFamily="2" charset="2"/>
                  </a:rPr>
                  <a:t>, </a:t>
                </a:r>
                <a:r>
                  <a:rPr lang="es-ES" dirty="0" err="1">
                    <a:solidFill>
                      <a:srgbClr val="002060"/>
                    </a:solidFill>
                    <a:sym typeface="Wingdings" pitchFamily="2" charset="2"/>
                  </a:rPr>
                  <a:t>matrix</a:t>
                </a:r>
                <a:r>
                  <a:rPr lang="es-ES" dirty="0">
                    <a:solidFill>
                      <a:srgbClr val="002060"/>
                    </a:solidFill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s-ES">
                        <a:solidFill>
                          <a:srgbClr val="002060"/>
                        </a:solidFill>
                        <a:latin typeface="Cambria Math" panose="02040503050406030204" pitchFamily="18" charset="0"/>
                        <a:sym typeface="Wingdings" pitchFamily="2" charset="2"/>
                      </a:rPr>
                      <m:t>𝐴</m:t>
                    </m:r>
                  </m:oMath>
                </a14:m>
                <a:r>
                  <a:rPr lang="es-ES" dirty="0">
                    <a:solidFill>
                      <a:srgbClr val="002060"/>
                    </a:solidFill>
                    <a:sym typeface="Wingdings" pitchFamily="2" charset="2"/>
                  </a:rPr>
                  <a:t> is defined as </a:t>
                </a:r>
                <a14:m>
                  <m:oMath xmlns:m="http://schemas.openxmlformats.org/officeDocument/2006/math">
                    <m:r>
                      <a:rPr lang="es-ES">
                        <a:solidFill>
                          <a:srgbClr val="002060"/>
                        </a:solidFill>
                        <a:latin typeface="Cambria Math" panose="02040503050406030204" pitchFamily="18" charset="0"/>
                        <a:sym typeface="Wingdings" pitchFamily="2" charset="2"/>
                      </a:rPr>
                      <m:t> </m:t>
                    </m:r>
                    <m:r>
                      <a:rPr lang="es-ES">
                        <a:solidFill>
                          <a:srgbClr val="002060"/>
                        </a:solidFill>
                        <a:latin typeface="Cambria Math" panose="02040503050406030204" pitchFamily="18" charset="0"/>
                        <a:sym typeface="Wingdings" pitchFamily="2" charset="2"/>
                      </a:rPr>
                      <m:t>𝐴</m:t>
                    </m:r>
                    <m:r>
                      <a:rPr lang="es-ES">
                        <a:solidFill>
                          <a:srgbClr val="002060"/>
                        </a:solidFill>
                        <a:latin typeface="Cambria Math" panose="02040503050406030204" pitchFamily="18" charset="0"/>
                        <a:sym typeface="Wingdings" pitchFamily="2" charset="2"/>
                      </a:rPr>
                      <m:t>=</m:t>
                    </m:r>
                    <m:d>
                      <m:d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s-ES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  <m:t>0</m:t>
                              </m:r>
                              <m:r>
                                <a:rPr lang="es-ES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  <m:t>.85</m:t>
                              </m:r>
                            </m:e>
                            <m:e>
                              <m:r>
                                <m:rPr>
                                  <m:nor/>
                                </m:rPr>
                                <a:rPr lang="es-ES">
                                  <a:solidFill>
                                    <a:srgbClr val="002060"/>
                                  </a:solidFill>
                                  <a:sym typeface="Wingdings" pitchFamily="2" charset="2"/>
                                </a:rPr>
                                <m:t>−</m:t>
                              </m:r>
                              <m:r>
                                <a:rPr lang="es-ES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  <m:t>0.35</m:t>
                              </m:r>
                            </m:e>
                          </m:mr>
                          <m:mr>
                            <m:e>
                              <m:r>
                                <m:rPr>
                                  <m:nor/>
                                </m:rPr>
                                <a:rPr lang="es-ES">
                                  <a:solidFill>
                                    <a:srgbClr val="002060"/>
                                  </a:solidFill>
                                  <a:sym typeface="Wingdings" pitchFamily="2" charset="2"/>
                                </a:rPr>
                                <m:t>−</m:t>
                              </m:r>
                              <m:r>
                                <a:rPr lang="es-ES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  <m:t>0.35</m:t>
                              </m:r>
                            </m:e>
                            <m:e>
                              <m:r>
                                <a:rPr lang="es-ES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  <m:t>0.85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s-ES" dirty="0">
                  <a:solidFill>
                    <a:srgbClr val="002060"/>
                  </a:solidFill>
                  <a:sym typeface="Wingdings" pitchFamily="2" charset="2"/>
                </a:endParaRPr>
              </a:p>
              <a:p>
                <a:pPr>
                  <a:lnSpc>
                    <a:spcPct val="150000"/>
                  </a:lnSpc>
                  <a:defRPr/>
                </a:pPr>
                <a:r>
                  <a:rPr lang="es-ES" dirty="0">
                    <a:solidFill>
                      <a:srgbClr val="002060"/>
                    </a:solidFill>
                    <a:sym typeface="Wingdings" pitchFamily="2" charset="2"/>
                  </a:rPr>
                  <a:t>      </a:t>
                </a:r>
                <a:r>
                  <a:rPr lang="es-ES" dirty="0" err="1">
                    <a:solidFill>
                      <a:srgbClr val="002060"/>
                    </a:solidFill>
                    <a:sym typeface="Wingdings" pitchFamily="2" charset="2"/>
                  </a:rPr>
                  <a:t>with</a:t>
                </a:r>
                <a:r>
                  <a:rPr lang="es-ES" dirty="0">
                    <a:solidFill>
                      <a:srgbClr val="002060"/>
                    </a:solidFill>
                    <a:sym typeface="Wingdings" pitchFamily="2" charset="2"/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  <a:sym typeface="Wingdings" pitchFamily="2" charset="2"/>
                  </a:rPr>
                  <a:t>eigenvalues</a:t>
                </a:r>
                <a:r>
                  <a:rPr lang="es-ES" dirty="0">
                    <a:solidFill>
                      <a:srgbClr val="002060"/>
                    </a:solidFill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s-ES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𝜆</m:t>
                        </m:r>
                      </m:e>
                      <m:sub>
                        <m:r>
                          <a:rPr lang="es-ES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1</m:t>
                        </m:r>
                      </m:sub>
                    </m:sSub>
                    <m:r>
                      <a:rPr lang="es-ES">
                        <a:solidFill>
                          <a:srgbClr val="002060"/>
                        </a:solidFill>
                        <a:latin typeface="Cambria Math" panose="02040503050406030204" pitchFamily="18" charset="0"/>
                        <a:sym typeface="Wingdings" pitchFamily="2" charset="2"/>
                      </a:rPr>
                      <m:t>=1.2</m:t>
                    </m:r>
                  </m:oMath>
                </a14:m>
                <a:r>
                  <a:rPr lang="es-ES" dirty="0">
                    <a:solidFill>
                      <a:srgbClr val="002060"/>
                    </a:solidFill>
                    <a:sym typeface="Wingdings" pitchFamily="2" charset="2"/>
                  </a:rPr>
                  <a:t>  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s-ES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𝜆</m:t>
                        </m:r>
                      </m:e>
                      <m:sub>
                        <m:r>
                          <a:rPr lang="es-ES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2</m:t>
                        </m:r>
                      </m:sub>
                    </m:sSub>
                    <m:r>
                      <a:rPr lang="es-ES">
                        <a:solidFill>
                          <a:srgbClr val="002060"/>
                        </a:solidFill>
                        <a:latin typeface="Cambria Math" panose="02040503050406030204" pitchFamily="18" charset="0"/>
                        <a:sym typeface="Wingdings" pitchFamily="2" charset="2"/>
                      </a:rPr>
                      <m:t>=0.5</m:t>
                    </m:r>
                  </m:oMath>
                </a14:m>
                <a:r>
                  <a:rPr lang="es-ES" dirty="0">
                    <a:solidFill>
                      <a:srgbClr val="002060"/>
                    </a:solidFill>
                    <a:sym typeface="Wingdings" pitchFamily="2" charset="2"/>
                  </a:rPr>
                  <a:t>  and </a:t>
                </a:r>
                <a:r>
                  <a:rPr lang="es-ES" dirty="0" err="1">
                    <a:solidFill>
                      <a:srgbClr val="002060"/>
                    </a:solidFill>
                    <a:sym typeface="Wingdings" pitchFamily="2" charset="2"/>
                  </a:rPr>
                  <a:t>their</a:t>
                </a:r>
                <a:r>
                  <a:rPr lang="es-ES" dirty="0">
                    <a:solidFill>
                      <a:srgbClr val="002060"/>
                    </a:solidFill>
                    <a:sym typeface="Wingdings" pitchFamily="2" charset="2"/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  <a:sym typeface="Wingdings" pitchFamily="2" charset="2"/>
                  </a:rPr>
                  <a:t>associated</a:t>
                </a:r>
                <a:endParaRPr lang="es-ES" dirty="0">
                  <a:solidFill>
                    <a:srgbClr val="002060"/>
                  </a:solidFill>
                  <a:sym typeface="Wingdings" pitchFamily="2" charset="2"/>
                </a:endParaRPr>
              </a:p>
              <a:p>
                <a:pPr>
                  <a:lnSpc>
                    <a:spcPct val="150000"/>
                  </a:lnSpc>
                  <a:defRPr/>
                </a:pPr>
                <a:r>
                  <a:rPr lang="es-ES" dirty="0">
                    <a:solidFill>
                      <a:srgbClr val="002060"/>
                    </a:solidFill>
                    <a:sym typeface="Wingdings" pitchFamily="2" charset="2"/>
                  </a:rPr>
                  <a:t>      </a:t>
                </a:r>
                <a:r>
                  <a:rPr lang="es-ES" dirty="0" err="1">
                    <a:solidFill>
                      <a:srgbClr val="002060"/>
                    </a:solidFill>
                    <a:sym typeface="Wingdings" pitchFamily="2" charset="2"/>
                  </a:rPr>
                  <a:t>eigenvectors</a:t>
                </a:r>
                <a:r>
                  <a:rPr lang="es-ES" dirty="0">
                    <a:solidFill>
                      <a:srgbClr val="002060"/>
                    </a:solidFill>
                    <a:sym typeface="Wingdings" pitchFamily="2" charset="2"/>
                  </a:rPr>
                  <a:t>:      </a:t>
                </a:r>
              </a:p>
              <a:p>
                <a:pPr>
                  <a:lnSpc>
                    <a:spcPct val="150000"/>
                  </a:lnSpc>
                  <a:defRPr/>
                </a:pPr>
                <a:r>
                  <a:rPr lang="es-ES" dirty="0">
                    <a:solidFill>
                      <a:srgbClr val="002060"/>
                    </a:solidFill>
                    <a:sym typeface="Wingdings" pitchFamily="2" charset="2"/>
                  </a:rPr>
                  <a:t>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 </m:t>
                        </m:r>
                        <m:acc>
                          <m:accPr>
                            <m:chr m:val="⃗"/>
                            <m:ctrlPr>
                              <a:rPr lang="es-E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accPr>
                          <m:e>
                            <m:r>
                              <a:rPr lang="es-E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𝑣</m:t>
                            </m:r>
                          </m:e>
                        </m:acc>
                      </m:e>
                      <m:sub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1</m:t>
                        </m:r>
                      </m:sub>
                    </m:sSub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sym typeface="Wingdings" pitchFamily="2" charset="2"/>
                      </a:rPr>
                      <m:t>=</m:t>
                    </m:r>
                    <m:d>
                      <m:dPr>
                        <m:ctrlPr>
                          <a:rPr lang="es-ES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s-ES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−</m:t>
                        </m:r>
                        <m:f>
                          <m:fPr>
                            <m:ctrlPr>
                              <a:rPr lang="es-E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fPr>
                          <m:num>
                            <m:r>
                              <a:rPr lang="es-E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1</m:t>
                            </m:r>
                          </m:num>
                          <m:den>
                            <m:r>
                              <a:rPr lang="es-E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2</m:t>
                            </m:r>
                          </m:den>
                        </m:f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,</m:t>
                        </m:r>
                        <m:f>
                          <m:fPr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fPr>
                          <m:num>
                            <m: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1</m:t>
                            </m:r>
                          </m:num>
                          <m:den>
                            <m: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es-ES" dirty="0">
                    <a:solidFill>
                      <a:srgbClr val="002060"/>
                    </a:solidFill>
                    <a:sym typeface="Wingdings" pitchFamily="2" charset="2"/>
                  </a:rPr>
                  <a:t>  y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 </m:t>
                        </m:r>
                        <m:acc>
                          <m:accPr>
                            <m:chr m:val="⃗"/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accPr>
                          <m:e>
                            <m: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𝑣</m:t>
                            </m:r>
                          </m:e>
                        </m:acc>
                      </m:e>
                      <m:sub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2</m:t>
                        </m:r>
                      </m:sub>
                    </m:sSub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sym typeface="Wingdings" pitchFamily="2" charset="2"/>
                      </a:rPr>
                      <m:t>=</m:t>
                    </m:r>
                    <m:d>
                      <m:d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fPr>
                          <m:num>
                            <m: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1</m:t>
                            </m:r>
                          </m:num>
                          <m:den>
                            <m: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2</m:t>
                            </m:r>
                          </m:den>
                        </m:f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,</m:t>
                        </m:r>
                        <m:f>
                          <m:fPr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fPr>
                          <m:num>
                            <m: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1</m:t>
                            </m:r>
                          </m:num>
                          <m:den>
                            <m: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endParaRPr lang="es-ES" dirty="0">
                  <a:solidFill>
                    <a:srgbClr val="002060"/>
                  </a:solidFill>
                  <a:sym typeface="Wingdings" pitchFamily="2" charset="2"/>
                </a:endParaRPr>
              </a:p>
              <a:p>
                <a:pPr>
                  <a:lnSpc>
                    <a:spcPct val="150000"/>
                  </a:lnSpc>
                  <a:defRPr/>
                </a:pPr>
                <a:endParaRPr lang="es-ES" dirty="0">
                  <a:solidFill>
                    <a:srgbClr val="002060"/>
                  </a:solidFill>
                  <a:sym typeface="Wingdings" pitchFamily="2" charset="2"/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  <a:defRPr/>
                </a:pPr>
                <a:r>
                  <a:rPr lang="es-ES" dirty="0" err="1">
                    <a:solidFill>
                      <a:srgbClr val="002060"/>
                    </a:solidFill>
                    <a:sym typeface="Wingdings" pitchFamily="2" charset="2"/>
                  </a:rPr>
                  <a:t>The</a:t>
                </a:r>
                <a:r>
                  <a:rPr lang="es-ES" dirty="0">
                    <a:solidFill>
                      <a:srgbClr val="002060"/>
                    </a:solidFill>
                    <a:sym typeface="Wingdings" pitchFamily="2" charset="2"/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  <a:sym typeface="Wingdings" pitchFamily="2" charset="2"/>
                  </a:rPr>
                  <a:t>effect</a:t>
                </a:r>
                <a:r>
                  <a:rPr lang="es-ES" dirty="0">
                    <a:solidFill>
                      <a:srgbClr val="002060"/>
                    </a:solidFill>
                    <a:sym typeface="Wingdings" pitchFamily="2" charset="2"/>
                  </a:rPr>
                  <a:t> of </a:t>
                </a:r>
                <a:r>
                  <a:rPr lang="es-ES" dirty="0" err="1">
                    <a:solidFill>
                      <a:srgbClr val="002060"/>
                    </a:solidFill>
                    <a:sym typeface="Wingdings" pitchFamily="2" charset="2"/>
                  </a:rPr>
                  <a:t>iteratively</a:t>
                </a:r>
                <a:r>
                  <a:rPr lang="es-ES" dirty="0">
                    <a:solidFill>
                      <a:srgbClr val="002060"/>
                    </a:solidFill>
                    <a:sym typeface="Wingdings" pitchFamily="2" charset="2"/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  <a:sym typeface="Wingdings" pitchFamily="2" charset="2"/>
                  </a:rPr>
                  <a:t>apply</a:t>
                </a:r>
                <a:r>
                  <a:rPr lang="es-ES" dirty="0">
                    <a:solidFill>
                      <a:srgbClr val="002060"/>
                    </a:solidFill>
                    <a:sym typeface="Wingdings" pitchFamily="2" charset="2"/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  <a:sym typeface="Wingdings" pitchFamily="2" charset="2"/>
                  </a:rPr>
                  <a:t>the</a:t>
                </a:r>
                <a:r>
                  <a:rPr lang="es-ES" dirty="0">
                    <a:solidFill>
                      <a:srgbClr val="002060"/>
                    </a:solidFill>
                    <a:sym typeface="Wingdings" pitchFamily="2" charset="2"/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  <a:sym typeface="Wingdings" pitchFamily="2" charset="2"/>
                  </a:rPr>
                  <a:t>matrix</a:t>
                </a:r>
                <a:r>
                  <a:rPr lang="es-ES" dirty="0">
                    <a:solidFill>
                      <a:srgbClr val="002060"/>
                    </a:solidFill>
                    <a:sym typeface="Wingdings" pitchFamily="2" charset="2"/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  <a:sym typeface="Wingdings" pitchFamily="2" charset="2"/>
                  </a:rPr>
                  <a:t>operator</a:t>
                </a:r>
                <a:r>
                  <a:rPr lang="es-ES" dirty="0">
                    <a:solidFill>
                      <a:srgbClr val="002060"/>
                    </a:solidFill>
                    <a:sym typeface="Wingdings" pitchFamily="2" charset="2"/>
                  </a:rPr>
                  <a:t> to </a:t>
                </a:r>
                <a:r>
                  <a:rPr lang="es-ES" dirty="0" err="1">
                    <a:solidFill>
                      <a:srgbClr val="002060"/>
                    </a:solidFill>
                    <a:sym typeface="Wingdings" pitchFamily="2" charset="2"/>
                  </a:rPr>
                  <a:t>the</a:t>
                </a:r>
                <a:r>
                  <a:rPr lang="es-ES" dirty="0">
                    <a:solidFill>
                      <a:srgbClr val="002060"/>
                    </a:solidFill>
                    <a:sym typeface="Wingdings" pitchFamily="2" charset="2"/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  <a:sym typeface="Wingdings" pitchFamily="2" charset="2"/>
                  </a:rPr>
                  <a:t>inner</a:t>
                </a:r>
                <a:r>
                  <a:rPr lang="es-ES" dirty="0">
                    <a:solidFill>
                      <a:srgbClr val="002060"/>
                    </a:solidFill>
                    <a:sym typeface="Wingdings" pitchFamily="2" charset="2"/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  <a:sym typeface="Wingdings" pitchFamily="2" charset="2"/>
                  </a:rPr>
                  <a:t>circle</a:t>
                </a:r>
                <a:r>
                  <a:rPr lang="es-ES" dirty="0">
                    <a:solidFill>
                      <a:srgbClr val="002060"/>
                    </a:solidFill>
                    <a:sym typeface="Wingdings" pitchFamily="2" charset="2"/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  <a:sym typeface="Wingdings" pitchFamily="2" charset="2"/>
                  </a:rPr>
                  <a:t>points</a:t>
                </a:r>
                <a:r>
                  <a:rPr lang="es-ES" dirty="0">
                    <a:solidFill>
                      <a:srgbClr val="002060"/>
                    </a:solidFill>
                    <a:sym typeface="Wingdings" pitchFamily="2" charset="2"/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  <a:sym typeface="Wingdings" pitchFamily="2" charset="2"/>
                  </a:rPr>
                  <a:t>is</a:t>
                </a:r>
                <a:r>
                  <a:rPr lang="es-ES" dirty="0">
                    <a:solidFill>
                      <a:srgbClr val="002060"/>
                    </a:solidFill>
                    <a:sym typeface="Wingdings" pitchFamily="2" charset="2"/>
                  </a:rPr>
                  <a:t> a </a:t>
                </a:r>
                <a:r>
                  <a:rPr lang="es-ES" dirty="0" err="1">
                    <a:solidFill>
                      <a:srgbClr val="002060"/>
                    </a:solidFill>
                    <a:sym typeface="Wingdings" pitchFamily="2" charset="2"/>
                  </a:rPr>
                  <a:t>deformation</a:t>
                </a:r>
                <a:r>
                  <a:rPr lang="es-ES" dirty="0">
                    <a:solidFill>
                      <a:srgbClr val="002060"/>
                    </a:solidFill>
                    <a:sym typeface="Wingdings" pitchFamily="2" charset="2"/>
                  </a:rPr>
                  <a:t> in </a:t>
                </a:r>
                <a:r>
                  <a:rPr lang="es-ES" dirty="0" err="1">
                    <a:solidFill>
                      <a:srgbClr val="002060"/>
                    </a:solidFill>
                    <a:sym typeface="Wingdings" pitchFamily="2" charset="2"/>
                  </a:rPr>
                  <a:t>the</a:t>
                </a:r>
                <a:r>
                  <a:rPr lang="es-ES" dirty="0">
                    <a:solidFill>
                      <a:srgbClr val="002060"/>
                    </a:solidFill>
                    <a:sym typeface="Wingdings" pitchFamily="2" charset="2"/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  <a:sym typeface="Wingdings" pitchFamily="2" charset="2"/>
                  </a:rPr>
                  <a:t>eigenvector</a:t>
                </a:r>
                <a:r>
                  <a:rPr lang="es-ES" dirty="0">
                    <a:solidFill>
                      <a:srgbClr val="002060"/>
                    </a:solidFill>
                    <a:sym typeface="Wingdings" pitchFamily="2" charset="2"/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  <a:sym typeface="Wingdings" pitchFamily="2" charset="2"/>
                  </a:rPr>
                  <a:t>direction</a:t>
                </a:r>
                <a:r>
                  <a:rPr lang="es-ES" dirty="0">
                    <a:solidFill>
                      <a:srgbClr val="002060"/>
                    </a:solidFill>
                    <a:sym typeface="Wingdings" pitchFamily="2" charset="2"/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  <a:sym typeface="Wingdings" pitchFamily="2" charset="2"/>
                  </a:rPr>
                  <a:t>proportional</a:t>
                </a:r>
                <a:r>
                  <a:rPr lang="es-ES" dirty="0">
                    <a:solidFill>
                      <a:srgbClr val="002060"/>
                    </a:solidFill>
                    <a:sym typeface="Wingdings" pitchFamily="2" charset="2"/>
                  </a:rPr>
                  <a:t> to </a:t>
                </a:r>
                <a:r>
                  <a:rPr lang="es-ES" dirty="0" err="1">
                    <a:solidFill>
                      <a:srgbClr val="002060"/>
                    </a:solidFill>
                    <a:sym typeface="Wingdings" pitchFamily="2" charset="2"/>
                  </a:rPr>
                  <a:t>the</a:t>
                </a:r>
                <a:r>
                  <a:rPr lang="es-ES" dirty="0">
                    <a:solidFill>
                      <a:srgbClr val="002060"/>
                    </a:solidFill>
                    <a:sym typeface="Wingdings" pitchFamily="2" charset="2"/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  <a:sym typeface="Wingdings" pitchFamily="2" charset="2"/>
                  </a:rPr>
                  <a:t>corresponding</a:t>
                </a:r>
                <a:r>
                  <a:rPr lang="es-ES" dirty="0">
                    <a:solidFill>
                      <a:srgbClr val="002060"/>
                    </a:solidFill>
                    <a:sym typeface="Wingdings" pitchFamily="2" charset="2"/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  <a:sym typeface="Wingdings" pitchFamily="2" charset="2"/>
                  </a:rPr>
                  <a:t>eigenvalue</a:t>
                </a:r>
                <a:r>
                  <a:rPr lang="es-ES" dirty="0">
                    <a:solidFill>
                      <a:srgbClr val="002060"/>
                    </a:solidFill>
                    <a:sym typeface="Wingdings" pitchFamily="2" charset="2"/>
                  </a:rPr>
                  <a:t>.</a:t>
                </a:r>
              </a:p>
            </p:txBody>
          </p:sp>
        </mc:Choice>
        <mc:Fallback xmlns="">
          <p:sp>
            <p:nvSpPr>
              <p:cNvPr id="21" name="Rounded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373" y="2308720"/>
                <a:ext cx="6866096" cy="3371045"/>
              </a:xfrm>
              <a:prstGeom prst="roundRect">
                <a:avLst/>
              </a:prstGeom>
              <a:blipFill>
                <a:blip r:embed="rId8"/>
                <a:stretch>
                  <a:fillRect t="-362" b="-9042"/>
                </a:stretch>
              </a:blipFill>
              <a:ln w="57150">
                <a:noFill/>
              </a:ln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29">
            <a:extLst>
              <a:ext uri="{FF2B5EF4-FFF2-40B4-BE49-F238E27FC236}">
                <a16:creationId xmlns:a16="http://schemas.microsoft.com/office/drawing/2014/main" id="{AC558A1B-E299-4223-BFBF-F8A496211C44}"/>
              </a:ext>
            </a:extLst>
          </p:cNvPr>
          <p:cNvSpPr txBox="1"/>
          <p:nvPr/>
        </p:nvSpPr>
        <p:spPr>
          <a:xfrm>
            <a:off x="291475" y="824818"/>
            <a:ext cx="11698487" cy="541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ts val="3500"/>
              </a:lnSpc>
              <a:buFont typeface="+mj-lt"/>
              <a:buAutoNum type="arabicPeriod"/>
            </a:pPr>
            <a:r>
              <a:rPr lang="es-ES" b="1" dirty="0">
                <a:solidFill>
                  <a:srgbClr val="002060"/>
                </a:solidFill>
              </a:rPr>
              <a:t>Single Vector </a:t>
            </a:r>
            <a:r>
              <a:rPr lang="es-ES" b="1" dirty="0" err="1">
                <a:solidFill>
                  <a:srgbClr val="002060"/>
                </a:solidFill>
              </a:rPr>
              <a:t>Iteration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Methods</a:t>
            </a:r>
            <a:r>
              <a:rPr lang="es-ES" b="1" dirty="0">
                <a:solidFill>
                  <a:srgbClr val="002060"/>
                </a:solidFill>
              </a:rPr>
              <a:t>. </a:t>
            </a:r>
            <a:r>
              <a:rPr lang="es-ES" b="1" dirty="0" err="1">
                <a:solidFill>
                  <a:srgbClr val="002060"/>
                </a:solidFill>
              </a:rPr>
              <a:t>Power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Method</a:t>
            </a:r>
            <a:r>
              <a:rPr lang="es-ES" b="1" dirty="0">
                <a:solidFill>
                  <a:srgbClr val="002060"/>
                </a:solidFill>
              </a:rPr>
              <a:t>. </a:t>
            </a:r>
            <a:endParaRPr lang="es-ES" sz="1600" dirty="0">
              <a:solidFill>
                <a:srgbClr val="002060"/>
              </a:solidFill>
            </a:endParaRPr>
          </a:p>
        </p:txBody>
      </p:sp>
      <p:sp>
        <p:nvSpPr>
          <p:cNvPr id="22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8401616" y="2"/>
            <a:ext cx="3790384" cy="3651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accent5">
                    <a:lumMod val="50000"/>
                  </a:schemeClr>
                </a:solidFill>
              </a:rPr>
              <a:t>Eigenvalue Problems in Engineering with application to fluid dynamics</a:t>
            </a:r>
            <a:endParaRPr lang="es-ES" sz="10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55104C8-D2A3-4CC8-B24A-816E3AE86C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190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2"/>
    </mc:Choice>
    <mc:Fallback xmlns="">
      <p:transition spd="slow" advTm="16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136433" y="179045"/>
            <a:ext cx="37860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b="1" dirty="0" err="1">
                <a:solidFill>
                  <a:srgbClr val="002060"/>
                </a:solidFill>
              </a:rPr>
              <a:t>Iterative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Methods-Subspace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Projection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Methods</a:t>
            </a:r>
            <a:endParaRPr lang="es-ES" sz="1400" dirty="0"/>
          </a:p>
        </p:txBody>
      </p:sp>
      <p:sp>
        <p:nvSpPr>
          <p:cNvPr id="3" name="AutoShape 2" descr="n"/>
          <p:cNvSpPr>
            <a:spLocks noChangeAspect="1" noChangeArrowheads="1"/>
          </p:cNvSpPr>
          <p:nvPr/>
        </p:nvSpPr>
        <p:spPr bwMode="auto">
          <a:xfrm>
            <a:off x="3617913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4" name="AutoShape 2" descr="A^{{n-1}}b"/>
          <p:cNvSpPr>
            <a:spLocks noChangeAspect="1" noChangeArrowheads="1"/>
          </p:cNvSpPr>
          <p:nvPr/>
        </p:nvSpPr>
        <p:spPr bwMode="auto">
          <a:xfrm>
            <a:off x="113665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ángulo 8"/>
              <p:cNvSpPr/>
              <p:nvPr/>
            </p:nvSpPr>
            <p:spPr>
              <a:xfrm>
                <a:off x="553227" y="1560725"/>
                <a:ext cx="10690878" cy="45807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742950" lvl="1" indent="-285750">
                  <a:lnSpc>
                    <a:spcPts val="3500"/>
                  </a:lnSpc>
                  <a:buFont typeface="Arial" panose="020B0604020202020204" pitchFamily="34" charset="0"/>
                  <a:buChar char="•"/>
                </a:pPr>
                <a:r>
                  <a:rPr lang="es-ES" sz="1600" dirty="0">
                    <a:solidFill>
                      <a:srgbClr val="002060"/>
                    </a:solidFill>
                  </a:rPr>
                  <a:t>Number of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iterations</a:t>
                </a:r>
                <a:r>
                  <a:rPr lang="es-ES" sz="1600" dirty="0">
                    <a:solidFill>
                      <a:srgbClr val="002060"/>
                    </a:solidFill>
                  </a:rPr>
                  <a:t> in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Arnoldi-Lanczos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algorithm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depends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on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properties</a:t>
                </a:r>
                <a:r>
                  <a:rPr lang="es-ES" sz="1600" dirty="0">
                    <a:solidFill>
                      <a:srgbClr val="002060"/>
                    </a:solidFill>
                  </a:rPr>
                  <a:t> of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the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matrix</a:t>
                </a:r>
                <a:r>
                  <a:rPr lang="es-ES" sz="1600" dirty="0">
                    <a:solidFill>
                      <a:srgbClr val="002060"/>
                    </a:solidFill>
                  </a:rPr>
                  <a:t> (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outer</a:t>
                </a:r>
                <a:r>
                  <a:rPr lang="es-ES" sz="1600" dirty="0">
                    <a:solidFill>
                      <a:srgbClr val="002060"/>
                    </a:solidFill>
                  </a:rPr>
                  <a:t>-interior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eigenvalue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distribution</a:t>
                </a:r>
                <a:r>
                  <a:rPr lang="es-ES" sz="1600" dirty="0">
                    <a:solidFill>
                      <a:srgbClr val="002060"/>
                    </a:solidFill>
                  </a:rPr>
                  <a:t>), and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also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initial</a:t>
                </a:r>
                <a:r>
                  <a:rPr lang="es-ES" sz="1600" dirty="0">
                    <a:solidFill>
                      <a:srgbClr val="002060"/>
                    </a:solidFill>
                  </a:rPr>
                  <a:t> vector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choice</a:t>
                </a:r>
                <a:r>
                  <a:rPr lang="es-ES" sz="1600" dirty="0">
                    <a:solidFill>
                      <a:srgbClr val="002060"/>
                    </a:solidFill>
                  </a:rPr>
                  <a:t>. </a:t>
                </a:r>
              </a:p>
              <a:p>
                <a:pPr marL="742950" lvl="1" indent="-285750">
                  <a:lnSpc>
                    <a:spcPts val="3500"/>
                  </a:lnSpc>
                  <a:buFont typeface="Arial" panose="020B0604020202020204" pitchFamily="34" charset="0"/>
                  <a:buChar char="•"/>
                </a:pPr>
                <a:r>
                  <a:rPr lang="es-ES" sz="1600" dirty="0">
                    <a:solidFill>
                      <a:srgbClr val="002060"/>
                    </a:solidFill>
                  </a:rPr>
                  <a:t>High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iteration</a:t>
                </a:r>
                <a:r>
                  <a:rPr lang="es-ES" sz="1600" dirty="0">
                    <a:solidFill>
                      <a:srgbClr val="002060"/>
                    </a:solidFill>
                  </a:rPr>
                  <a:t> induces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finite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precision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errors</a:t>
                </a:r>
                <a:r>
                  <a:rPr lang="es-ES" sz="1600" dirty="0">
                    <a:solidFill>
                      <a:srgbClr val="002060"/>
                    </a:solidFill>
                  </a:rPr>
                  <a:t> in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the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computation</a:t>
                </a:r>
                <a:r>
                  <a:rPr lang="es-ES" sz="1600" dirty="0">
                    <a:solidFill>
                      <a:srgbClr val="002060"/>
                    </a:solidFill>
                  </a:rPr>
                  <a:t> and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orthogonalization</a:t>
                </a:r>
                <a:r>
                  <a:rPr lang="es-ES" sz="1600" dirty="0">
                    <a:solidFill>
                      <a:srgbClr val="002060"/>
                    </a:solidFill>
                  </a:rPr>
                  <a:t> of </a:t>
                </a:r>
                <a14:m>
                  <m:oMath xmlns:m="http://schemas.openxmlformats.org/officeDocument/2006/math">
                    <m:r>
                      <a:rPr lang="es-ES" sz="1600" i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𝑄</m:t>
                    </m:r>
                    <m:r>
                      <a:rPr lang="es-ES" sz="1600" i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.</m:t>
                    </m:r>
                  </m:oMath>
                </a14:m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</a:p>
              <a:p>
                <a:pPr marL="742950" lvl="1" indent="-285750">
                  <a:lnSpc>
                    <a:spcPts val="3500"/>
                  </a:lnSpc>
                  <a:buFont typeface="Arial" panose="020B0604020202020204" pitchFamily="34" charset="0"/>
                  <a:buChar char="•"/>
                </a:pPr>
                <a:r>
                  <a:rPr lang="es-ES" sz="1600" dirty="0">
                    <a:solidFill>
                      <a:srgbClr val="002060"/>
                    </a:solidFill>
                  </a:rPr>
                  <a:t>To reduce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these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costs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the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implementation</a:t>
                </a:r>
                <a:r>
                  <a:rPr lang="es-ES" sz="1600" dirty="0">
                    <a:solidFill>
                      <a:srgbClr val="002060"/>
                    </a:solidFill>
                  </a:rPr>
                  <a:t> of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Arnoldi-Lanczos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method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is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usually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coupled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with</a:t>
                </a:r>
                <a:r>
                  <a:rPr lang="es-ES" sz="1600" dirty="0">
                    <a:solidFill>
                      <a:srgbClr val="002060"/>
                    </a:solidFill>
                  </a:rPr>
                  <a:t> a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restarting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technique</a:t>
                </a:r>
                <a:r>
                  <a:rPr lang="es-ES" sz="1600" dirty="0">
                    <a:solidFill>
                      <a:srgbClr val="002060"/>
                    </a:solidFill>
                  </a:rPr>
                  <a:t>. </a:t>
                </a:r>
              </a:p>
              <a:p>
                <a:pPr lvl="1">
                  <a:lnSpc>
                    <a:spcPts val="3500"/>
                  </a:lnSpc>
                </a:pPr>
                <a:endParaRPr lang="es-ES" dirty="0">
                  <a:solidFill>
                    <a:srgbClr val="002060"/>
                  </a:solidFill>
                </a:endParaRPr>
              </a:p>
              <a:p>
                <a:pPr marL="742950" lvl="1" indent="-285750">
                  <a:lnSpc>
                    <a:spcPts val="3500"/>
                  </a:lnSpc>
                  <a:buFont typeface="Arial" panose="020B0604020202020204" pitchFamily="34" charset="0"/>
                  <a:buChar char="•"/>
                </a:pPr>
                <a:r>
                  <a:rPr lang="es-ES" dirty="0">
                    <a:solidFill>
                      <a:srgbClr val="002060"/>
                    </a:solidFill>
                  </a:rPr>
                  <a:t>Run </a:t>
                </a:r>
                <a14:m>
                  <m:oMath xmlns:m="http://schemas.openxmlformats.org/officeDocument/2006/math"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𝑗</m:t>
                    </m:r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steps</a:t>
                </a:r>
                <a:r>
                  <a:rPr lang="es-ES" dirty="0">
                    <a:solidFill>
                      <a:srgbClr val="002060"/>
                    </a:solidFill>
                  </a:rPr>
                  <a:t> of </a:t>
                </a:r>
                <a:r>
                  <a:rPr lang="es-ES" dirty="0" err="1">
                    <a:solidFill>
                      <a:srgbClr val="002060"/>
                    </a:solidFill>
                  </a:rPr>
                  <a:t>the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Arnoldi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algorithm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with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starting</a:t>
                </a:r>
                <a:r>
                  <a:rPr lang="es-ES" dirty="0">
                    <a:solidFill>
                      <a:srgbClr val="002060"/>
                    </a:solidFill>
                  </a:rPr>
                  <a:t> vector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s-E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.</a:t>
                </a:r>
              </a:p>
              <a:p>
                <a:pPr marL="742950" lvl="1" indent="-285750">
                  <a:lnSpc>
                    <a:spcPts val="3500"/>
                  </a:lnSpc>
                  <a:buFont typeface="Arial" panose="020B0604020202020204" pitchFamily="34" charset="0"/>
                  <a:buChar char="•"/>
                </a:pPr>
                <a:r>
                  <a:rPr lang="es-ES" dirty="0" err="1">
                    <a:solidFill>
                      <a:srgbClr val="002060"/>
                    </a:solidFill>
                  </a:rPr>
                  <a:t>Apply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QR </a:t>
                </a:r>
                <a:r>
                  <a:rPr lang="es-ES" dirty="0" err="1">
                    <a:solidFill>
                      <a:srgbClr val="002060"/>
                    </a:solidFill>
                  </a:rPr>
                  <a:t>steps</a:t>
                </a:r>
                <a:r>
                  <a:rPr lang="es-ES" dirty="0">
                    <a:solidFill>
                      <a:srgbClr val="002060"/>
                    </a:solidFill>
                  </a:rPr>
                  <a:t> to </a:t>
                </a:r>
                <a:r>
                  <a:rPr lang="es-ES" dirty="0" err="1">
                    <a:solidFill>
                      <a:srgbClr val="002060"/>
                    </a:solidFill>
                  </a:rPr>
                  <a:t>the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matrix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with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selected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shifts</a:t>
                </a:r>
                <a:r>
                  <a:rPr lang="es-ES" dirty="0">
                    <a:solidFill>
                      <a:srgbClr val="002060"/>
                    </a:solidFill>
                  </a:rPr>
                  <a:t>.</a:t>
                </a:r>
              </a:p>
              <a:p>
                <a:pPr marL="742950" lvl="1" indent="-285750">
                  <a:lnSpc>
                    <a:spcPts val="3500"/>
                  </a:lnSpc>
                  <a:buFont typeface="Arial" panose="020B0604020202020204" pitchFamily="34" charset="0"/>
                  <a:buChar char="•"/>
                </a:pPr>
                <a:r>
                  <a:rPr lang="es-ES" dirty="0" err="1">
                    <a:solidFill>
                      <a:srgbClr val="002060"/>
                    </a:solidFill>
                  </a:rPr>
                  <a:t>Keep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the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‘</a:t>
                </a:r>
                <a:r>
                  <a:rPr lang="es-ES" dirty="0" err="1">
                    <a:solidFill>
                      <a:srgbClr val="002060"/>
                    </a:solidFill>
                  </a:rPr>
                  <a:t>largest</a:t>
                </a:r>
                <a:r>
                  <a:rPr lang="es-ES" dirty="0">
                    <a:solidFill>
                      <a:srgbClr val="002060"/>
                    </a:solidFill>
                  </a:rPr>
                  <a:t>’ </a:t>
                </a:r>
                <a:r>
                  <a:rPr lang="es-ES" dirty="0" err="1">
                    <a:solidFill>
                      <a:srgbClr val="002060"/>
                    </a:solidFill>
                  </a:rPr>
                  <a:t>vectors</a:t>
                </a:r>
                <a:r>
                  <a:rPr lang="es-ES" dirty="0">
                    <a:solidFill>
                      <a:srgbClr val="002060"/>
                    </a:solidFill>
                  </a:rPr>
                  <a:t> and </a:t>
                </a:r>
                <a:r>
                  <a:rPr lang="es-ES" dirty="0" err="1">
                    <a:solidFill>
                      <a:srgbClr val="002060"/>
                    </a:solidFill>
                  </a:rPr>
                  <a:t>discard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the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last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.</a:t>
                </a:r>
              </a:p>
              <a:p>
                <a:pPr marL="742950" lvl="1" indent="-285750">
                  <a:lnSpc>
                    <a:spcPts val="3500"/>
                  </a:lnSpc>
                  <a:buFont typeface="Arial" panose="020B0604020202020204" pitchFamily="34" charset="0"/>
                  <a:buChar char="•"/>
                </a:pPr>
                <a:r>
                  <a:rPr lang="es-ES" dirty="0">
                    <a:solidFill>
                      <a:srgbClr val="002060"/>
                    </a:solidFill>
                  </a:rPr>
                  <a:t>Re-</a:t>
                </a:r>
                <a:r>
                  <a:rPr lang="es-ES" dirty="0" err="1">
                    <a:solidFill>
                      <a:srgbClr val="002060"/>
                    </a:solidFill>
                  </a:rPr>
                  <a:t>start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the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Arnoldi-Lanczos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method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with</a:t>
                </a:r>
                <a:r>
                  <a:rPr lang="es-ES" dirty="0">
                    <a:solidFill>
                      <a:srgbClr val="002060"/>
                    </a:solidFill>
                  </a:rPr>
                  <a:t> a </a:t>
                </a:r>
                <a:r>
                  <a:rPr lang="es-ES" dirty="0" err="1">
                    <a:solidFill>
                      <a:srgbClr val="002060"/>
                    </a:solidFill>
                  </a:rPr>
                  <a:t>starting</a:t>
                </a:r>
                <a:r>
                  <a:rPr lang="es-ES" dirty="0">
                    <a:solidFill>
                      <a:srgbClr val="002060"/>
                    </a:solidFill>
                  </a:rPr>
                  <a:t> vector in </a:t>
                </a:r>
                <a:r>
                  <a:rPr lang="es-ES" dirty="0" err="1">
                    <a:solidFill>
                      <a:srgbClr val="002060"/>
                    </a:solidFill>
                  </a:rPr>
                  <a:t>the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span</a:t>
                </a:r>
                <a:r>
                  <a:rPr lang="es-ES" dirty="0">
                    <a:solidFill>
                      <a:srgbClr val="002060"/>
                    </a:solidFill>
                  </a:rPr>
                  <a:t> of </a:t>
                </a:r>
                <a:r>
                  <a:rPr lang="es-ES" dirty="0" err="1">
                    <a:solidFill>
                      <a:srgbClr val="002060"/>
                    </a:solidFill>
                  </a:rPr>
                  <a:t>the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vectors.</a:t>
                </a:r>
              </a:p>
              <a:p>
                <a:pPr marL="742950" lvl="1" indent="-285750">
                  <a:lnSpc>
                    <a:spcPts val="3500"/>
                  </a:lnSpc>
                  <a:buFont typeface="Arial" panose="020B0604020202020204" pitchFamily="34" charset="0"/>
                  <a:buChar char="•"/>
                </a:pPr>
                <a:r>
                  <a:rPr lang="es-ES" dirty="0" err="1">
                    <a:solidFill>
                      <a:srgbClr val="002060"/>
                    </a:solidFill>
                  </a:rPr>
                  <a:t>Repeat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until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convergence</a:t>
                </a:r>
                <a:r>
                  <a:rPr lang="es-ES" dirty="0">
                    <a:solidFill>
                      <a:srgbClr val="002060"/>
                    </a:solidFill>
                  </a:rPr>
                  <a:t>. </a:t>
                </a:r>
              </a:p>
            </p:txBody>
          </p:sp>
        </mc:Choice>
        <mc:Fallback xmlns="">
          <p:sp>
            <p:nvSpPr>
              <p:cNvPr id="9" name="Rectángulo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227" y="1560725"/>
                <a:ext cx="10690878" cy="4580741"/>
              </a:xfrm>
              <a:prstGeom prst="rect">
                <a:avLst/>
              </a:prstGeom>
              <a:blipFill>
                <a:blip r:embed="rId4"/>
                <a:stretch>
                  <a:fillRect b="-133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ángulo redondeado 1"/>
          <p:cNvSpPr/>
          <p:nvPr/>
        </p:nvSpPr>
        <p:spPr>
          <a:xfrm>
            <a:off x="860612" y="3774784"/>
            <a:ext cx="8780929" cy="2366682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4"/>
          <p:cNvSpPr/>
          <p:nvPr/>
        </p:nvSpPr>
        <p:spPr>
          <a:xfrm rot="16200000">
            <a:off x="9417722" y="4773459"/>
            <a:ext cx="10624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solidFill>
                  <a:srgbClr val="002060"/>
                </a:solidFill>
              </a:rPr>
              <a:t>ARPACK*</a:t>
            </a:r>
            <a:endParaRPr lang="es-ES" b="1" dirty="0"/>
          </a:p>
        </p:txBody>
      </p:sp>
      <p:sp>
        <p:nvSpPr>
          <p:cNvPr id="10" name="TextBox 29"/>
          <p:cNvSpPr txBox="1"/>
          <p:nvPr/>
        </p:nvSpPr>
        <p:spPr>
          <a:xfrm>
            <a:off x="291475" y="824818"/>
            <a:ext cx="11698487" cy="541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ts val="3500"/>
              </a:lnSpc>
              <a:buFont typeface="+mj-lt"/>
              <a:buAutoNum type="arabicPeriod" startAt="3"/>
            </a:pPr>
            <a:r>
              <a:rPr lang="es-ES" b="1" dirty="0" err="1">
                <a:solidFill>
                  <a:srgbClr val="002060"/>
                </a:solidFill>
              </a:rPr>
              <a:t>Subspace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Projection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Methods</a:t>
            </a:r>
            <a:r>
              <a:rPr lang="es-ES" b="1" dirty="0">
                <a:solidFill>
                  <a:srgbClr val="002060"/>
                </a:solidFill>
              </a:rPr>
              <a:t>. </a:t>
            </a:r>
            <a:r>
              <a:rPr lang="es-ES" b="1" dirty="0" err="1">
                <a:solidFill>
                  <a:srgbClr val="002060"/>
                </a:solidFill>
              </a:rPr>
              <a:t>Restarting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Techniques</a:t>
            </a:r>
            <a:endParaRPr lang="es-ES" sz="1600" dirty="0">
              <a:solidFill>
                <a:srgbClr val="002060"/>
              </a:solidFill>
            </a:endParaRPr>
          </a:p>
        </p:txBody>
      </p:sp>
      <p:sp>
        <p:nvSpPr>
          <p:cNvPr id="11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8401616" y="2"/>
            <a:ext cx="3790384" cy="3651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accent5">
                    <a:lumMod val="50000"/>
                  </a:schemeClr>
                </a:solidFill>
              </a:rPr>
              <a:t>Eigenvalue Problems in Engineering with application to fluid dynamics</a:t>
            </a:r>
            <a:endParaRPr lang="es-ES" sz="1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3922469" y="6141466"/>
            <a:ext cx="29087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err="1">
                <a:solidFill>
                  <a:srgbClr val="002060"/>
                </a:solidFill>
              </a:rPr>
              <a:t>Implicitely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Restarted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Arnoldi</a:t>
            </a:r>
            <a:endParaRPr lang="es-ES" b="1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3C8500E-F62D-42B8-8CFA-EE46265D4C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96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946"/>
    </mc:Choice>
    <mc:Fallback xmlns="">
      <p:transition spd="slow" advTm="879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61" name="Rectángulo 560"/>
              <p:cNvSpPr/>
              <p:nvPr/>
            </p:nvSpPr>
            <p:spPr>
              <a:xfrm>
                <a:off x="6857481" y="3623168"/>
                <a:ext cx="263214" cy="215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80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μ</m:t>
                      </m:r>
                    </m:oMath>
                  </m:oMathPara>
                </a14:m>
                <a:endParaRPr lang="es-ES" sz="800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61" name="Rectángulo 56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7481" y="3623168"/>
                <a:ext cx="263214" cy="21544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ángulo 6"/>
          <p:cNvSpPr/>
          <p:nvPr/>
        </p:nvSpPr>
        <p:spPr>
          <a:xfrm>
            <a:off x="136433" y="179045"/>
            <a:ext cx="37860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b="1" dirty="0" err="1">
                <a:solidFill>
                  <a:srgbClr val="002060"/>
                </a:solidFill>
              </a:rPr>
              <a:t>Iterative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Methods-Subspace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Projection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Methods</a:t>
            </a:r>
            <a:endParaRPr lang="es-ES" sz="1400" dirty="0"/>
          </a:p>
        </p:txBody>
      </p:sp>
      <p:sp>
        <p:nvSpPr>
          <p:cNvPr id="3" name="AutoShape 2" descr="n"/>
          <p:cNvSpPr>
            <a:spLocks noChangeAspect="1" noChangeArrowheads="1"/>
          </p:cNvSpPr>
          <p:nvPr/>
        </p:nvSpPr>
        <p:spPr bwMode="auto">
          <a:xfrm>
            <a:off x="3617913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4" name="AutoShape 2" descr="A^{{n-1}}b"/>
          <p:cNvSpPr>
            <a:spLocks noChangeAspect="1" noChangeArrowheads="1"/>
          </p:cNvSpPr>
          <p:nvPr/>
        </p:nvSpPr>
        <p:spPr bwMode="auto">
          <a:xfrm>
            <a:off x="113665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9" name="Rectángulo 8"/>
          <p:cNvSpPr/>
          <p:nvPr/>
        </p:nvSpPr>
        <p:spPr>
          <a:xfrm>
            <a:off x="553227" y="1560725"/>
            <a:ext cx="10690878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es-ES" dirty="0" err="1">
                <a:solidFill>
                  <a:srgbClr val="002060"/>
                </a:solidFill>
              </a:rPr>
              <a:t>Krylov-based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methods</a:t>
            </a:r>
            <a:r>
              <a:rPr lang="es-ES" dirty="0">
                <a:solidFill>
                  <a:srgbClr val="002060"/>
                </a:solidFill>
              </a:rPr>
              <a:t> converge to </a:t>
            </a:r>
            <a:r>
              <a:rPr lang="es-ES" dirty="0" err="1">
                <a:solidFill>
                  <a:srgbClr val="002060"/>
                </a:solidFill>
              </a:rPr>
              <a:t>the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largest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modulus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eigenvalues</a:t>
            </a:r>
            <a:r>
              <a:rPr lang="es-ES" dirty="0">
                <a:solidFill>
                  <a:srgbClr val="002060"/>
                </a:solidFill>
              </a:rPr>
              <a:t>.</a:t>
            </a:r>
          </a:p>
          <a:p>
            <a:pPr lvl="1">
              <a:lnSpc>
                <a:spcPts val="3500"/>
              </a:lnSpc>
            </a:pPr>
            <a:endParaRPr lang="es-ES" dirty="0">
              <a:solidFill>
                <a:srgbClr val="002060"/>
              </a:solidFill>
            </a:endParaRPr>
          </a:p>
        </p:txBody>
      </p:sp>
      <p:sp>
        <p:nvSpPr>
          <p:cNvPr id="2" name="Rectángulo redondeado 1"/>
          <p:cNvSpPr/>
          <p:nvPr/>
        </p:nvSpPr>
        <p:spPr>
          <a:xfrm>
            <a:off x="775621" y="2171990"/>
            <a:ext cx="7841598" cy="4292184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16" name="Grupo 15"/>
          <p:cNvGrpSpPr>
            <a:grpSpLocks noChangeAspect="1"/>
          </p:cNvGrpSpPr>
          <p:nvPr/>
        </p:nvGrpSpPr>
        <p:grpSpPr>
          <a:xfrm>
            <a:off x="8605311" y="856099"/>
            <a:ext cx="2003389" cy="2102784"/>
            <a:chOff x="8914800" y="1151302"/>
            <a:chExt cx="2631243" cy="2761792"/>
          </a:xfrm>
        </p:grpSpPr>
        <p:grpSp>
          <p:nvGrpSpPr>
            <p:cNvPr id="12" name="Grupo 11"/>
            <p:cNvGrpSpPr/>
            <p:nvPr/>
          </p:nvGrpSpPr>
          <p:grpSpPr>
            <a:xfrm>
              <a:off x="8914800" y="1151302"/>
              <a:ext cx="2519082" cy="2761792"/>
              <a:chOff x="8914800" y="1151302"/>
              <a:chExt cx="2519082" cy="2761792"/>
            </a:xfrm>
          </p:grpSpPr>
          <p:sp>
            <p:nvSpPr>
              <p:cNvPr id="4" name="Elipse 3"/>
              <p:cNvSpPr/>
              <p:nvPr/>
            </p:nvSpPr>
            <p:spPr>
              <a:xfrm>
                <a:off x="9184341" y="1560724"/>
                <a:ext cx="1980000" cy="1980000"/>
              </a:xfrm>
              <a:prstGeom prst="ellipse">
                <a:avLst/>
              </a:prstGeom>
              <a:noFill/>
              <a:ln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cxnSp>
            <p:nvCxnSpPr>
              <p:cNvPr id="10" name="Conector recto 9"/>
              <p:cNvCxnSpPr/>
              <p:nvPr/>
            </p:nvCxnSpPr>
            <p:spPr>
              <a:xfrm>
                <a:off x="10165976" y="1151302"/>
                <a:ext cx="0" cy="276179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Conector recto 12"/>
              <p:cNvCxnSpPr/>
              <p:nvPr/>
            </p:nvCxnSpPr>
            <p:spPr>
              <a:xfrm flipH="1">
                <a:off x="8914800" y="2546523"/>
                <a:ext cx="251908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Multiplicar 14"/>
            <p:cNvSpPr/>
            <p:nvPr/>
          </p:nvSpPr>
          <p:spPr>
            <a:xfrm>
              <a:off x="9238130" y="2689417"/>
              <a:ext cx="108000" cy="1080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7" name="Multiplicar 16"/>
            <p:cNvSpPr/>
            <p:nvPr/>
          </p:nvSpPr>
          <p:spPr>
            <a:xfrm>
              <a:off x="9403977" y="2236698"/>
              <a:ext cx="108000" cy="1080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" name="Multiplicar 17"/>
            <p:cNvSpPr/>
            <p:nvPr/>
          </p:nvSpPr>
          <p:spPr>
            <a:xfrm>
              <a:off x="9390530" y="2841817"/>
              <a:ext cx="108000" cy="1080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9" name="Multiplicar 18"/>
            <p:cNvSpPr/>
            <p:nvPr/>
          </p:nvSpPr>
          <p:spPr>
            <a:xfrm>
              <a:off x="9556377" y="2389098"/>
              <a:ext cx="108000" cy="1080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0" name="Multiplicar 19"/>
            <p:cNvSpPr/>
            <p:nvPr/>
          </p:nvSpPr>
          <p:spPr>
            <a:xfrm>
              <a:off x="9542930" y="2994217"/>
              <a:ext cx="108000" cy="1080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1" name="Multiplicar 20"/>
            <p:cNvSpPr/>
            <p:nvPr/>
          </p:nvSpPr>
          <p:spPr>
            <a:xfrm>
              <a:off x="9708777" y="2541498"/>
              <a:ext cx="108000" cy="1080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3" name="Multiplicar 22"/>
            <p:cNvSpPr/>
            <p:nvPr/>
          </p:nvSpPr>
          <p:spPr>
            <a:xfrm>
              <a:off x="9502589" y="2537019"/>
              <a:ext cx="108000" cy="1080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4" name="Multiplicar 23"/>
            <p:cNvSpPr/>
            <p:nvPr/>
          </p:nvSpPr>
          <p:spPr>
            <a:xfrm>
              <a:off x="9668436" y="2084300"/>
              <a:ext cx="108000" cy="1080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5" name="Multiplicar 24"/>
            <p:cNvSpPr/>
            <p:nvPr/>
          </p:nvSpPr>
          <p:spPr>
            <a:xfrm>
              <a:off x="9654989" y="2689419"/>
              <a:ext cx="108000" cy="1080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6" name="Multiplicar 25"/>
            <p:cNvSpPr/>
            <p:nvPr/>
          </p:nvSpPr>
          <p:spPr>
            <a:xfrm>
              <a:off x="9820836" y="2236700"/>
              <a:ext cx="108000" cy="1080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7" name="Multiplicar 26"/>
            <p:cNvSpPr/>
            <p:nvPr/>
          </p:nvSpPr>
          <p:spPr>
            <a:xfrm>
              <a:off x="9654989" y="2689419"/>
              <a:ext cx="108000" cy="1080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8" name="Multiplicar 27"/>
            <p:cNvSpPr/>
            <p:nvPr/>
          </p:nvSpPr>
          <p:spPr>
            <a:xfrm>
              <a:off x="9444320" y="1940866"/>
              <a:ext cx="108000" cy="1080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9" name="Multiplicar 28"/>
            <p:cNvSpPr/>
            <p:nvPr/>
          </p:nvSpPr>
          <p:spPr>
            <a:xfrm>
              <a:off x="9807389" y="2841819"/>
              <a:ext cx="108000" cy="1080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0" name="Multiplicar 29"/>
            <p:cNvSpPr/>
            <p:nvPr/>
          </p:nvSpPr>
          <p:spPr>
            <a:xfrm>
              <a:off x="9973236" y="2389100"/>
              <a:ext cx="108000" cy="1080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1" name="Multiplicar 30"/>
            <p:cNvSpPr/>
            <p:nvPr/>
          </p:nvSpPr>
          <p:spPr>
            <a:xfrm>
              <a:off x="9767048" y="3177994"/>
              <a:ext cx="108000" cy="1080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2" name="Multiplicar 31"/>
            <p:cNvSpPr/>
            <p:nvPr/>
          </p:nvSpPr>
          <p:spPr>
            <a:xfrm>
              <a:off x="9932895" y="2725275"/>
              <a:ext cx="108000" cy="1080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3" name="Multiplicar 32"/>
            <p:cNvSpPr/>
            <p:nvPr/>
          </p:nvSpPr>
          <p:spPr>
            <a:xfrm>
              <a:off x="9919448" y="3330394"/>
              <a:ext cx="108000" cy="1080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4" name="Multiplicar 33"/>
            <p:cNvSpPr/>
            <p:nvPr/>
          </p:nvSpPr>
          <p:spPr>
            <a:xfrm>
              <a:off x="10085295" y="2877675"/>
              <a:ext cx="108000" cy="1080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5" name="Multiplicar 34"/>
            <p:cNvSpPr/>
            <p:nvPr/>
          </p:nvSpPr>
          <p:spPr>
            <a:xfrm>
              <a:off x="9717741" y="2173946"/>
              <a:ext cx="108000" cy="1080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6" name="Multiplicar 35"/>
            <p:cNvSpPr/>
            <p:nvPr/>
          </p:nvSpPr>
          <p:spPr>
            <a:xfrm>
              <a:off x="9870141" y="2326346"/>
              <a:ext cx="108000" cy="1080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7" name="Multiplicar 36"/>
            <p:cNvSpPr/>
            <p:nvPr/>
          </p:nvSpPr>
          <p:spPr>
            <a:xfrm>
              <a:off x="9982200" y="2021548"/>
              <a:ext cx="108000" cy="1080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8" name="Multiplicar 37"/>
            <p:cNvSpPr/>
            <p:nvPr/>
          </p:nvSpPr>
          <p:spPr>
            <a:xfrm>
              <a:off x="10134600" y="2173948"/>
              <a:ext cx="108000" cy="1080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9" name="Multiplicar 38"/>
            <p:cNvSpPr/>
            <p:nvPr/>
          </p:nvSpPr>
          <p:spPr>
            <a:xfrm>
              <a:off x="10134600" y="2173948"/>
              <a:ext cx="108000" cy="1080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0" name="Multiplicar 39"/>
            <p:cNvSpPr/>
            <p:nvPr/>
          </p:nvSpPr>
          <p:spPr>
            <a:xfrm>
              <a:off x="10287000" y="2326348"/>
              <a:ext cx="108000" cy="1080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1" name="Multiplicar 40"/>
            <p:cNvSpPr/>
            <p:nvPr/>
          </p:nvSpPr>
          <p:spPr>
            <a:xfrm>
              <a:off x="9802906" y="1869148"/>
              <a:ext cx="108000" cy="1080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2" name="Multiplicar 41"/>
            <p:cNvSpPr/>
            <p:nvPr/>
          </p:nvSpPr>
          <p:spPr>
            <a:xfrm>
              <a:off x="10023338" y="1563927"/>
              <a:ext cx="108000" cy="1080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3" name="Multiplicar 42"/>
            <p:cNvSpPr/>
            <p:nvPr/>
          </p:nvSpPr>
          <p:spPr>
            <a:xfrm>
              <a:off x="10067365" y="1716750"/>
              <a:ext cx="108000" cy="1080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4" name="Multiplicar 43"/>
            <p:cNvSpPr/>
            <p:nvPr/>
          </p:nvSpPr>
          <p:spPr>
            <a:xfrm>
              <a:off x="10219765" y="1869150"/>
              <a:ext cx="108000" cy="1080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5" name="Multiplicar 44"/>
            <p:cNvSpPr/>
            <p:nvPr/>
          </p:nvSpPr>
          <p:spPr>
            <a:xfrm>
              <a:off x="10219765" y="1869150"/>
              <a:ext cx="108000" cy="1080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6" name="Multiplicar 45"/>
            <p:cNvSpPr/>
            <p:nvPr/>
          </p:nvSpPr>
          <p:spPr>
            <a:xfrm>
              <a:off x="10372165" y="2021550"/>
              <a:ext cx="108000" cy="1080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7" name="Multiplicar 46"/>
            <p:cNvSpPr/>
            <p:nvPr/>
          </p:nvSpPr>
          <p:spPr>
            <a:xfrm>
              <a:off x="9928412" y="2640110"/>
              <a:ext cx="108000" cy="1080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8" name="Multiplicar 47"/>
            <p:cNvSpPr/>
            <p:nvPr/>
          </p:nvSpPr>
          <p:spPr>
            <a:xfrm>
              <a:off x="9888071" y="2182912"/>
              <a:ext cx="108000" cy="1080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9" name="Multiplicar 48"/>
            <p:cNvSpPr/>
            <p:nvPr/>
          </p:nvSpPr>
          <p:spPr>
            <a:xfrm>
              <a:off x="9874624" y="2788031"/>
              <a:ext cx="108000" cy="1080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0" name="Multiplicar 49"/>
            <p:cNvSpPr/>
            <p:nvPr/>
          </p:nvSpPr>
          <p:spPr>
            <a:xfrm>
              <a:off x="10040471" y="2335312"/>
              <a:ext cx="108000" cy="1080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1" name="Multiplicar 50"/>
            <p:cNvSpPr/>
            <p:nvPr/>
          </p:nvSpPr>
          <p:spPr>
            <a:xfrm>
              <a:off x="9874624" y="2788031"/>
              <a:ext cx="108000" cy="1080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2" name="Multiplicar 51"/>
            <p:cNvSpPr/>
            <p:nvPr/>
          </p:nvSpPr>
          <p:spPr>
            <a:xfrm>
              <a:off x="9852213" y="1716750"/>
              <a:ext cx="108000" cy="1080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3" name="Multiplicar 52"/>
            <p:cNvSpPr/>
            <p:nvPr/>
          </p:nvSpPr>
          <p:spPr>
            <a:xfrm>
              <a:off x="10027024" y="2940431"/>
              <a:ext cx="108000" cy="1080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4" name="Multiplicar 53"/>
            <p:cNvSpPr/>
            <p:nvPr/>
          </p:nvSpPr>
          <p:spPr>
            <a:xfrm>
              <a:off x="10192871" y="2487712"/>
              <a:ext cx="108000" cy="1080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5" name="Multiplicar 54"/>
            <p:cNvSpPr/>
            <p:nvPr/>
          </p:nvSpPr>
          <p:spPr>
            <a:xfrm>
              <a:off x="9986683" y="3276606"/>
              <a:ext cx="108000" cy="1080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6" name="Multiplicar 55"/>
            <p:cNvSpPr/>
            <p:nvPr/>
          </p:nvSpPr>
          <p:spPr>
            <a:xfrm>
              <a:off x="10152530" y="2823887"/>
              <a:ext cx="108000" cy="1080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7" name="Multiplicar 56"/>
            <p:cNvSpPr/>
            <p:nvPr/>
          </p:nvSpPr>
          <p:spPr>
            <a:xfrm>
              <a:off x="10139083" y="3429006"/>
              <a:ext cx="108000" cy="1080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8" name="Multiplicar 57"/>
            <p:cNvSpPr/>
            <p:nvPr/>
          </p:nvSpPr>
          <p:spPr>
            <a:xfrm>
              <a:off x="9937376" y="2272558"/>
              <a:ext cx="108000" cy="1080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9" name="Multiplicar 58"/>
            <p:cNvSpPr/>
            <p:nvPr/>
          </p:nvSpPr>
          <p:spPr>
            <a:xfrm>
              <a:off x="10089776" y="2424958"/>
              <a:ext cx="108000" cy="1080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0" name="Multiplicar 59"/>
            <p:cNvSpPr/>
            <p:nvPr/>
          </p:nvSpPr>
          <p:spPr>
            <a:xfrm>
              <a:off x="10242176" y="2483229"/>
              <a:ext cx="108000" cy="1080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1" name="Multiplicar 60"/>
            <p:cNvSpPr/>
            <p:nvPr/>
          </p:nvSpPr>
          <p:spPr>
            <a:xfrm>
              <a:off x="10201835" y="2026031"/>
              <a:ext cx="108000" cy="1080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2" name="Multiplicar 61"/>
            <p:cNvSpPr/>
            <p:nvPr/>
          </p:nvSpPr>
          <p:spPr>
            <a:xfrm>
              <a:off x="10188388" y="2631150"/>
              <a:ext cx="108000" cy="1080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3" name="Multiplicar 62"/>
            <p:cNvSpPr/>
            <p:nvPr/>
          </p:nvSpPr>
          <p:spPr>
            <a:xfrm>
              <a:off x="10354235" y="2178431"/>
              <a:ext cx="108000" cy="1080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4" name="Multiplicar 63"/>
            <p:cNvSpPr/>
            <p:nvPr/>
          </p:nvSpPr>
          <p:spPr>
            <a:xfrm>
              <a:off x="10188388" y="2631150"/>
              <a:ext cx="108000" cy="1080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5" name="Multiplicar 64"/>
            <p:cNvSpPr/>
            <p:nvPr/>
          </p:nvSpPr>
          <p:spPr>
            <a:xfrm>
              <a:off x="10354235" y="2178431"/>
              <a:ext cx="108000" cy="1080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6" name="Multiplicar 65"/>
            <p:cNvSpPr/>
            <p:nvPr/>
          </p:nvSpPr>
          <p:spPr>
            <a:xfrm>
              <a:off x="10340788" y="2783550"/>
              <a:ext cx="108000" cy="1080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7" name="Multiplicar 66"/>
            <p:cNvSpPr/>
            <p:nvPr/>
          </p:nvSpPr>
          <p:spPr>
            <a:xfrm>
              <a:off x="10506635" y="2330831"/>
              <a:ext cx="108000" cy="1080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8" name="Multiplicar 67"/>
            <p:cNvSpPr/>
            <p:nvPr/>
          </p:nvSpPr>
          <p:spPr>
            <a:xfrm>
              <a:off x="10300447" y="3119725"/>
              <a:ext cx="108000" cy="1080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9" name="Multiplicar 68"/>
            <p:cNvSpPr/>
            <p:nvPr/>
          </p:nvSpPr>
          <p:spPr>
            <a:xfrm>
              <a:off x="10466294" y="2667006"/>
              <a:ext cx="108000" cy="1080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0" name="Multiplicar 69"/>
            <p:cNvSpPr/>
            <p:nvPr/>
          </p:nvSpPr>
          <p:spPr>
            <a:xfrm>
              <a:off x="10452847" y="3272125"/>
              <a:ext cx="108000" cy="1080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1" name="Multiplicar 70"/>
            <p:cNvSpPr/>
            <p:nvPr/>
          </p:nvSpPr>
          <p:spPr>
            <a:xfrm>
              <a:off x="10251140" y="2115677"/>
              <a:ext cx="108000" cy="1080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2" name="Multiplicar 71"/>
            <p:cNvSpPr/>
            <p:nvPr/>
          </p:nvSpPr>
          <p:spPr>
            <a:xfrm>
              <a:off x="10403540" y="2268077"/>
              <a:ext cx="108000" cy="1080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3" name="Multiplicar 72"/>
            <p:cNvSpPr/>
            <p:nvPr/>
          </p:nvSpPr>
          <p:spPr>
            <a:xfrm>
              <a:off x="10121151" y="2294973"/>
              <a:ext cx="108000" cy="1080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4" name="Multiplicar 73"/>
            <p:cNvSpPr/>
            <p:nvPr/>
          </p:nvSpPr>
          <p:spPr>
            <a:xfrm>
              <a:off x="10371528" y="2306717"/>
              <a:ext cx="108000" cy="1080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5" name="Multiplicar 74"/>
            <p:cNvSpPr/>
            <p:nvPr/>
          </p:nvSpPr>
          <p:spPr>
            <a:xfrm>
              <a:off x="10425951" y="2599773"/>
              <a:ext cx="108000" cy="1080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6" name="Multiplicar 75"/>
            <p:cNvSpPr/>
            <p:nvPr/>
          </p:nvSpPr>
          <p:spPr>
            <a:xfrm>
              <a:off x="10538010" y="2294975"/>
              <a:ext cx="108000" cy="1080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7" name="Multiplicar 76"/>
            <p:cNvSpPr/>
            <p:nvPr/>
          </p:nvSpPr>
          <p:spPr>
            <a:xfrm>
              <a:off x="10538010" y="2294975"/>
              <a:ext cx="108000" cy="1080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8" name="Multiplicar 77"/>
            <p:cNvSpPr/>
            <p:nvPr/>
          </p:nvSpPr>
          <p:spPr>
            <a:xfrm>
              <a:off x="10690410" y="2447375"/>
              <a:ext cx="108000" cy="1080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9" name="Multiplicar 78"/>
            <p:cNvSpPr/>
            <p:nvPr/>
          </p:nvSpPr>
          <p:spPr>
            <a:xfrm>
              <a:off x="10650069" y="2783550"/>
              <a:ext cx="108000" cy="1080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0" name="Multiplicar 79"/>
            <p:cNvSpPr/>
            <p:nvPr/>
          </p:nvSpPr>
          <p:spPr>
            <a:xfrm>
              <a:off x="10889793" y="2366637"/>
              <a:ext cx="108000" cy="1080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1" name="Multiplicar 80"/>
            <p:cNvSpPr/>
            <p:nvPr/>
          </p:nvSpPr>
          <p:spPr>
            <a:xfrm>
              <a:off x="10802469" y="2935950"/>
              <a:ext cx="108000" cy="1080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2" name="Multiplicar 81"/>
            <p:cNvSpPr/>
            <p:nvPr/>
          </p:nvSpPr>
          <p:spPr>
            <a:xfrm>
              <a:off x="11024531" y="2274771"/>
              <a:ext cx="108000" cy="1080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3" name="Multiplicar 82"/>
            <p:cNvSpPr/>
            <p:nvPr/>
          </p:nvSpPr>
          <p:spPr>
            <a:xfrm>
              <a:off x="10811433" y="2245666"/>
              <a:ext cx="108000" cy="1080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4" name="Multiplicar 83"/>
            <p:cNvSpPr/>
            <p:nvPr/>
          </p:nvSpPr>
          <p:spPr>
            <a:xfrm>
              <a:off x="10757645" y="2393587"/>
              <a:ext cx="108000" cy="1080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5" name="Multiplicar 84"/>
            <p:cNvSpPr/>
            <p:nvPr/>
          </p:nvSpPr>
          <p:spPr>
            <a:xfrm>
              <a:off x="10757645" y="2393587"/>
              <a:ext cx="108000" cy="1080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6" name="Multiplicar 85"/>
            <p:cNvSpPr/>
            <p:nvPr/>
          </p:nvSpPr>
          <p:spPr>
            <a:xfrm>
              <a:off x="10910045" y="2545987"/>
              <a:ext cx="108000" cy="1080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7" name="Multiplicar 86"/>
            <p:cNvSpPr/>
            <p:nvPr/>
          </p:nvSpPr>
          <p:spPr>
            <a:xfrm>
              <a:off x="10869704" y="2882162"/>
              <a:ext cx="108000" cy="1080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8" name="Multiplicar 87"/>
            <p:cNvSpPr/>
            <p:nvPr/>
          </p:nvSpPr>
          <p:spPr>
            <a:xfrm>
              <a:off x="9731190" y="2953874"/>
              <a:ext cx="108000" cy="1080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9" name="Multiplicar 88"/>
            <p:cNvSpPr/>
            <p:nvPr/>
          </p:nvSpPr>
          <p:spPr>
            <a:xfrm>
              <a:off x="9883590" y="3106274"/>
              <a:ext cx="108000" cy="1080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0" name="Multiplicar 89"/>
            <p:cNvSpPr/>
            <p:nvPr/>
          </p:nvSpPr>
          <p:spPr>
            <a:xfrm>
              <a:off x="10035990" y="3258674"/>
              <a:ext cx="108000" cy="1080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1" name="Multiplicar 90"/>
            <p:cNvSpPr/>
            <p:nvPr/>
          </p:nvSpPr>
          <p:spPr>
            <a:xfrm>
              <a:off x="9780495" y="3043520"/>
              <a:ext cx="108000" cy="1080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2" name="Multiplicar 91"/>
            <p:cNvSpPr/>
            <p:nvPr/>
          </p:nvSpPr>
          <p:spPr>
            <a:xfrm>
              <a:off x="9932895" y="3195920"/>
              <a:ext cx="108000" cy="1080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3" name="Multiplicar 92"/>
            <p:cNvSpPr/>
            <p:nvPr/>
          </p:nvSpPr>
          <p:spPr>
            <a:xfrm>
              <a:off x="9276738" y="2039010"/>
              <a:ext cx="108000" cy="1080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4" name="Multiplicar 93"/>
            <p:cNvSpPr/>
            <p:nvPr/>
          </p:nvSpPr>
          <p:spPr>
            <a:xfrm>
              <a:off x="9386051" y="2622182"/>
              <a:ext cx="108000" cy="1080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5" name="Multiplicar 94"/>
            <p:cNvSpPr/>
            <p:nvPr/>
          </p:nvSpPr>
          <p:spPr>
            <a:xfrm>
              <a:off x="9950825" y="3052486"/>
              <a:ext cx="108000" cy="1080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6" name="Multiplicar 95"/>
            <p:cNvSpPr/>
            <p:nvPr/>
          </p:nvSpPr>
          <p:spPr>
            <a:xfrm>
              <a:off x="10000130" y="3142132"/>
              <a:ext cx="108000" cy="1080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7" name="Multiplicar 96"/>
            <p:cNvSpPr/>
            <p:nvPr/>
          </p:nvSpPr>
          <p:spPr>
            <a:xfrm>
              <a:off x="10457328" y="3061454"/>
              <a:ext cx="108000" cy="1080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8" name="Multiplicar 97"/>
            <p:cNvSpPr/>
            <p:nvPr/>
          </p:nvSpPr>
          <p:spPr>
            <a:xfrm>
              <a:off x="10609728" y="3213854"/>
              <a:ext cx="108000" cy="1080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9" name="Multiplicar 98"/>
            <p:cNvSpPr/>
            <p:nvPr/>
          </p:nvSpPr>
          <p:spPr>
            <a:xfrm>
              <a:off x="10717304" y="2823891"/>
              <a:ext cx="108000" cy="1080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0" name="Multiplicar 99"/>
            <p:cNvSpPr/>
            <p:nvPr/>
          </p:nvSpPr>
          <p:spPr>
            <a:xfrm>
              <a:off x="10676963" y="3160066"/>
              <a:ext cx="108000" cy="1080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1" name="Multiplicar 100"/>
            <p:cNvSpPr/>
            <p:nvPr/>
          </p:nvSpPr>
          <p:spPr>
            <a:xfrm>
              <a:off x="10421470" y="2837334"/>
              <a:ext cx="108000" cy="1080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2" name="Multiplicar 101"/>
            <p:cNvSpPr/>
            <p:nvPr/>
          </p:nvSpPr>
          <p:spPr>
            <a:xfrm>
              <a:off x="10573870" y="2989734"/>
              <a:ext cx="108000" cy="1080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3" name="Multiplicar 102"/>
            <p:cNvSpPr/>
            <p:nvPr/>
          </p:nvSpPr>
          <p:spPr>
            <a:xfrm>
              <a:off x="10470775" y="2926980"/>
              <a:ext cx="108000" cy="1080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4" name="Multiplicar 103"/>
            <p:cNvSpPr/>
            <p:nvPr/>
          </p:nvSpPr>
          <p:spPr>
            <a:xfrm>
              <a:off x="10623175" y="3079380"/>
              <a:ext cx="108000" cy="1080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5" name="Multiplicar 104"/>
            <p:cNvSpPr/>
            <p:nvPr/>
          </p:nvSpPr>
          <p:spPr>
            <a:xfrm>
              <a:off x="10708340" y="2774582"/>
              <a:ext cx="108000" cy="1080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6" name="Multiplicar 105"/>
            <p:cNvSpPr/>
            <p:nvPr/>
          </p:nvSpPr>
          <p:spPr>
            <a:xfrm>
              <a:off x="10641105" y="2935946"/>
              <a:ext cx="108000" cy="1080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7" name="Multiplicar 106"/>
            <p:cNvSpPr/>
            <p:nvPr/>
          </p:nvSpPr>
          <p:spPr>
            <a:xfrm>
              <a:off x="10690410" y="3025592"/>
              <a:ext cx="108000" cy="1080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8" name="Multiplicar 107"/>
            <p:cNvSpPr/>
            <p:nvPr/>
          </p:nvSpPr>
          <p:spPr>
            <a:xfrm>
              <a:off x="10497671" y="2039480"/>
              <a:ext cx="108000" cy="1080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9" name="Multiplicar 108"/>
            <p:cNvSpPr/>
            <p:nvPr/>
          </p:nvSpPr>
          <p:spPr>
            <a:xfrm>
              <a:off x="10497671" y="2039480"/>
              <a:ext cx="108000" cy="1080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0" name="Multiplicar 109"/>
            <p:cNvSpPr/>
            <p:nvPr/>
          </p:nvSpPr>
          <p:spPr>
            <a:xfrm>
              <a:off x="10650071" y="2191880"/>
              <a:ext cx="108000" cy="1080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1" name="Multiplicar 110"/>
            <p:cNvSpPr/>
            <p:nvPr/>
          </p:nvSpPr>
          <p:spPr>
            <a:xfrm>
              <a:off x="10582836" y="1734682"/>
              <a:ext cx="108000" cy="1080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2" name="Multiplicar 111"/>
            <p:cNvSpPr/>
            <p:nvPr/>
          </p:nvSpPr>
          <p:spPr>
            <a:xfrm>
              <a:off x="10582836" y="1734682"/>
              <a:ext cx="108000" cy="1080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3" name="Multiplicar 112"/>
            <p:cNvSpPr/>
            <p:nvPr/>
          </p:nvSpPr>
          <p:spPr>
            <a:xfrm>
              <a:off x="10735236" y="1887082"/>
              <a:ext cx="108000" cy="1080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4" name="Multiplicar 113"/>
            <p:cNvSpPr/>
            <p:nvPr/>
          </p:nvSpPr>
          <p:spPr>
            <a:xfrm>
              <a:off x="10666762" y="2603376"/>
              <a:ext cx="108000" cy="1080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5" name="Multiplicar 114"/>
            <p:cNvSpPr/>
            <p:nvPr/>
          </p:nvSpPr>
          <p:spPr>
            <a:xfrm>
              <a:off x="10564906" y="1891563"/>
              <a:ext cx="108000" cy="1080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6" name="Multiplicar 115"/>
            <p:cNvSpPr/>
            <p:nvPr/>
          </p:nvSpPr>
          <p:spPr>
            <a:xfrm>
              <a:off x="10717306" y="2043963"/>
              <a:ext cx="108000" cy="1080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7" name="Multiplicar 116"/>
            <p:cNvSpPr/>
            <p:nvPr/>
          </p:nvSpPr>
          <p:spPr>
            <a:xfrm>
              <a:off x="10717306" y="2043963"/>
              <a:ext cx="108000" cy="1080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8" name="Multiplicar 117"/>
            <p:cNvSpPr/>
            <p:nvPr/>
          </p:nvSpPr>
          <p:spPr>
            <a:xfrm>
              <a:off x="10614211" y="1981209"/>
              <a:ext cx="108000" cy="1080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9" name="Multiplicar 118"/>
            <p:cNvSpPr/>
            <p:nvPr/>
          </p:nvSpPr>
          <p:spPr>
            <a:xfrm>
              <a:off x="10889793" y="2050160"/>
              <a:ext cx="108000" cy="1080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0" name="Multiplicar 119"/>
            <p:cNvSpPr/>
            <p:nvPr/>
          </p:nvSpPr>
          <p:spPr>
            <a:xfrm>
              <a:off x="10484222" y="2160505"/>
              <a:ext cx="108000" cy="1080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1" name="Multiplicar 120"/>
            <p:cNvSpPr/>
            <p:nvPr/>
          </p:nvSpPr>
          <p:spPr>
            <a:xfrm>
              <a:off x="9547415" y="1869154"/>
              <a:ext cx="108000" cy="1080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2" name="Multiplicar 121"/>
            <p:cNvSpPr/>
            <p:nvPr/>
          </p:nvSpPr>
          <p:spPr>
            <a:xfrm>
              <a:off x="9614650" y="1815366"/>
              <a:ext cx="108000" cy="1080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3" name="Multiplicar 122"/>
            <p:cNvSpPr/>
            <p:nvPr/>
          </p:nvSpPr>
          <p:spPr>
            <a:xfrm>
              <a:off x="9663957" y="1797434"/>
              <a:ext cx="108000" cy="1080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4" name="Multiplicar 123"/>
            <p:cNvSpPr/>
            <p:nvPr/>
          </p:nvSpPr>
          <p:spPr>
            <a:xfrm>
              <a:off x="10341602" y="1843432"/>
              <a:ext cx="108000" cy="1080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5" name="Multiplicar 124"/>
            <p:cNvSpPr/>
            <p:nvPr/>
          </p:nvSpPr>
          <p:spPr>
            <a:xfrm>
              <a:off x="10422921" y="1827205"/>
              <a:ext cx="108000" cy="1080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6" name="Multiplicar 125"/>
            <p:cNvSpPr/>
            <p:nvPr/>
          </p:nvSpPr>
          <p:spPr>
            <a:xfrm>
              <a:off x="10454296" y="1697220"/>
              <a:ext cx="108000" cy="1080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7" name="Multiplicar 126"/>
            <p:cNvSpPr/>
            <p:nvPr/>
          </p:nvSpPr>
          <p:spPr>
            <a:xfrm>
              <a:off x="9224853" y="2479510"/>
              <a:ext cx="108000" cy="1080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8" name="Multiplicar 127"/>
            <p:cNvSpPr/>
            <p:nvPr/>
          </p:nvSpPr>
          <p:spPr>
            <a:xfrm>
              <a:off x="9306172" y="2463283"/>
              <a:ext cx="108000" cy="1080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9" name="Multiplicar 128"/>
            <p:cNvSpPr/>
            <p:nvPr/>
          </p:nvSpPr>
          <p:spPr>
            <a:xfrm>
              <a:off x="9337547" y="2333298"/>
              <a:ext cx="108000" cy="1080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0" name="Multiplicar 129"/>
            <p:cNvSpPr/>
            <p:nvPr/>
          </p:nvSpPr>
          <p:spPr>
            <a:xfrm>
              <a:off x="10133751" y="3113329"/>
              <a:ext cx="108000" cy="1080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1" name="Multiplicar 130"/>
            <p:cNvSpPr/>
            <p:nvPr/>
          </p:nvSpPr>
          <p:spPr>
            <a:xfrm>
              <a:off x="10215070" y="3097102"/>
              <a:ext cx="108000" cy="1080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2" name="Multiplicar 131"/>
            <p:cNvSpPr/>
            <p:nvPr/>
          </p:nvSpPr>
          <p:spPr>
            <a:xfrm>
              <a:off x="10246445" y="2967117"/>
              <a:ext cx="108000" cy="1080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3" name="Multiplicar 132"/>
            <p:cNvSpPr/>
            <p:nvPr/>
          </p:nvSpPr>
          <p:spPr>
            <a:xfrm>
              <a:off x="10877609" y="2775976"/>
              <a:ext cx="108000" cy="1080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4" name="Multiplicar 133"/>
            <p:cNvSpPr/>
            <p:nvPr/>
          </p:nvSpPr>
          <p:spPr>
            <a:xfrm>
              <a:off x="10958928" y="2759749"/>
              <a:ext cx="108000" cy="1080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5" name="Multiplicar 134"/>
            <p:cNvSpPr/>
            <p:nvPr/>
          </p:nvSpPr>
          <p:spPr>
            <a:xfrm>
              <a:off x="10990303" y="2629764"/>
              <a:ext cx="108000" cy="1080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6" name="Multiplicar 135"/>
            <p:cNvSpPr/>
            <p:nvPr/>
          </p:nvSpPr>
          <p:spPr>
            <a:xfrm>
              <a:off x="9535890" y="3232609"/>
              <a:ext cx="108000" cy="1080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7" name="Multiplicar 136"/>
            <p:cNvSpPr/>
            <p:nvPr/>
          </p:nvSpPr>
          <p:spPr>
            <a:xfrm>
              <a:off x="9617209" y="3216382"/>
              <a:ext cx="108000" cy="1080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8" name="Multiplicar 137"/>
            <p:cNvSpPr/>
            <p:nvPr/>
          </p:nvSpPr>
          <p:spPr>
            <a:xfrm>
              <a:off x="9648584" y="3086397"/>
              <a:ext cx="108000" cy="1080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9" name="Multiplicar 138"/>
            <p:cNvSpPr/>
            <p:nvPr/>
          </p:nvSpPr>
          <p:spPr>
            <a:xfrm>
              <a:off x="9266014" y="1647656"/>
              <a:ext cx="108000" cy="108000"/>
            </a:xfrm>
            <a:prstGeom prst="mathMultiply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0" name="Multiplicar 139"/>
            <p:cNvSpPr/>
            <p:nvPr/>
          </p:nvSpPr>
          <p:spPr>
            <a:xfrm>
              <a:off x="9347333" y="1631429"/>
              <a:ext cx="108000" cy="108000"/>
            </a:xfrm>
            <a:prstGeom prst="mathMultiply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1" name="Multiplicar 140"/>
            <p:cNvSpPr/>
            <p:nvPr/>
          </p:nvSpPr>
          <p:spPr>
            <a:xfrm>
              <a:off x="9378708" y="1501444"/>
              <a:ext cx="108000" cy="108000"/>
            </a:xfrm>
            <a:prstGeom prst="mathMultiply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2" name="Multiplicar 141"/>
            <p:cNvSpPr/>
            <p:nvPr/>
          </p:nvSpPr>
          <p:spPr>
            <a:xfrm>
              <a:off x="10985609" y="1586366"/>
              <a:ext cx="108000" cy="108000"/>
            </a:xfrm>
            <a:prstGeom prst="mathMultiply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3" name="Multiplicar 142"/>
            <p:cNvSpPr/>
            <p:nvPr/>
          </p:nvSpPr>
          <p:spPr>
            <a:xfrm>
              <a:off x="11066928" y="1570139"/>
              <a:ext cx="108000" cy="108000"/>
            </a:xfrm>
            <a:prstGeom prst="mathMultiply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4" name="Multiplicar 143"/>
            <p:cNvSpPr/>
            <p:nvPr/>
          </p:nvSpPr>
          <p:spPr>
            <a:xfrm>
              <a:off x="10889793" y="3267854"/>
              <a:ext cx="108000" cy="108000"/>
            </a:xfrm>
            <a:prstGeom prst="mathMultiply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5" name="Multiplicar 144"/>
            <p:cNvSpPr/>
            <p:nvPr/>
          </p:nvSpPr>
          <p:spPr>
            <a:xfrm>
              <a:off x="11281286" y="2100002"/>
              <a:ext cx="108000" cy="108000"/>
            </a:xfrm>
            <a:prstGeom prst="mathMultiply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6" name="Multiplicar 145"/>
            <p:cNvSpPr/>
            <p:nvPr/>
          </p:nvSpPr>
          <p:spPr>
            <a:xfrm>
              <a:off x="11281286" y="2100002"/>
              <a:ext cx="108000" cy="108000"/>
            </a:xfrm>
            <a:prstGeom prst="mathMultiply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7" name="Multiplicar 146"/>
            <p:cNvSpPr/>
            <p:nvPr/>
          </p:nvSpPr>
          <p:spPr>
            <a:xfrm>
              <a:off x="9620008" y="3544645"/>
              <a:ext cx="108000" cy="108000"/>
            </a:xfrm>
            <a:prstGeom prst="mathMultiply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8" name="Multiplicar 147"/>
            <p:cNvSpPr/>
            <p:nvPr/>
          </p:nvSpPr>
          <p:spPr>
            <a:xfrm>
              <a:off x="11263356" y="2256883"/>
              <a:ext cx="108000" cy="108000"/>
            </a:xfrm>
            <a:prstGeom prst="mathMultiply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9" name="Multiplicar 148"/>
            <p:cNvSpPr/>
            <p:nvPr/>
          </p:nvSpPr>
          <p:spPr>
            <a:xfrm>
              <a:off x="11415756" y="2409283"/>
              <a:ext cx="108000" cy="108000"/>
            </a:xfrm>
            <a:prstGeom prst="mathMultiply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50" name="Multiplicar 149"/>
            <p:cNvSpPr/>
            <p:nvPr/>
          </p:nvSpPr>
          <p:spPr>
            <a:xfrm>
              <a:off x="11285643" y="2531866"/>
              <a:ext cx="108000" cy="108000"/>
            </a:xfrm>
            <a:prstGeom prst="mathMultiply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51" name="Multiplicar 150"/>
            <p:cNvSpPr/>
            <p:nvPr/>
          </p:nvSpPr>
          <p:spPr>
            <a:xfrm>
              <a:off x="11312661" y="2346529"/>
              <a:ext cx="108000" cy="108000"/>
            </a:xfrm>
            <a:prstGeom prst="mathMultiply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52" name="Multiplicar 151"/>
            <p:cNvSpPr/>
            <p:nvPr/>
          </p:nvSpPr>
          <p:spPr>
            <a:xfrm>
              <a:off x="11134781" y="2575414"/>
              <a:ext cx="108000" cy="108000"/>
            </a:xfrm>
            <a:prstGeom prst="mathMultiply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53" name="Multiplicar 152"/>
            <p:cNvSpPr/>
            <p:nvPr/>
          </p:nvSpPr>
          <p:spPr>
            <a:xfrm>
              <a:off x="11134781" y="2575414"/>
              <a:ext cx="108000" cy="108000"/>
            </a:xfrm>
            <a:prstGeom prst="mathMultiply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54" name="Multiplicar 153"/>
            <p:cNvSpPr/>
            <p:nvPr/>
          </p:nvSpPr>
          <p:spPr>
            <a:xfrm>
              <a:off x="11116851" y="2732295"/>
              <a:ext cx="108000" cy="108000"/>
            </a:xfrm>
            <a:prstGeom prst="mathMultiply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55" name="Multiplicar 154"/>
            <p:cNvSpPr/>
            <p:nvPr/>
          </p:nvSpPr>
          <p:spPr>
            <a:xfrm>
              <a:off x="9164889" y="1987774"/>
              <a:ext cx="108000" cy="108000"/>
            </a:xfrm>
            <a:prstGeom prst="mathMultiply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56" name="Multiplicar 155"/>
            <p:cNvSpPr/>
            <p:nvPr/>
          </p:nvSpPr>
          <p:spPr>
            <a:xfrm>
              <a:off x="9164889" y="1987774"/>
              <a:ext cx="108000" cy="108000"/>
            </a:xfrm>
            <a:prstGeom prst="mathMultiply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57" name="Multiplicar 156"/>
            <p:cNvSpPr/>
            <p:nvPr/>
          </p:nvSpPr>
          <p:spPr>
            <a:xfrm>
              <a:off x="9146959" y="2144655"/>
              <a:ext cx="108000" cy="108000"/>
            </a:xfrm>
            <a:prstGeom prst="mathMultiply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58" name="Multiplicar 157"/>
            <p:cNvSpPr/>
            <p:nvPr/>
          </p:nvSpPr>
          <p:spPr>
            <a:xfrm>
              <a:off x="9143789" y="2845324"/>
              <a:ext cx="108000" cy="108000"/>
            </a:xfrm>
            <a:prstGeom prst="mathMultiply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59" name="Multiplicar 158"/>
            <p:cNvSpPr/>
            <p:nvPr/>
          </p:nvSpPr>
          <p:spPr>
            <a:xfrm>
              <a:off x="9143789" y="2845324"/>
              <a:ext cx="108000" cy="108000"/>
            </a:xfrm>
            <a:prstGeom prst="mathMultiply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60" name="Multiplicar 159"/>
            <p:cNvSpPr/>
            <p:nvPr/>
          </p:nvSpPr>
          <p:spPr>
            <a:xfrm>
              <a:off x="9125859" y="3002205"/>
              <a:ext cx="108000" cy="108000"/>
            </a:xfrm>
            <a:prstGeom prst="mathMultiply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61" name="Multiplicar 160"/>
            <p:cNvSpPr/>
            <p:nvPr/>
          </p:nvSpPr>
          <p:spPr>
            <a:xfrm>
              <a:off x="9923930" y="1406656"/>
              <a:ext cx="108000" cy="108000"/>
            </a:xfrm>
            <a:prstGeom prst="mathMultiply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62" name="Multiplicar 161"/>
            <p:cNvSpPr/>
            <p:nvPr/>
          </p:nvSpPr>
          <p:spPr>
            <a:xfrm>
              <a:off x="9753600" y="1411137"/>
              <a:ext cx="108000" cy="108000"/>
            </a:xfrm>
            <a:prstGeom prst="mathMultiply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63" name="Multiplicar 162"/>
            <p:cNvSpPr/>
            <p:nvPr/>
          </p:nvSpPr>
          <p:spPr>
            <a:xfrm>
              <a:off x="9802905" y="1500783"/>
              <a:ext cx="108000" cy="108000"/>
            </a:xfrm>
            <a:prstGeom prst="mathMultiply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64" name="Multiplicar 163"/>
            <p:cNvSpPr/>
            <p:nvPr/>
          </p:nvSpPr>
          <p:spPr>
            <a:xfrm>
              <a:off x="10822620" y="1532706"/>
              <a:ext cx="108000" cy="108000"/>
            </a:xfrm>
            <a:prstGeom prst="mathMultiply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65" name="Multiplicar 164"/>
            <p:cNvSpPr/>
            <p:nvPr/>
          </p:nvSpPr>
          <p:spPr>
            <a:xfrm>
              <a:off x="10652290" y="1537187"/>
              <a:ext cx="108000" cy="108000"/>
            </a:xfrm>
            <a:prstGeom prst="mathMultiply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66" name="Multiplicar 165"/>
            <p:cNvSpPr/>
            <p:nvPr/>
          </p:nvSpPr>
          <p:spPr>
            <a:xfrm>
              <a:off x="10701595" y="1626833"/>
              <a:ext cx="108000" cy="108000"/>
            </a:xfrm>
            <a:prstGeom prst="mathMultiply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67" name="Multiplicar 166"/>
            <p:cNvSpPr/>
            <p:nvPr/>
          </p:nvSpPr>
          <p:spPr>
            <a:xfrm>
              <a:off x="10297220" y="1489605"/>
              <a:ext cx="108000" cy="108000"/>
            </a:xfrm>
            <a:prstGeom prst="mathMultiply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68" name="Multiplicar 167"/>
            <p:cNvSpPr/>
            <p:nvPr/>
          </p:nvSpPr>
          <p:spPr>
            <a:xfrm>
              <a:off x="10378539" y="1473378"/>
              <a:ext cx="108000" cy="108000"/>
            </a:xfrm>
            <a:prstGeom prst="mathMultiply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69" name="Multiplicar 168"/>
            <p:cNvSpPr/>
            <p:nvPr/>
          </p:nvSpPr>
          <p:spPr>
            <a:xfrm>
              <a:off x="10134231" y="1435945"/>
              <a:ext cx="108000" cy="108000"/>
            </a:xfrm>
            <a:prstGeom prst="mathMultiply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70" name="Multiplicar 169"/>
            <p:cNvSpPr/>
            <p:nvPr/>
          </p:nvSpPr>
          <p:spPr>
            <a:xfrm>
              <a:off x="10169821" y="3556065"/>
              <a:ext cx="108000" cy="108000"/>
            </a:xfrm>
            <a:prstGeom prst="mathMultiply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71" name="Multiplicar 170"/>
            <p:cNvSpPr/>
            <p:nvPr/>
          </p:nvSpPr>
          <p:spPr>
            <a:xfrm>
              <a:off x="10251140" y="3539838"/>
              <a:ext cx="108000" cy="108000"/>
            </a:xfrm>
            <a:prstGeom prst="mathMultiply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72" name="Multiplicar 171"/>
            <p:cNvSpPr/>
            <p:nvPr/>
          </p:nvSpPr>
          <p:spPr>
            <a:xfrm>
              <a:off x="10006832" y="3502405"/>
              <a:ext cx="108000" cy="108000"/>
            </a:xfrm>
            <a:prstGeom prst="mathMultiply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73" name="Multiplicar 172"/>
            <p:cNvSpPr/>
            <p:nvPr/>
          </p:nvSpPr>
          <p:spPr>
            <a:xfrm>
              <a:off x="9288960" y="3230081"/>
              <a:ext cx="108000" cy="108000"/>
            </a:xfrm>
            <a:prstGeom prst="mathMultiply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74" name="Multiplicar 173"/>
            <p:cNvSpPr/>
            <p:nvPr/>
          </p:nvSpPr>
          <p:spPr>
            <a:xfrm>
              <a:off x="9370279" y="3213854"/>
              <a:ext cx="108000" cy="108000"/>
            </a:xfrm>
            <a:prstGeom prst="mathMultiply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75" name="Multiplicar 174"/>
            <p:cNvSpPr/>
            <p:nvPr/>
          </p:nvSpPr>
          <p:spPr>
            <a:xfrm>
              <a:off x="9125971" y="3176421"/>
              <a:ext cx="108000" cy="108000"/>
            </a:xfrm>
            <a:prstGeom prst="mathMultiply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76" name="Multiplicar 175"/>
            <p:cNvSpPr/>
            <p:nvPr/>
          </p:nvSpPr>
          <p:spPr>
            <a:xfrm>
              <a:off x="9056005" y="2428985"/>
              <a:ext cx="111888" cy="118306"/>
            </a:xfrm>
            <a:prstGeom prst="mathMultiply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77" name="Multiplicar 176"/>
            <p:cNvSpPr/>
            <p:nvPr/>
          </p:nvSpPr>
          <p:spPr>
            <a:xfrm>
              <a:off x="9056005" y="2428985"/>
              <a:ext cx="111888" cy="118306"/>
            </a:xfrm>
            <a:prstGeom prst="mathMultiply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78" name="Multiplicar 177"/>
            <p:cNvSpPr/>
            <p:nvPr/>
          </p:nvSpPr>
          <p:spPr>
            <a:xfrm>
              <a:off x="9038075" y="2585866"/>
              <a:ext cx="111888" cy="118306"/>
            </a:xfrm>
            <a:prstGeom prst="mathMultiply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79" name="Multiplicar 178"/>
            <p:cNvSpPr/>
            <p:nvPr/>
          </p:nvSpPr>
          <p:spPr>
            <a:xfrm>
              <a:off x="9087380" y="2675512"/>
              <a:ext cx="111888" cy="118306"/>
            </a:xfrm>
            <a:prstGeom prst="mathMultiply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0" name="Multiplicar 179"/>
            <p:cNvSpPr/>
            <p:nvPr/>
          </p:nvSpPr>
          <p:spPr>
            <a:xfrm>
              <a:off x="11052459" y="1960227"/>
              <a:ext cx="108000" cy="108000"/>
            </a:xfrm>
            <a:prstGeom prst="mathMultiply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1" name="Multiplicar 180"/>
            <p:cNvSpPr/>
            <p:nvPr/>
          </p:nvSpPr>
          <p:spPr>
            <a:xfrm>
              <a:off x="10939551" y="1816513"/>
              <a:ext cx="108000" cy="108000"/>
            </a:xfrm>
            <a:prstGeom prst="mathMultiply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2" name="Multiplicar 181"/>
            <p:cNvSpPr/>
            <p:nvPr/>
          </p:nvSpPr>
          <p:spPr>
            <a:xfrm>
              <a:off x="10669514" y="3437974"/>
              <a:ext cx="108000" cy="108000"/>
            </a:xfrm>
            <a:prstGeom prst="mathMultiply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3" name="Multiplicar 182"/>
            <p:cNvSpPr/>
            <p:nvPr/>
          </p:nvSpPr>
          <p:spPr>
            <a:xfrm>
              <a:off x="11029930" y="3141920"/>
              <a:ext cx="108000" cy="108000"/>
            </a:xfrm>
            <a:prstGeom prst="mathMultiply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4" name="Multiplicar 183"/>
            <p:cNvSpPr/>
            <p:nvPr/>
          </p:nvSpPr>
          <p:spPr>
            <a:xfrm>
              <a:off x="10821914" y="3590374"/>
              <a:ext cx="108000" cy="108000"/>
            </a:xfrm>
            <a:prstGeom prst="mathMultiply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5" name="Multiplicar 184"/>
            <p:cNvSpPr/>
            <p:nvPr/>
          </p:nvSpPr>
          <p:spPr>
            <a:xfrm>
              <a:off x="9911760" y="3566758"/>
              <a:ext cx="108000" cy="108000"/>
            </a:xfrm>
            <a:prstGeom prst="mathMultiply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6" name="Multiplicar 185"/>
            <p:cNvSpPr/>
            <p:nvPr/>
          </p:nvSpPr>
          <p:spPr>
            <a:xfrm>
              <a:off x="9288960" y="1821325"/>
              <a:ext cx="108000" cy="108000"/>
            </a:xfrm>
            <a:prstGeom prst="mathMultiply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7" name="Multiplicar 186"/>
            <p:cNvSpPr/>
            <p:nvPr/>
          </p:nvSpPr>
          <p:spPr>
            <a:xfrm>
              <a:off x="10452212" y="3647838"/>
              <a:ext cx="108000" cy="108000"/>
            </a:xfrm>
            <a:prstGeom prst="mathMultiply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8" name="Multiplicar 187"/>
            <p:cNvSpPr/>
            <p:nvPr/>
          </p:nvSpPr>
          <p:spPr>
            <a:xfrm>
              <a:off x="9321861" y="3414908"/>
              <a:ext cx="108000" cy="108000"/>
            </a:xfrm>
            <a:prstGeom prst="mathMultiply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9" name="Multiplicar 188"/>
            <p:cNvSpPr/>
            <p:nvPr/>
          </p:nvSpPr>
          <p:spPr>
            <a:xfrm>
              <a:off x="11141506" y="2911963"/>
              <a:ext cx="108000" cy="108000"/>
            </a:xfrm>
            <a:prstGeom prst="mathMultiply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90" name="Multiplicar 189"/>
            <p:cNvSpPr/>
            <p:nvPr/>
          </p:nvSpPr>
          <p:spPr>
            <a:xfrm>
              <a:off x="11438043" y="2684266"/>
              <a:ext cx="108000" cy="108000"/>
            </a:xfrm>
            <a:prstGeom prst="mathMultiply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91" name="Multiplicar 190"/>
            <p:cNvSpPr/>
            <p:nvPr/>
          </p:nvSpPr>
          <p:spPr>
            <a:xfrm>
              <a:off x="9575100" y="1607558"/>
              <a:ext cx="108000" cy="108000"/>
            </a:xfrm>
            <a:prstGeom prst="mathMultiply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92" name="Multiplicar 191"/>
            <p:cNvSpPr/>
            <p:nvPr/>
          </p:nvSpPr>
          <p:spPr>
            <a:xfrm>
              <a:off x="10541466" y="3418236"/>
              <a:ext cx="108000" cy="108000"/>
            </a:xfrm>
            <a:prstGeom prst="mathMultiply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93" name="Multiplicar 192"/>
            <p:cNvSpPr/>
            <p:nvPr/>
          </p:nvSpPr>
          <p:spPr>
            <a:xfrm>
              <a:off x="11112809" y="2321442"/>
              <a:ext cx="108000" cy="108000"/>
            </a:xfrm>
            <a:prstGeom prst="mathMultiply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94" name="Rectángulo 193"/>
          <p:cNvSpPr/>
          <p:nvPr/>
        </p:nvSpPr>
        <p:spPr>
          <a:xfrm>
            <a:off x="3221089" y="6401212"/>
            <a:ext cx="24904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err="1">
                <a:solidFill>
                  <a:srgbClr val="002060"/>
                </a:solidFill>
              </a:rPr>
              <a:t>Spectral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transformations</a:t>
            </a:r>
            <a:endParaRPr lang="es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5" name="Rectángulo 194"/>
              <p:cNvSpPr/>
              <p:nvPr/>
            </p:nvSpPr>
            <p:spPr>
              <a:xfrm>
                <a:off x="1336283" y="2752814"/>
                <a:ext cx="359752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s-ES" dirty="0">
                    <a:solidFill>
                      <a:srgbClr val="002060"/>
                    </a:solidFill>
                  </a:rPr>
                  <a:t>Inverse </a:t>
                </a:r>
                <a:r>
                  <a:rPr lang="es-ES" dirty="0" err="1">
                    <a:solidFill>
                      <a:srgbClr val="002060"/>
                    </a:solidFill>
                  </a:rPr>
                  <a:t>transformation</a:t>
                </a:r>
                <a:r>
                  <a:rPr lang="es-ES" dirty="0">
                    <a:solidFill>
                      <a:srgbClr val="002060"/>
                    </a:solidFill>
                  </a:rPr>
                  <a:t>: </a:t>
                </a:r>
                <a14:m>
                  <m:oMath xmlns:m="http://schemas.openxmlformats.org/officeDocument/2006/math">
                    <m:r>
                      <a:rPr lang="es-ES" i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s-ES" i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s-ES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s-E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endParaRPr lang="es-ES" dirty="0"/>
              </a:p>
            </p:txBody>
          </p:sp>
        </mc:Choice>
        <mc:Fallback xmlns="">
          <p:sp>
            <p:nvSpPr>
              <p:cNvPr id="195" name="Rectángulo 19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6283" y="2752814"/>
                <a:ext cx="3597523" cy="369332"/>
              </a:xfrm>
              <a:prstGeom prst="rect">
                <a:avLst/>
              </a:prstGeom>
              <a:blipFill>
                <a:blip r:embed="rId5"/>
                <a:stretch>
                  <a:fillRect l="-1017" t="-10000" b="-26667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8" name="Grupo 377"/>
          <p:cNvGrpSpPr>
            <a:grpSpLocks noChangeAspect="1"/>
          </p:cNvGrpSpPr>
          <p:nvPr/>
        </p:nvGrpSpPr>
        <p:grpSpPr>
          <a:xfrm>
            <a:off x="4977238" y="2231694"/>
            <a:ext cx="1371937" cy="1440000"/>
            <a:chOff x="8494493" y="3696546"/>
            <a:chExt cx="1995669" cy="2094684"/>
          </a:xfrm>
        </p:grpSpPr>
        <p:sp>
          <p:nvSpPr>
            <p:cNvPr id="375" name="Elipse 374"/>
            <p:cNvSpPr/>
            <p:nvPr/>
          </p:nvSpPr>
          <p:spPr>
            <a:xfrm>
              <a:off x="9232734" y="4541654"/>
              <a:ext cx="421200" cy="421200"/>
            </a:xfrm>
            <a:prstGeom prst="ellipse">
              <a:avLst/>
            </a:prstGeom>
            <a:noFill/>
            <a:ln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376" name="Conector recto 375"/>
            <p:cNvCxnSpPr/>
            <p:nvPr/>
          </p:nvCxnSpPr>
          <p:spPr>
            <a:xfrm>
              <a:off x="9443449" y="3696546"/>
              <a:ext cx="0" cy="209468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7" name="Conector recto 376"/>
            <p:cNvCxnSpPr/>
            <p:nvPr/>
          </p:nvCxnSpPr>
          <p:spPr>
            <a:xfrm flipH="1">
              <a:off x="8494493" y="4754753"/>
              <a:ext cx="1910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8" name="Multiplicar 197"/>
            <p:cNvSpPr/>
            <p:nvPr/>
          </p:nvSpPr>
          <p:spPr>
            <a:xfrm>
              <a:off x="8739723" y="4863131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99" name="Multiplicar 198"/>
            <p:cNvSpPr/>
            <p:nvPr/>
          </p:nvSpPr>
          <p:spPr>
            <a:xfrm>
              <a:off x="8865510" y="4519766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00" name="Multiplicar 199"/>
            <p:cNvSpPr/>
            <p:nvPr/>
          </p:nvSpPr>
          <p:spPr>
            <a:xfrm>
              <a:off x="8855311" y="4978719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01" name="Multiplicar 200"/>
            <p:cNvSpPr/>
            <p:nvPr/>
          </p:nvSpPr>
          <p:spPr>
            <a:xfrm>
              <a:off x="8981098" y="4635354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02" name="Multiplicar 201"/>
            <p:cNvSpPr/>
            <p:nvPr/>
          </p:nvSpPr>
          <p:spPr>
            <a:xfrm>
              <a:off x="8970899" y="5094307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03" name="Multiplicar 202"/>
            <p:cNvSpPr/>
            <p:nvPr/>
          </p:nvSpPr>
          <p:spPr>
            <a:xfrm>
              <a:off x="9096686" y="4750942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04" name="Multiplicar 203"/>
            <p:cNvSpPr/>
            <p:nvPr/>
          </p:nvSpPr>
          <p:spPr>
            <a:xfrm>
              <a:off x="8940302" y="4747544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05" name="Multiplicar 204"/>
            <p:cNvSpPr/>
            <p:nvPr/>
          </p:nvSpPr>
          <p:spPr>
            <a:xfrm>
              <a:off x="9066089" y="4404179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06" name="Multiplicar 205"/>
            <p:cNvSpPr/>
            <p:nvPr/>
          </p:nvSpPr>
          <p:spPr>
            <a:xfrm>
              <a:off x="9055890" y="4863132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07" name="Multiplicar 206"/>
            <p:cNvSpPr/>
            <p:nvPr/>
          </p:nvSpPr>
          <p:spPr>
            <a:xfrm>
              <a:off x="9181677" y="4519767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08" name="Multiplicar 207"/>
            <p:cNvSpPr/>
            <p:nvPr/>
          </p:nvSpPr>
          <p:spPr>
            <a:xfrm>
              <a:off x="9055890" y="4863132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09" name="Multiplicar 208"/>
            <p:cNvSpPr/>
            <p:nvPr/>
          </p:nvSpPr>
          <p:spPr>
            <a:xfrm>
              <a:off x="8896108" y="4295392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10" name="Multiplicar 209"/>
            <p:cNvSpPr/>
            <p:nvPr/>
          </p:nvSpPr>
          <p:spPr>
            <a:xfrm>
              <a:off x="9171478" y="4978720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11" name="Multiplicar 210"/>
            <p:cNvSpPr/>
            <p:nvPr/>
          </p:nvSpPr>
          <p:spPr>
            <a:xfrm>
              <a:off x="9297265" y="4635355"/>
              <a:ext cx="81913" cy="81913"/>
            </a:xfrm>
            <a:prstGeom prst="mathMultiply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12" name="Multiplicar 211"/>
            <p:cNvSpPr/>
            <p:nvPr/>
          </p:nvSpPr>
          <p:spPr>
            <a:xfrm>
              <a:off x="9140881" y="5233693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13" name="Multiplicar 212"/>
            <p:cNvSpPr/>
            <p:nvPr/>
          </p:nvSpPr>
          <p:spPr>
            <a:xfrm>
              <a:off x="9266668" y="4890327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14" name="Multiplicar 213"/>
            <p:cNvSpPr/>
            <p:nvPr/>
          </p:nvSpPr>
          <p:spPr>
            <a:xfrm>
              <a:off x="9256469" y="5349281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15" name="Multiplicar 214"/>
            <p:cNvSpPr/>
            <p:nvPr/>
          </p:nvSpPr>
          <p:spPr>
            <a:xfrm>
              <a:off x="9382256" y="5005915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16" name="Multiplicar 215"/>
            <p:cNvSpPr/>
            <p:nvPr/>
          </p:nvSpPr>
          <p:spPr>
            <a:xfrm>
              <a:off x="9103484" y="4472171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17" name="Multiplicar 216"/>
            <p:cNvSpPr/>
            <p:nvPr/>
          </p:nvSpPr>
          <p:spPr>
            <a:xfrm>
              <a:off x="9219072" y="4587759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18" name="Multiplicar 217"/>
            <p:cNvSpPr/>
            <p:nvPr/>
          </p:nvSpPr>
          <p:spPr>
            <a:xfrm>
              <a:off x="9304064" y="4356585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19" name="Multiplicar 218"/>
            <p:cNvSpPr/>
            <p:nvPr/>
          </p:nvSpPr>
          <p:spPr>
            <a:xfrm>
              <a:off x="9419652" y="4472173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20" name="Multiplicar 219"/>
            <p:cNvSpPr/>
            <p:nvPr/>
          </p:nvSpPr>
          <p:spPr>
            <a:xfrm>
              <a:off x="9419652" y="4472173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21" name="Multiplicar 220"/>
            <p:cNvSpPr/>
            <p:nvPr/>
          </p:nvSpPr>
          <p:spPr>
            <a:xfrm>
              <a:off x="9535240" y="4587761"/>
              <a:ext cx="81913" cy="81913"/>
            </a:xfrm>
            <a:prstGeom prst="mathMultiply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22" name="Multiplicar 221"/>
            <p:cNvSpPr/>
            <p:nvPr/>
          </p:nvSpPr>
          <p:spPr>
            <a:xfrm>
              <a:off x="9168078" y="4240997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23" name="Multiplicar 222"/>
            <p:cNvSpPr/>
            <p:nvPr/>
          </p:nvSpPr>
          <p:spPr>
            <a:xfrm>
              <a:off x="9335265" y="4009502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24" name="Multiplicar 223"/>
            <p:cNvSpPr/>
            <p:nvPr/>
          </p:nvSpPr>
          <p:spPr>
            <a:xfrm>
              <a:off x="9368657" y="4125411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25" name="Multiplicar 224"/>
            <p:cNvSpPr/>
            <p:nvPr/>
          </p:nvSpPr>
          <p:spPr>
            <a:xfrm>
              <a:off x="9484245" y="4240999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26" name="Multiplicar 225"/>
            <p:cNvSpPr/>
            <p:nvPr/>
          </p:nvSpPr>
          <p:spPr>
            <a:xfrm>
              <a:off x="9484245" y="4240999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27" name="Multiplicar 226"/>
            <p:cNvSpPr/>
            <p:nvPr/>
          </p:nvSpPr>
          <p:spPr>
            <a:xfrm>
              <a:off x="9599833" y="4356586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28" name="Multiplicar 227"/>
            <p:cNvSpPr/>
            <p:nvPr/>
          </p:nvSpPr>
          <p:spPr>
            <a:xfrm>
              <a:off x="9263268" y="4825734"/>
              <a:ext cx="81913" cy="81913"/>
            </a:xfrm>
            <a:prstGeom prst="mathMultiply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29" name="Multiplicar 228"/>
            <p:cNvSpPr/>
            <p:nvPr/>
          </p:nvSpPr>
          <p:spPr>
            <a:xfrm>
              <a:off x="9232671" y="4478972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30" name="Multiplicar 229"/>
            <p:cNvSpPr/>
            <p:nvPr/>
          </p:nvSpPr>
          <p:spPr>
            <a:xfrm>
              <a:off x="9222473" y="4937925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31" name="Multiplicar 230"/>
            <p:cNvSpPr/>
            <p:nvPr/>
          </p:nvSpPr>
          <p:spPr>
            <a:xfrm>
              <a:off x="9348259" y="4594560"/>
              <a:ext cx="81913" cy="81913"/>
            </a:xfrm>
            <a:prstGeom prst="mathMultiply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32" name="Multiplicar 231"/>
            <p:cNvSpPr/>
            <p:nvPr/>
          </p:nvSpPr>
          <p:spPr>
            <a:xfrm>
              <a:off x="9222473" y="4937925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33" name="Multiplicar 232"/>
            <p:cNvSpPr/>
            <p:nvPr/>
          </p:nvSpPr>
          <p:spPr>
            <a:xfrm>
              <a:off x="9205475" y="4125411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34" name="Multiplicar 233"/>
            <p:cNvSpPr/>
            <p:nvPr/>
          </p:nvSpPr>
          <p:spPr>
            <a:xfrm>
              <a:off x="9338060" y="5053513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35" name="Multiplicar 234"/>
            <p:cNvSpPr/>
            <p:nvPr/>
          </p:nvSpPr>
          <p:spPr>
            <a:xfrm>
              <a:off x="9463847" y="4710148"/>
              <a:ext cx="81913" cy="81913"/>
            </a:xfrm>
            <a:prstGeom prst="mathMultiply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36" name="Multiplicar 235"/>
            <p:cNvSpPr/>
            <p:nvPr/>
          </p:nvSpPr>
          <p:spPr>
            <a:xfrm>
              <a:off x="9307464" y="5308485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37" name="Multiplicar 236"/>
            <p:cNvSpPr/>
            <p:nvPr/>
          </p:nvSpPr>
          <p:spPr>
            <a:xfrm>
              <a:off x="9433251" y="4965120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38" name="Multiplicar 237"/>
            <p:cNvSpPr/>
            <p:nvPr/>
          </p:nvSpPr>
          <p:spPr>
            <a:xfrm>
              <a:off x="9423052" y="5424073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39" name="Multiplicar 238"/>
            <p:cNvSpPr/>
            <p:nvPr/>
          </p:nvSpPr>
          <p:spPr>
            <a:xfrm>
              <a:off x="9272780" y="4549677"/>
              <a:ext cx="81913" cy="81913"/>
            </a:xfrm>
            <a:prstGeom prst="mathMultiply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40" name="Multiplicar 239"/>
            <p:cNvSpPr/>
            <p:nvPr/>
          </p:nvSpPr>
          <p:spPr>
            <a:xfrm>
              <a:off x="9385655" y="4662552"/>
              <a:ext cx="81913" cy="81913"/>
            </a:xfrm>
            <a:prstGeom prst="mathMultiply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41" name="Multiplicar 240"/>
            <p:cNvSpPr/>
            <p:nvPr/>
          </p:nvSpPr>
          <p:spPr>
            <a:xfrm>
              <a:off x="9501243" y="4706747"/>
              <a:ext cx="81913" cy="81913"/>
            </a:xfrm>
            <a:prstGeom prst="mathMultiply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42" name="Multiplicar 241"/>
            <p:cNvSpPr/>
            <p:nvPr/>
          </p:nvSpPr>
          <p:spPr>
            <a:xfrm>
              <a:off x="9470646" y="4359985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43" name="Multiplicar 242"/>
            <p:cNvSpPr/>
            <p:nvPr/>
          </p:nvSpPr>
          <p:spPr>
            <a:xfrm>
              <a:off x="9460447" y="4818938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44" name="Multiplicar 243"/>
            <p:cNvSpPr/>
            <p:nvPr/>
          </p:nvSpPr>
          <p:spPr>
            <a:xfrm>
              <a:off x="9586234" y="4475573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45" name="Multiplicar 244"/>
            <p:cNvSpPr/>
            <p:nvPr/>
          </p:nvSpPr>
          <p:spPr>
            <a:xfrm>
              <a:off x="9460447" y="4818938"/>
              <a:ext cx="81913" cy="81913"/>
            </a:xfrm>
            <a:prstGeom prst="mathMultiply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46" name="Multiplicar 245"/>
            <p:cNvSpPr/>
            <p:nvPr/>
          </p:nvSpPr>
          <p:spPr>
            <a:xfrm>
              <a:off x="9586234" y="4475573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47" name="Multiplicar 246"/>
            <p:cNvSpPr/>
            <p:nvPr/>
          </p:nvSpPr>
          <p:spPr>
            <a:xfrm>
              <a:off x="9576035" y="4934526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48" name="Multiplicar 247"/>
            <p:cNvSpPr/>
            <p:nvPr/>
          </p:nvSpPr>
          <p:spPr>
            <a:xfrm>
              <a:off x="9701822" y="4591161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49" name="Multiplicar 248"/>
            <p:cNvSpPr/>
            <p:nvPr/>
          </p:nvSpPr>
          <p:spPr>
            <a:xfrm>
              <a:off x="9545438" y="5189498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50" name="Multiplicar 249"/>
            <p:cNvSpPr/>
            <p:nvPr/>
          </p:nvSpPr>
          <p:spPr>
            <a:xfrm>
              <a:off x="9671225" y="4846133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51" name="Multiplicar 250"/>
            <p:cNvSpPr/>
            <p:nvPr/>
          </p:nvSpPr>
          <p:spPr>
            <a:xfrm>
              <a:off x="9661026" y="5305086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52" name="Multiplicar 251"/>
            <p:cNvSpPr/>
            <p:nvPr/>
          </p:nvSpPr>
          <p:spPr>
            <a:xfrm>
              <a:off x="9508041" y="4427977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53" name="Multiplicar 252"/>
            <p:cNvSpPr/>
            <p:nvPr/>
          </p:nvSpPr>
          <p:spPr>
            <a:xfrm>
              <a:off x="9623629" y="4543565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54" name="Multiplicar 253"/>
            <p:cNvSpPr/>
            <p:nvPr/>
          </p:nvSpPr>
          <p:spPr>
            <a:xfrm>
              <a:off x="9409451" y="4563964"/>
              <a:ext cx="81913" cy="81913"/>
            </a:xfrm>
            <a:prstGeom prst="mathMultiply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55" name="Multiplicar 254"/>
            <p:cNvSpPr/>
            <p:nvPr/>
          </p:nvSpPr>
          <p:spPr>
            <a:xfrm>
              <a:off x="9599350" y="4572872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56" name="Multiplicar 255"/>
            <p:cNvSpPr/>
            <p:nvPr/>
          </p:nvSpPr>
          <p:spPr>
            <a:xfrm>
              <a:off x="9640627" y="4795140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57" name="Multiplicar 256"/>
            <p:cNvSpPr/>
            <p:nvPr/>
          </p:nvSpPr>
          <p:spPr>
            <a:xfrm>
              <a:off x="9725618" y="4563966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58" name="Multiplicar 257"/>
            <p:cNvSpPr/>
            <p:nvPr/>
          </p:nvSpPr>
          <p:spPr>
            <a:xfrm>
              <a:off x="9725618" y="4563966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59" name="Multiplicar 258"/>
            <p:cNvSpPr/>
            <p:nvPr/>
          </p:nvSpPr>
          <p:spPr>
            <a:xfrm>
              <a:off x="9841206" y="4679554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60" name="Multiplicar 259"/>
            <p:cNvSpPr/>
            <p:nvPr/>
          </p:nvSpPr>
          <p:spPr>
            <a:xfrm>
              <a:off x="9810610" y="4934526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61" name="Multiplicar 260"/>
            <p:cNvSpPr/>
            <p:nvPr/>
          </p:nvSpPr>
          <p:spPr>
            <a:xfrm>
              <a:off x="9992429" y="4618318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62" name="Multiplicar 261"/>
            <p:cNvSpPr/>
            <p:nvPr/>
          </p:nvSpPr>
          <p:spPr>
            <a:xfrm>
              <a:off x="9926198" y="5050114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63" name="Multiplicar 262"/>
            <p:cNvSpPr/>
            <p:nvPr/>
          </p:nvSpPr>
          <p:spPr>
            <a:xfrm>
              <a:off x="10094621" y="4548642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64" name="Multiplicar 263"/>
            <p:cNvSpPr/>
            <p:nvPr/>
          </p:nvSpPr>
          <p:spPr>
            <a:xfrm>
              <a:off x="9932996" y="4526568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65" name="Multiplicar 264"/>
            <p:cNvSpPr/>
            <p:nvPr/>
          </p:nvSpPr>
          <p:spPr>
            <a:xfrm>
              <a:off x="9892201" y="4638758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66" name="Multiplicar 265"/>
            <p:cNvSpPr/>
            <p:nvPr/>
          </p:nvSpPr>
          <p:spPr>
            <a:xfrm>
              <a:off x="9892201" y="4638758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67" name="Multiplicar 266"/>
            <p:cNvSpPr/>
            <p:nvPr/>
          </p:nvSpPr>
          <p:spPr>
            <a:xfrm>
              <a:off x="10007789" y="4754346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68" name="Multiplicar 267"/>
            <p:cNvSpPr/>
            <p:nvPr/>
          </p:nvSpPr>
          <p:spPr>
            <a:xfrm>
              <a:off x="9977192" y="5009319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69" name="Multiplicar 268"/>
            <p:cNvSpPr/>
            <p:nvPr/>
          </p:nvSpPr>
          <p:spPr>
            <a:xfrm>
              <a:off x="9113685" y="5063709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70" name="Multiplicar 269"/>
            <p:cNvSpPr/>
            <p:nvPr/>
          </p:nvSpPr>
          <p:spPr>
            <a:xfrm>
              <a:off x="9229273" y="5179297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71" name="Multiplicar 270"/>
            <p:cNvSpPr/>
            <p:nvPr/>
          </p:nvSpPr>
          <p:spPr>
            <a:xfrm>
              <a:off x="9344861" y="5294884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72" name="Multiplicar 271"/>
            <p:cNvSpPr/>
            <p:nvPr/>
          </p:nvSpPr>
          <p:spPr>
            <a:xfrm>
              <a:off x="9151080" y="5131701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73" name="Multiplicar 272"/>
            <p:cNvSpPr/>
            <p:nvPr/>
          </p:nvSpPr>
          <p:spPr>
            <a:xfrm>
              <a:off x="9266668" y="5247289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74" name="Multiplicar 273"/>
            <p:cNvSpPr/>
            <p:nvPr/>
          </p:nvSpPr>
          <p:spPr>
            <a:xfrm>
              <a:off x="8769005" y="4369829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75" name="Multiplicar 274"/>
            <p:cNvSpPr/>
            <p:nvPr/>
          </p:nvSpPr>
          <p:spPr>
            <a:xfrm>
              <a:off x="8851914" y="4812136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76" name="Multiplicar 275"/>
            <p:cNvSpPr/>
            <p:nvPr/>
          </p:nvSpPr>
          <p:spPr>
            <a:xfrm>
              <a:off x="9280267" y="5138501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77" name="Multiplicar 276"/>
            <p:cNvSpPr/>
            <p:nvPr/>
          </p:nvSpPr>
          <p:spPr>
            <a:xfrm>
              <a:off x="9317663" y="5206493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78" name="Multiplicar 277"/>
            <p:cNvSpPr/>
            <p:nvPr/>
          </p:nvSpPr>
          <p:spPr>
            <a:xfrm>
              <a:off x="9664425" y="5145303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79" name="Multiplicar 278"/>
            <p:cNvSpPr/>
            <p:nvPr/>
          </p:nvSpPr>
          <p:spPr>
            <a:xfrm>
              <a:off x="9780013" y="5260891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80" name="Multiplicar 279"/>
            <p:cNvSpPr/>
            <p:nvPr/>
          </p:nvSpPr>
          <p:spPr>
            <a:xfrm>
              <a:off x="9861604" y="4965123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81" name="Multiplicar 280"/>
            <p:cNvSpPr/>
            <p:nvPr/>
          </p:nvSpPr>
          <p:spPr>
            <a:xfrm>
              <a:off x="9831007" y="5220095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82" name="Multiplicar 281"/>
            <p:cNvSpPr/>
            <p:nvPr/>
          </p:nvSpPr>
          <p:spPr>
            <a:xfrm>
              <a:off x="9637228" y="4975319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83" name="Multiplicar 282"/>
            <p:cNvSpPr/>
            <p:nvPr/>
          </p:nvSpPr>
          <p:spPr>
            <a:xfrm>
              <a:off x="9752816" y="5090907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84" name="Multiplicar 283"/>
            <p:cNvSpPr/>
            <p:nvPr/>
          </p:nvSpPr>
          <p:spPr>
            <a:xfrm>
              <a:off x="9674624" y="5043311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85" name="Multiplicar 284"/>
            <p:cNvSpPr/>
            <p:nvPr/>
          </p:nvSpPr>
          <p:spPr>
            <a:xfrm>
              <a:off x="9790212" y="5158899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86" name="Multiplicar 285"/>
            <p:cNvSpPr/>
            <p:nvPr/>
          </p:nvSpPr>
          <p:spPr>
            <a:xfrm>
              <a:off x="9854805" y="4927724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87" name="Multiplicar 286"/>
            <p:cNvSpPr/>
            <p:nvPr/>
          </p:nvSpPr>
          <p:spPr>
            <a:xfrm>
              <a:off x="9803811" y="5050111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88" name="Multiplicar 287"/>
            <p:cNvSpPr/>
            <p:nvPr/>
          </p:nvSpPr>
          <p:spPr>
            <a:xfrm>
              <a:off x="9841206" y="5118103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89" name="Multiplicar 288"/>
            <p:cNvSpPr/>
            <p:nvPr/>
          </p:nvSpPr>
          <p:spPr>
            <a:xfrm>
              <a:off x="9695023" y="4370186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90" name="Multiplicar 289"/>
            <p:cNvSpPr/>
            <p:nvPr/>
          </p:nvSpPr>
          <p:spPr>
            <a:xfrm>
              <a:off x="9695023" y="4370186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91" name="Multiplicar 290"/>
            <p:cNvSpPr/>
            <p:nvPr/>
          </p:nvSpPr>
          <p:spPr>
            <a:xfrm>
              <a:off x="9810611" y="4485773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92" name="Multiplicar 291"/>
            <p:cNvSpPr/>
            <p:nvPr/>
          </p:nvSpPr>
          <p:spPr>
            <a:xfrm>
              <a:off x="9759617" y="4139011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93" name="Multiplicar 292"/>
            <p:cNvSpPr/>
            <p:nvPr/>
          </p:nvSpPr>
          <p:spPr>
            <a:xfrm>
              <a:off x="9759617" y="4139011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94" name="Multiplicar 293"/>
            <p:cNvSpPr/>
            <p:nvPr/>
          </p:nvSpPr>
          <p:spPr>
            <a:xfrm>
              <a:off x="9875205" y="4254599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95" name="Multiplicar 294"/>
            <p:cNvSpPr/>
            <p:nvPr/>
          </p:nvSpPr>
          <p:spPr>
            <a:xfrm>
              <a:off x="9823270" y="4797873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96" name="Multiplicar 295"/>
            <p:cNvSpPr/>
            <p:nvPr/>
          </p:nvSpPr>
          <p:spPr>
            <a:xfrm>
              <a:off x="9746018" y="4257998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97" name="Multiplicar 296"/>
            <p:cNvSpPr/>
            <p:nvPr/>
          </p:nvSpPr>
          <p:spPr>
            <a:xfrm>
              <a:off x="9861606" y="4373586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98" name="Multiplicar 297"/>
            <p:cNvSpPr/>
            <p:nvPr/>
          </p:nvSpPr>
          <p:spPr>
            <a:xfrm>
              <a:off x="9861606" y="4373586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99" name="Multiplicar 298"/>
            <p:cNvSpPr/>
            <p:nvPr/>
          </p:nvSpPr>
          <p:spPr>
            <a:xfrm>
              <a:off x="9783413" y="4325990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00" name="Multiplicar 299"/>
            <p:cNvSpPr/>
            <p:nvPr/>
          </p:nvSpPr>
          <p:spPr>
            <a:xfrm>
              <a:off x="9992429" y="4378286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01" name="Multiplicar 300"/>
            <p:cNvSpPr/>
            <p:nvPr/>
          </p:nvSpPr>
          <p:spPr>
            <a:xfrm>
              <a:off x="9684823" y="4461977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02" name="Multiplicar 301"/>
            <p:cNvSpPr/>
            <p:nvPr/>
          </p:nvSpPr>
          <p:spPr>
            <a:xfrm>
              <a:off x="8974301" y="4241002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03" name="Multiplicar 302"/>
            <p:cNvSpPr/>
            <p:nvPr/>
          </p:nvSpPr>
          <p:spPr>
            <a:xfrm>
              <a:off x="9025295" y="4200206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04" name="Multiplicar 303"/>
            <p:cNvSpPr/>
            <p:nvPr/>
          </p:nvSpPr>
          <p:spPr>
            <a:xfrm>
              <a:off x="9062692" y="4186605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05" name="Multiplicar 304"/>
            <p:cNvSpPr/>
            <p:nvPr/>
          </p:nvSpPr>
          <p:spPr>
            <a:xfrm>
              <a:off x="9576652" y="4221493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06" name="Multiplicar 305"/>
            <p:cNvSpPr/>
            <p:nvPr/>
          </p:nvSpPr>
          <p:spPr>
            <a:xfrm>
              <a:off x="9638329" y="4209185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07" name="Multiplicar 306"/>
            <p:cNvSpPr/>
            <p:nvPr/>
          </p:nvSpPr>
          <p:spPr>
            <a:xfrm>
              <a:off x="9662125" y="4110598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08" name="Multiplicar 307"/>
            <p:cNvSpPr/>
            <p:nvPr/>
          </p:nvSpPr>
          <p:spPr>
            <a:xfrm>
              <a:off x="8729653" y="4703927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09" name="Multiplicar 308"/>
            <p:cNvSpPr/>
            <p:nvPr/>
          </p:nvSpPr>
          <p:spPr>
            <a:xfrm>
              <a:off x="8791330" y="4691619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10" name="Multiplicar 309"/>
            <p:cNvSpPr/>
            <p:nvPr/>
          </p:nvSpPr>
          <p:spPr>
            <a:xfrm>
              <a:off x="8815126" y="4593032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11" name="Multiplicar 310"/>
            <p:cNvSpPr/>
            <p:nvPr/>
          </p:nvSpPr>
          <p:spPr>
            <a:xfrm>
              <a:off x="9419008" y="5184647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12" name="Multiplicar 311"/>
            <p:cNvSpPr/>
            <p:nvPr/>
          </p:nvSpPr>
          <p:spPr>
            <a:xfrm>
              <a:off x="9480684" y="5172340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13" name="Multiplicar 312"/>
            <p:cNvSpPr/>
            <p:nvPr/>
          </p:nvSpPr>
          <p:spPr>
            <a:xfrm>
              <a:off x="9504481" y="5073753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14" name="Multiplicar 313"/>
            <p:cNvSpPr/>
            <p:nvPr/>
          </p:nvSpPr>
          <p:spPr>
            <a:xfrm>
              <a:off x="9983188" y="4928782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15" name="Multiplicar 314"/>
            <p:cNvSpPr/>
            <p:nvPr/>
          </p:nvSpPr>
          <p:spPr>
            <a:xfrm>
              <a:off x="10044864" y="4916474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16" name="Multiplicar 315"/>
            <p:cNvSpPr/>
            <p:nvPr/>
          </p:nvSpPr>
          <p:spPr>
            <a:xfrm>
              <a:off x="10068660" y="4817887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17" name="Multiplicar 316"/>
            <p:cNvSpPr/>
            <p:nvPr/>
          </p:nvSpPr>
          <p:spPr>
            <a:xfrm>
              <a:off x="8965559" y="5275115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18" name="Multiplicar 317"/>
            <p:cNvSpPr/>
            <p:nvPr/>
          </p:nvSpPr>
          <p:spPr>
            <a:xfrm>
              <a:off x="9027236" y="5262808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19" name="Multiplicar 318"/>
            <p:cNvSpPr/>
            <p:nvPr/>
          </p:nvSpPr>
          <p:spPr>
            <a:xfrm>
              <a:off x="9051032" y="5164221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20" name="Multiplicar 319"/>
            <p:cNvSpPr/>
            <p:nvPr/>
          </p:nvSpPr>
          <p:spPr>
            <a:xfrm>
              <a:off x="8760872" y="4073006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21" name="Multiplicar 320"/>
            <p:cNvSpPr/>
            <p:nvPr/>
          </p:nvSpPr>
          <p:spPr>
            <a:xfrm>
              <a:off x="8822548" y="4060699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22" name="Multiplicar 321"/>
            <p:cNvSpPr/>
            <p:nvPr/>
          </p:nvSpPr>
          <p:spPr>
            <a:xfrm>
              <a:off x="8846345" y="3962112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23" name="Multiplicar 322"/>
            <p:cNvSpPr/>
            <p:nvPr/>
          </p:nvSpPr>
          <p:spPr>
            <a:xfrm>
              <a:off x="10065100" y="4026521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24" name="Multiplicar 323"/>
            <p:cNvSpPr/>
            <p:nvPr/>
          </p:nvSpPr>
          <p:spPr>
            <a:xfrm>
              <a:off x="10126777" y="4014213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25" name="Multiplicar 324"/>
            <p:cNvSpPr/>
            <p:nvPr/>
          </p:nvSpPr>
          <p:spPr>
            <a:xfrm>
              <a:off x="9992429" y="5301847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26" name="Multiplicar 325"/>
            <p:cNvSpPr/>
            <p:nvPr/>
          </p:nvSpPr>
          <p:spPr>
            <a:xfrm>
              <a:off x="10289357" y="4416088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27" name="Multiplicar 326"/>
            <p:cNvSpPr/>
            <p:nvPr/>
          </p:nvSpPr>
          <p:spPr>
            <a:xfrm>
              <a:off x="10289357" y="4416088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28" name="Multiplicar 327"/>
            <p:cNvSpPr/>
            <p:nvPr/>
          </p:nvSpPr>
          <p:spPr>
            <a:xfrm>
              <a:off x="9029359" y="5511779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29" name="Multiplicar 328"/>
            <p:cNvSpPr/>
            <p:nvPr/>
          </p:nvSpPr>
          <p:spPr>
            <a:xfrm>
              <a:off x="10275758" y="4535075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30" name="Multiplicar 329"/>
            <p:cNvSpPr/>
            <p:nvPr/>
          </p:nvSpPr>
          <p:spPr>
            <a:xfrm>
              <a:off x="10391346" y="4650663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31" name="Multiplicar 330"/>
            <p:cNvSpPr/>
            <p:nvPr/>
          </p:nvSpPr>
          <p:spPr>
            <a:xfrm>
              <a:off x="10292661" y="4743636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32" name="Multiplicar 331"/>
            <p:cNvSpPr/>
            <p:nvPr/>
          </p:nvSpPr>
          <p:spPr>
            <a:xfrm>
              <a:off x="10313153" y="4603067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33" name="Multiplicar 332"/>
            <p:cNvSpPr/>
            <p:nvPr/>
          </p:nvSpPr>
          <p:spPr>
            <a:xfrm>
              <a:off x="10178240" y="4776665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34" name="Multiplicar 333"/>
            <p:cNvSpPr/>
            <p:nvPr/>
          </p:nvSpPr>
          <p:spPr>
            <a:xfrm>
              <a:off x="10178240" y="4776665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35" name="Multiplicar 334"/>
            <p:cNvSpPr/>
            <p:nvPr/>
          </p:nvSpPr>
          <p:spPr>
            <a:xfrm>
              <a:off x="10164641" y="4895652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36" name="Multiplicar 335"/>
            <p:cNvSpPr/>
            <p:nvPr/>
          </p:nvSpPr>
          <p:spPr>
            <a:xfrm>
              <a:off x="8684173" y="4330969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37" name="Multiplicar 336"/>
            <p:cNvSpPr/>
            <p:nvPr/>
          </p:nvSpPr>
          <p:spPr>
            <a:xfrm>
              <a:off x="8684173" y="4330969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38" name="Multiplicar 337"/>
            <p:cNvSpPr/>
            <p:nvPr/>
          </p:nvSpPr>
          <p:spPr>
            <a:xfrm>
              <a:off x="8670574" y="4449956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39" name="Multiplicar 338"/>
            <p:cNvSpPr/>
            <p:nvPr/>
          </p:nvSpPr>
          <p:spPr>
            <a:xfrm>
              <a:off x="8668170" y="4981379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40" name="Multiplicar 339"/>
            <p:cNvSpPr/>
            <p:nvPr/>
          </p:nvSpPr>
          <p:spPr>
            <a:xfrm>
              <a:off x="8668170" y="4981379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41" name="Multiplicar 340"/>
            <p:cNvSpPr/>
            <p:nvPr/>
          </p:nvSpPr>
          <p:spPr>
            <a:xfrm>
              <a:off x="8654571" y="5100365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42" name="Multiplicar 341"/>
            <p:cNvSpPr/>
            <p:nvPr/>
          </p:nvSpPr>
          <p:spPr>
            <a:xfrm>
              <a:off x="9259869" y="3890220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43" name="Multiplicar 342"/>
            <p:cNvSpPr/>
            <p:nvPr/>
          </p:nvSpPr>
          <p:spPr>
            <a:xfrm>
              <a:off x="9130682" y="3893618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44" name="Multiplicar 343"/>
            <p:cNvSpPr/>
            <p:nvPr/>
          </p:nvSpPr>
          <p:spPr>
            <a:xfrm>
              <a:off x="9168077" y="3961610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45" name="Multiplicar 344"/>
            <p:cNvSpPr/>
            <p:nvPr/>
          </p:nvSpPr>
          <p:spPr>
            <a:xfrm>
              <a:off x="9941481" y="3985822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46" name="Multiplicar 345"/>
            <p:cNvSpPr/>
            <p:nvPr/>
          </p:nvSpPr>
          <p:spPr>
            <a:xfrm>
              <a:off x="9812294" y="3989221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47" name="Multiplicar 346"/>
            <p:cNvSpPr/>
            <p:nvPr/>
          </p:nvSpPr>
          <p:spPr>
            <a:xfrm>
              <a:off x="9849690" y="4057213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48" name="Multiplicar 347"/>
            <p:cNvSpPr/>
            <p:nvPr/>
          </p:nvSpPr>
          <p:spPr>
            <a:xfrm>
              <a:off x="9542991" y="3953132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49" name="Multiplicar 348"/>
            <p:cNvSpPr/>
            <p:nvPr/>
          </p:nvSpPr>
          <p:spPr>
            <a:xfrm>
              <a:off x="9604667" y="3940825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50" name="Multiplicar 349"/>
            <p:cNvSpPr/>
            <p:nvPr/>
          </p:nvSpPr>
          <p:spPr>
            <a:xfrm>
              <a:off x="9419372" y="3912434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51" name="Multiplicar 350"/>
            <p:cNvSpPr/>
            <p:nvPr/>
          </p:nvSpPr>
          <p:spPr>
            <a:xfrm>
              <a:off x="9446365" y="5520441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52" name="Multiplicar 351"/>
            <p:cNvSpPr/>
            <p:nvPr/>
          </p:nvSpPr>
          <p:spPr>
            <a:xfrm>
              <a:off x="9508041" y="5508134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53" name="Multiplicar 352"/>
            <p:cNvSpPr/>
            <p:nvPr/>
          </p:nvSpPr>
          <p:spPr>
            <a:xfrm>
              <a:off x="9322746" y="5479743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54" name="Multiplicar 353"/>
            <p:cNvSpPr/>
            <p:nvPr/>
          </p:nvSpPr>
          <p:spPr>
            <a:xfrm>
              <a:off x="8778275" y="5273198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55" name="Multiplicar 354"/>
            <p:cNvSpPr/>
            <p:nvPr/>
          </p:nvSpPr>
          <p:spPr>
            <a:xfrm>
              <a:off x="8839952" y="5260891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56" name="Multiplicar 355"/>
            <p:cNvSpPr/>
            <p:nvPr/>
          </p:nvSpPr>
          <p:spPr>
            <a:xfrm>
              <a:off x="8654656" y="5232500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57" name="Multiplicar 356"/>
            <p:cNvSpPr/>
            <p:nvPr/>
          </p:nvSpPr>
          <p:spPr>
            <a:xfrm>
              <a:off x="8601590" y="4665606"/>
              <a:ext cx="84862" cy="89729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58" name="Multiplicar 357"/>
            <p:cNvSpPr/>
            <p:nvPr/>
          </p:nvSpPr>
          <p:spPr>
            <a:xfrm>
              <a:off x="8601590" y="4665606"/>
              <a:ext cx="84862" cy="89729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59" name="Multiplicar 358"/>
            <p:cNvSpPr/>
            <p:nvPr/>
          </p:nvSpPr>
          <p:spPr>
            <a:xfrm>
              <a:off x="8587991" y="4784593"/>
              <a:ext cx="84862" cy="89729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60" name="Multiplicar 359"/>
            <p:cNvSpPr/>
            <p:nvPr/>
          </p:nvSpPr>
          <p:spPr>
            <a:xfrm>
              <a:off x="8625386" y="4852585"/>
              <a:ext cx="84862" cy="89729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61" name="Multiplicar 360"/>
            <p:cNvSpPr/>
            <p:nvPr/>
          </p:nvSpPr>
          <p:spPr>
            <a:xfrm>
              <a:off x="10115803" y="4310076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62" name="Multiplicar 361"/>
            <p:cNvSpPr/>
            <p:nvPr/>
          </p:nvSpPr>
          <p:spPr>
            <a:xfrm>
              <a:off x="10030168" y="4201076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63" name="Multiplicar 362"/>
            <p:cNvSpPr/>
            <p:nvPr/>
          </p:nvSpPr>
          <p:spPr>
            <a:xfrm>
              <a:off x="9825358" y="5430875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64" name="Multiplicar 363"/>
            <p:cNvSpPr/>
            <p:nvPr/>
          </p:nvSpPr>
          <p:spPr>
            <a:xfrm>
              <a:off x="10098716" y="5206332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65" name="Multiplicar 364"/>
            <p:cNvSpPr/>
            <p:nvPr/>
          </p:nvSpPr>
          <p:spPr>
            <a:xfrm>
              <a:off x="9940946" y="5546463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66" name="Multiplicar 365"/>
            <p:cNvSpPr/>
            <p:nvPr/>
          </p:nvSpPr>
          <p:spPr>
            <a:xfrm>
              <a:off x="9250638" y="5528551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67" name="Multiplicar 366"/>
            <p:cNvSpPr/>
            <p:nvPr/>
          </p:nvSpPr>
          <p:spPr>
            <a:xfrm>
              <a:off x="8778275" y="4204726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68" name="Multiplicar 367"/>
            <p:cNvSpPr/>
            <p:nvPr/>
          </p:nvSpPr>
          <p:spPr>
            <a:xfrm>
              <a:off x="9660545" y="5590046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69" name="Multiplicar 368"/>
            <p:cNvSpPr/>
            <p:nvPr/>
          </p:nvSpPr>
          <p:spPr>
            <a:xfrm>
              <a:off x="8803229" y="5413380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70" name="Multiplicar 369"/>
            <p:cNvSpPr/>
            <p:nvPr/>
          </p:nvSpPr>
          <p:spPr>
            <a:xfrm>
              <a:off x="10183340" y="5031921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71" name="Multiplicar 370"/>
            <p:cNvSpPr/>
            <p:nvPr/>
          </p:nvSpPr>
          <p:spPr>
            <a:xfrm>
              <a:off x="10408249" y="4859224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72" name="Multiplicar 371"/>
            <p:cNvSpPr/>
            <p:nvPr/>
          </p:nvSpPr>
          <p:spPr>
            <a:xfrm>
              <a:off x="8995298" y="4042594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73" name="Multiplicar 372"/>
            <p:cNvSpPr/>
            <p:nvPr/>
          </p:nvSpPr>
          <p:spPr>
            <a:xfrm>
              <a:off x="9728240" y="5415904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74" name="Multiplicar 373"/>
            <p:cNvSpPr/>
            <p:nvPr/>
          </p:nvSpPr>
          <p:spPr>
            <a:xfrm>
              <a:off x="10161575" y="4584040"/>
              <a:ext cx="81913" cy="81913"/>
            </a:xfrm>
            <a:prstGeom prst="mathMultipl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9" name="Rectángulo 378"/>
              <p:cNvSpPr/>
              <p:nvPr/>
            </p:nvSpPr>
            <p:spPr>
              <a:xfrm>
                <a:off x="1333135" y="3967991"/>
                <a:ext cx="4906151" cy="3755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s-ES" dirty="0" err="1">
                    <a:solidFill>
                      <a:srgbClr val="002060"/>
                    </a:solidFill>
                  </a:rPr>
                  <a:t>Shift&amp;Inverse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transformation</a:t>
                </a:r>
                <a:r>
                  <a:rPr lang="es-ES" dirty="0">
                    <a:solidFill>
                      <a:srgbClr val="002060"/>
                    </a:solidFill>
                  </a:rPr>
                  <a:t>: </a:t>
                </a:r>
                <a14:m>
                  <m:oMath xmlns:m="http://schemas.openxmlformats.org/officeDocument/2006/math">
                    <m:r>
                      <a:rPr lang="es-ES" i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s-ES" i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l-GR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μ</m:t>
                        </m:r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m:rPr>
                            <m:nor/>
                          </m:rPr>
                          <a:rPr lang="es-ES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p>
                    </m:sSup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379" name="Rectángulo 37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3135" y="3967991"/>
                <a:ext cx="4906151" cy="375552"/>
              </a:xfrm>
              <a:prstGeom prst="rect">
                <a:avLst/>
              </a:prstGeom>
              <a:blipFill>
                <a:blip r:embed="rId6"/>
                <a:stretch>
                  <a:fillRect l="-870" t="-8065" b="-24194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1" name="Elipse 380"/>
          <p:cNvSpPr/>
          <p:nvPr/>
        </p:nvSpPr>
        <p:spPr>
          <a:xfrm>
            <a:off x="6791777" y="3610857"/>
            <a:ext cx="289557" cy="289556"/>
          </a:xfrm>
          <a:prstGeom prst="ellipse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382" name="Conector recto 381"/>
          <p:cNvCxnSpPr/>
          <p:nvPr/>
        </p:nvCxnSpPr>
        <p:spPr>
          <a:xfrm>
            <a:off x="7171409" y="3279707"/>
            <a:ext cx="0" cy="1440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3" name="Conector recto 382"/>
          <p:cNvCxnSpPr/>
          <p:nvPr/>
        </p:nvCxnSpPr>
        <p:spPr>
          <a:xfrm flipH="1">
            <a:off x="6519042" y="4007176"/>
            <a:ext cx="13134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4" name="Multiplicar 383"/>
          <p:cNvSpPr/>
          <p:nvPr/>
        </p:nvSpPr>
        <p:spPr>
          <a:xfrm>
            <a:off x="6687627" y="4081681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85" name="Multiplicar 384"/>
          <p:cNvSpPr/>
          <p:nvPr/>
        </p:nvSpPr>
        <p:spPr>
          <a:xfrm>
            <a:off x="6774100" y="3845633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86" name="Multiplicar 385"/>
          <p:cNvSpPr/>
          <p:nvPr/>
        </p:nvSpPr>
        <p:spPr>
          <a:xfrm>
            <a:off x="6767089" y="4161143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87" name="Multiplicar 386"/>
          <p:cNvSpPr/>
          <p:nvPr/>
        </p:nvSpPr>
        <p:spPr>
          <a:xfrm>
            <a:off x="6853562" y="3925095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88" name="Multiplicar 387"/>
          <p:cNvSpPr/>
          <p:nvPr/>
        </p:nvSpPr>
        <p:spPr>
          <a:xfrm>
            <a:off x="6846551" y="4240604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89" name="Multiplicar 388"/>
          <p:cNvSpPr/>
          <p:nvPr/>
        </p:nvSpPr>
        <p:spPr>
          <a:xfrm>
            <a:off x="6933024" y="4004556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0" name="Multiplicar 389"/>
          <p:cNvSpPr/>
          <p:nvPr/>
        </p:nvSpPr>
        <p:spPr>
          <a:xfrm>
            <a:off x="6825517" y="4002220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1" name="Multiplicar 390"/>
          <p:cNvSpPr/>
          <p:nvPr/>
        </p:nvSpPr>
        <p:spPr>
          <a:xfrm>
            <a:off x="6911990" y="3766173"/>
            <a:ext cx="56312" cy="56311"/>
          </a:xfrm>
          <a:prstGeom prst="mathMultiply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2" name="Multiplicar 391"/>
          <p:cNvSpPr/>
          <p:nvPr/>
        </p:nvSpPr>
        <p:spPr>
          <a:xfrm>
            <a:off x="6904978" y="4081682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3" name="Multiplicar 392"/>
          <p:cNvSpPr/>
          <p:nvPr/>
        </p:nvSpPr>
        <p:spPr>
          <a:xfrm>
            <a:off x="6991452" y="3845634"/>
            <a:ext cx="56312" cy="56311"/>
          </a:xfrm>
          <a:prstGeom prst="mathMultiply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4" name="Multiplicar 393"/>
          <p:cNvSpPr/>
          <p:nvPr/>
        </p:nvSpPr>
        <p:spPr>
          <a:xfrm>
            <a:off x="6904978" y="4081682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5" name="Multiplicar 394"/>
          <p:cNvSpPr/>
          <p:nvPr/>
        </p:nvSpPr>
        <p:spPr>
          <a:xfrm>
            <a:off x="6795135" y="3691386"/>
            <a:ext cx="56312" cy="56311"/>
          </a:xfrm>
          <a:prstGeom prst="mathMultiply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6" name="Multiplicar 395"/>
          <p:cNvSpPr/>
          <p:nvPr/>
        </p:nvSpPr>
        <p:spPr>
          <a:xfrm>
            <a:off x="6984440" y="4161143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7" name="Multiplicar 396"/>
          <p:cNvSpPr/>
          <p:nvPr/>
        </p:nvSpPr>
        <p:spPr>
          <a:xfrm>
            <a:off x="7070913" y="3925095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8" name="Multiplicar 397"/>
          <p:cNvSpPr/>
          <p:nvPr/>
        </p:nvSpPr>
        <p:spPr>
          <a:xfrm>
            <a:off x="6963406" y="4336426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9" name="Multiplicar 398"/>
          <p:cNvSpPr/>
          <p:nvPr/>
        </p:nvSpPr>
        <p:spPr>
          <a:xfrm>
            <a:off x="7049879" y="4100377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00" name="Multiplicar 399"/>
          <p:cNvSpPr/>
          <p:nvPr/>
        </p:nvSpPr>
        <p:spPr>
          <a:xfrm>
            <a:off x="7042868" y="4415887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01" name="Multiplicar 400"/>
          <p:cNvSpPr/>
          <p:nvPr/>
        </p:nvSpPr>
        <p:spPr>
          <a:xfrm>
            <a:off x="7129341" y="4179839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02" name="Multiplicar 401"/>
          <p:cNvSpPr/>
          <p:nvPr/>
        </p:nvSpPr>
        <p:spPr>
          <a:xfrm>
            <a:off x="6937697" y="3812914"/>
            <a:ext cx="56312" cy="56311"/>
          </a:xfrm>
          <a:prstGeom prst="mathMultiply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03" name="Multiplicar 402"/>
          <p:cNvSpPr/>
          <p:nvPr/>
        </p:nvSpPr>
        <p:spPr>
          <a:xfrm>
            <a:off x="7017159" y="3892375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04" name="Multiplicar 403"/>
          <p:cNvSpPr/>
          <p:nvPr/>
        </p:nvSpPr>
        <p:spPr>
          <a:xfrm>
            <a:off x="7075587" y="3733454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05" name="Multiplicar 404"/>
          <p:cNvSpPr/>
          <p:nvPr/>
        </p:nvSpPr>
        <p:spPr>
          <a:xfrm>
            <a:off x="7155049" y="3812915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06" name="Multiplicar 405"/>
          <p:cNvSpPr/>
          <p:nvPr/>
        </p:nvSpPr>
        <p:spPr>
          <a:xfrm>
            <a:off x="7155049" y="3812915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07" name="Multiplicar 406"/>
          <p:cNvSpPr/>
          <p:nvPr/>
        </p:nvSpPr>
        <p:spPr>
          <a:xfrm>
            <a:off x="7234511" y="3892377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08" name="Multiplicar 407"/>
          <p:cNvSpPr/>
          <p:nvPr/>
        </p:nvSpPr>
        <p:spPr>
          <a:xfrm>
            <a:off x="6982103" y="3653992"/>
            <a:ext cx="56312" cy="56311"/>
          </a:xfrm>
          <a:prstGeom prst="mathMultiply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09" name="Multiplicar 408"/>
          <p:cNvSpPr/>
          <p:nvPr/>
        </p:nvSpPr>
        <p:spPr>
          <a:xfrm>
            <a:off x="7097037" y="3494850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10" name="Multiplicar 409"/>
          <p:cNvSpPr/>
          <p:nvPr/>
        </p:nvSpPr>
        <p:spPr>
          <a:xfrm>
            <a:off x="7119992" y="3574532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11" name="Multiplicar 410"/>
          <p:cNvSpPr/>
          <p:nvPr/>
        </p:nvSpPr>
        <p:spPr>
          <a:xfrm>
            <a:off x="7199454" y="3653994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12" name="Multiplicar 411"/>
          <p:cNvSpPr/>
          <p:nvPr/>
        </p:nvSpPr>
        <p:spPr>
          <a:xfrm>
            <a:off x="7199454" y="3653994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13" name="Multiplicar 412"/>
          <p:cNvSpPr/>
          <p:nvPr/>
        </p:nvSpPr>
        <p:spPr>
          <a:xfrm>
            <a:off x="7278916" y="3733454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14" name="Multiplicar 413"/>
          <p:cNvSpPr/>
          <p:nvPr/>
        </p:nvSpPr>
        <p:spPr>
          <a:xfrm>
            <a:off x="7047542" y="4055972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15" name="Multiplicar 414"/>
          <p:cNvSpPr/>
          <p:nvPr/>
        </p:nvSpPr>
        <p:spPr>
          <a:xfrm>
            <a:off x="7026508" y="3817589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16" name="Multiplicar 415"/>
          <p:cNvSpPr/>
          <p:nvPr/>
        </p:nvSpPr>
        <p:spPr>
          <a:xfrm>
            <a:off x="7019497" y="4133099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17" name="Multiplicar 416"/>
          <p:cNvSpPr/>
          <p:nvPr/>
        </p:nvSpPr>
        <p:spPr>
          <a:xfrm>
            <a:off x="7105970" y="3897051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18" name="Multiplicar 417"/>
          <p:cNvSpPr/>
          <p:nvPr/>
        </p:nvSpPr>
        <p:spPr>
          <a:xfrm>
            <a:off x="7019497" y="4133099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19" name="Multiplicar 418"/>
          <p:cNvSpPr/>
          <p:nvPr/>
        </p:nvSpPr>
        <p:spPr>
          <a:xfrm>
            <a:off x="7007812" y="3574532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20" name="Multiplicar 419"/>
          <p:cNvSpPr/>
          <p:nvPr/>
        </p:nvSpPr>
        <p:spPr>
          <a:xfrm>
            <a:off x="7098958" y="4212560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21" name="Multiplicar 420"/>
          <p:cNvSpPr/>
          <p:nvPr/>
        </p:nvSpPr>
        <p:spPr>
          <a:xfrm>
            <a:off x="7185431" y="3976512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22" name="Multiplicar 421"/>
          <p:cNvSpPr/>
          <p:nvPr/>
        </p:nvSpPr>
        <p:spPr>
          <a:xfrm>
            <a:off x="7077925" y="4387842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23" name="Multiplicar 422"/>
          <p:cNvSpPr/>
          <p:nvPr/>
        </p:nvSpPr>
        <p:spPr>
          <a:xfrm>
            <a:off x="7164398" y="4151794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24" name="Multiplicar 423"/>
          <p:cNvSpPr/>
          <p:nvPr/>
        </p:nvSpPr>
        <p:spPr>
          <a:xfrm>
            <a:off x="7157387" y="4467303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25" name="Multiplicar 424"/>
          <p:cNvSpPr/>
          <p:nvPr/>
        </p:nvSpPr>
        <p:spPr>
          <a:xfrm>
            <a:off x="7054081" y="3866196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26" name="Multiplicar 425"/>
          <p:cNvSpPr/>
          <p:nvPr/>
        </p:nvSpPr>
        <p:spPr>
          <a:xfrm>
            <a:off x="7131678" y="3943792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27" name="Multiplicar 426"/>
          <p:cNvSpPr/>
          <p:nvPr/>
        </p:nvSpPr>
        <p:spPr>
          <a:xfrm>
            <a:off x="7211140" y="3974174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28" name="Multiplicar 427"/>
          <p:cNvSpPr/>
          <p:nvPr/>
        </p:nvSpPr>
        <p:spPr>
          <a:xfrm>
            <a:off x="7190105" y="3735791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29" name="Multiplicar 428"/>
          <p:cNvSpPr/>
          <p:nvPr/>
        </p:nvSpPr>
        <p:spPr>
          <a:xfrm>
            <a:off x="7183094" y="4051300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30" name="Multiplicar 429"/>
          <p:cNvSpPr/>
          <p:nvPr/>
        </p:nvSpPr>
        <p:spPr>
          <a:xfrm>
            <a:off x="7269567" y="3815253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31" name="Multiplicar 430"/>
          <p:cNvSpPr/>
          <p:nvPr/>
        </p:nvSpPr>
        <p:spPr>
          <a:xfrm>
            <a:off x="7183094" y="4051300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32" name="Multiplicar 431"/>
          <p:cNvSpPr/>
          <p:nvPr/>
        </p:nvSpPr>
        <p:spPr>
          <a:xfrm>
            <a:off x="7269567" y="3815253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33" name="Multiplicar 432"/>
          <p:cNvSpPr/>
          <p:nvPr/>
        </p:nvSpPr>
        <p:spPr>
          <a:xfrm>
            <a:off x="7262556" y="4130762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34" name="Multiplicar 433"/>
          <p:cNvSpPr/>
          <p:nvPr/>
        </p:nvSpPr>
        <p:spPr>
          <a:xfrm>
            <a:off x="7349029" y="3894714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35" name="Multiplicar 434"/>
          <p:cNvSpPr/>
          <p:nvPr/>
        </p:nvSpPr>
        <p:spPr>
          <a:xfrm>
            <a:off x="7241522" y="4306044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36" name="Multiplicar 435"/>
          <p:cNvSpPr/>
          <p:nvPr/>
        </p:nvSpPr>
        <p:spPr>
          <a:xfrm>
            <a:off x="7327995" y="4069996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37" name="Multiplicar 436"/>
          <p:cNvSpPr/>
          <p:nvPr/>
        </p:nvSpPr>
        <p:spPr>
          <a:xfrm>
            <a:off x="7320983" y="4385505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38" name="Multiplicar 437"/>
          <p:cNvSpPr/>
          <p:nvPr/>
        </p:nvSpPr>
        <p:spPr>
          <a:xfrm>
            <a:off x="7215813" y="3782533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39" name="Multiplicar 438"/>
          <p:cNvSpPr/>
          <p:nvPr/>
        </p:nvSpPr>
        <p:spPr>
          <a:xfrm>
            <a:off x="7295275" y="3861994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40" name="Multiplicar 439"/>
          <p:cNvSpPr/>
          <p:nvPr/>
        </p:nvSpPr>
        <p:spPr>
          <a:xfrm>
            <a:off x="7148036" y="3876017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41" name="Multiplicar 440"/>
          <p:cNvSpPr/>
          <p:nvPr/>
        </p:nvSpPr>
        <p:spPr>
          <a:xfrm>
            <a:off x="7278584" y="3882141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42" name="Multiplicar 441"/>
          <p:cNvSpPr/>
          <p:nvPr/>
        </p:nvSpPr>
        <p:spPr>
          <a:xfrm>
            <a:off x="7306960" y="4034940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43" name="Multiplicar 442"/>
          <p:cNvSpPr/>
          <p:nvPr/>
        </p:nvSpPr>
        <p:spPr>
          <a:xfrm>
            <a:off x="7365388" y="3876019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44" name="Multiplicar 443"/>
          <p:cNvSpPr/>
          <p:nvPr/>
        </p:nvSpPr>
        <p:spPr>
          <a:xfrm>
            <a:off x="7365388" y="3876019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45" name="Multiplicar 444"/>
          <p:cNvSpPr/>
          <p:nvPr/>
        </p:nvSpPr>
        <p:spPr>
          <a:xfrm>
            <a:off x="7444850" y="3955480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46" name="Multiplicar 445"/>
          <p:cNvSpPr/>
          <p:nvPr/>
        </p:nvSpPr>
        <p:spPr>
          <a:xfrm>
            <a:off x="7423816" y="4130762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47" name="Multiplicar 446"/>
          <p:cNvSpPr/>
          <p:nvPr/>
        </p:nvSpPr>
        <p:spPr>
          <a:xfrm>
            <a:off x="7548809" y="3913383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48" name="Multiplicar 447"/>
          <p:cNvSpPr/>
          <p:nvPr/>
        </p:nvSpPr>
        <p:spPr>
          <a:xfrm>
            <a:off x="7503278" y="4210223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49" name="Multiplicar 448"/>
          <p:cNvSpPr/>
          <p:nvPr/>
        </p:nvSpPr>
        <p:spPr>
          <a:xfrm>
            <a:off x="7619061" y="3865484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50" name="Multiplicar 449"/>
          <p:cNvSpPr/>
          <p:nvPr/>
        </p:nvSpPr>
        <p:spPr>
          <a:xfrm>
            <a:off x="7507951" y="3850309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51" name="Multiplicar 450"/>
          <p:cNvSpPr/>
          <p:nvPr/>
        </p:nvSpPr>
        <p:spPr>
          <a:xfrm>
            <a:off x="7479906" y="3927435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52" name="Multiplicar 451"/>
          <p:cNvSpPr/>
          <p:nvPr/>
        </p:nvSpPr>
        <p:spPr>
          <a:xfrm>
            <a:off x="7479906" y="3927435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53" name="Multiplicar 452"/>
          <p:cNvSpPr/>
          <p:nvPr/>
        </p:nvSpPr>
        <p:spPr>
          <a:xfrm>
            <a:off x="7559368" y="4006896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54" name="Multiplicar 453"/>
          <p:cNvSpPr/>
          <p:nvPr/>
        </p:nvSpPr>
        <p:spPr>
          <a:xfrm>
            <a:off x="7538334" y="4182179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55" name="Multiplicar 454"/>
          <p:cNvSpPr/>
          <p:nvPr/>
        </p:nvSpPr>
        <p:spPr>
          <a:xfrm>
            <a:off x="6944710" y="4219569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56" name="Multiplicar 455"/>
          <p:cNvSpPr/>
          <p:nvPr/>
        </p:nvSpPr>
        <p:spPr>
          <a:xfrm>
            <a:off x="7024172" y="4299031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57" name="Multiplicar 456"/>
          <p:cNvSpPr/>
          <p:nvPr/>
        </p:nvSpPr>
        <p:spPr>
          <a:xfrm>
            <a:off x="7103634" y="4378492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58" name="Multiplicar 457"/>
          <p:cNvSpPr/>
          <p:nvPr/>
        </p:nvSpPr>
        <p:spPr>
          <a:xfrm>
            <a:off x="6970417" y="4266311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59" name="Multiplicar 458"/>
          <p:cNvSpPr/>
          <p:nvPr/>
        </p:nvSpPr>
        <p:spPr>
          <a:xfrm>
            <a:off x="7049879" y="4345772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60" name="Multiplicar 459"/>
          <p:cNvSpPr/>
          <p:nvPr/>
        </p:nvSpPr>
        <p:spPr>
          <a:xfrm>
            <a:off x="6707757" y="3742558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61" name="Multiplicar 460"/>
          <p:cNvSpPr/>
          <p:nvPr/>
        </p:nvSpPr>
        <p:spPr>
          <a:xfrm>
            <a:off x="6764754" y="4046624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62" name="Multiplicar 461"/>
          <p:cNvSpPr/>
          <p:nvPr/>
        </p:nvSpPr>
        <p:spPr>
          <a:xfrm>
            <a:off x="7059228" y="4270985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63" name="Multiplicar 462"/>
          <p:cNvSpPr/>
          <p:nvPr/>
        </p:nvSpPr>
        <p:spPr>
          <a:xfrm>
            <a:off x="7084936" y="4317727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64" name="Multiplicar 463"/>
          <p:cNvSpPr/>
          <p:nvPr/>
        </p:nvSpPr>
        <p:spPr>
          <a:xfrm>
            <a:off x="7323320" y="4275662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65" name="Multiplicar 464"/>
          <p:cNvSpPr/>
          <p:nvPr/>
        </p:nvSpPr>
        <p:spPr>
          <a:xfrm>
            <a:off x="7402782" y="4355123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66" name="Multiplicar 465"/>
          <p:cNvSpPr/>
          <p:nvPr/>
        </p:nvSpPr>
        <p:spPr>
          <a:xfrm>
            <a:off x="7458872" y="4151796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67" name="Multiplicar 466"/>
          <p:cNvSpPr/>
          <p:nvPr/>
        </p:nvSpPr>
        <p:spPr>
          <a:xfrm>
            <a:off x="7437838" y="4327078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68" name="Multiplicar 467"/>
          <p:cNvSpPr/>
          <p:nvPr/>
        </p:nvSpPr>
        <p:spPr>
          <a:xfrm>
            <a:off x="7304623" y="4158805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69" name="Multiplicar 468"/>
          <p:cNvSpPr/>
          <p:nvPr/>
        </p:nvSpPr>
        <p:spPr>
          <a:xfrm>
            <a:off x="7384085" y="4238267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70" name="Multiplicar 469"/>
          <p:cNvSpPr/>
          <p:nvPr/>
        </p:nvSpPr>
        <p:spPr>
          <a:xfrm>
            <a:off x="7330332" y="4205547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71" name="Multiplicar 470"/>
          <p:cNvSpPr/>
          <p:nvPr/>
        </p:nvSpPr>
        <p:spPr>
          <a:xfrm>
            <a:off x="7409793" y="4285008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72" name="Multiplicar 471"/>
          <p:cNvSpPr/>
          <p:nvPr/>
        </p:nvSpPr>
        <p:spPr>
          <a:xfrm>
            <a:off x="7454198" y="4126086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73" name="Multiplicar 472"/>
          <p:cNvSpPr/>
          <p:nvPr/>
        </p:nvSpPr>
        <p:spPr>
          <a:xfrm>
            <a:off x="7419142" y="4210221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74" name="Multiplicar 473"/>
          <p:cNvSpPr/>
          <p:nvPr/>
        </p:nvSpPr>
        <p:spPr>
          <a:xfrm>
            <a:off x="7444850" y="4256963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75" name="Multiplicar 474"/>
          <p:cNvSpPr/>
          <p:nvPr/>
        </p:nvSpPr>
        <p:spPr>
          <a:xfrm>
            <a:off x="7344355" y="3742804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76" name="Multiplicar 475"/>
          <p:cNvSpPr/>
          <p:nvPr/>
        </p:nvSpPr>
        <p:spPr>
          <a:xfrm>
            <a:off x="7344355" y="3742804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77" name="Multiplicar 476"/>
          <p:cNvSpPr/>
          <p:nvPr/>
        </p:nvSpPr>
        <p:spPr>
          <a:xfrm>
            <a:off x="7423817" y="3822265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78" name="Multiplicar 477"/>
          <p:cNvSpPr/>
          <p:nvPr/>
        </p:nvSpPr>
        <p:spPr>
          <a:xfrm>
            <a:off x="7388761" y="3583882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79" name="Multiplicar 478"/>
          <p:cNvSpPr/>
          <p:nvPr/>
        </p:nvSpPr>
        <p:spPr>
          <a:xfrm>
            <a:off x="7388761" y="3583882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80" name="Multiplicar 479"/>
          <p:cNvSpPr/>
          <p:nvPr/>
        </p:nvSpPr>
        <p:spPr>
          <a:xfrm>
            <a:off x="7468222" y="3663343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81" name="Multiplicar 480"/>
          <p:cNvSpPr/>
          <p:nvPr/>
        </p:nvSpPr>
        <p:spPr>
          <a:xfrm>
            <a:off x="7432519" y="4036819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82" name="Multiplicar 481"/>
          <p:cNvSpPr/>
          <p:nvPr/>
        </p:nvSpPr>
        <p:spPr>
          <a:xfrm>
            <a:off x="7379412" y="3665680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83" name="Multiplicar 482"/>
          <p:cNvSpPr/>
          <p:nvPr/>
        </p:nvSpPr>
        <p:spPr>
          <a:xfrm>
            <a:off x="7458874" y="3745141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84" name="Multiplicar 483"/>
          <p:cNvSpPr/>
          <p:nvPr/>
        </p:nvSpPr>
        <p:spPr>
          <a:xfrm>
            <a:off x="7458874" y="3745141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85" name="Multiplicar 484"/>
          <p:cNvSpPr/>
          <p:nvPr/>
        </p:nvSpPr>
        <p:spPr>
          <a:xfrm>
            <a:off x="7405119" y="3712421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86" name="Multiplicar 485"/>
          <p:cNvSpPr/>
          <p:nvPr/>
        </p:nvSpPr>
        <p:spPr>
          <a:xfrm>
            <a:off x="7548809" y="3748372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87" name="Multiplicar 486"/>
          <p:cNvSpPr/>
          <p:nvPr/>
        </p:nvSpPr>
        <p:spPr>
          <a:xfrm>
            <a:off x="7337343" y="3805906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88" name="Multiplicar 487"/>
          <p:cNvSpPr/>
          <p:nvPr/>
        </p:nvSpPr>
        <p:spPr>
          <a:xfrm>
            <a:off x="6848889" y="3653996"/>
            <a:ext cx="56312" cy="56311"/>
          </a:xfrm>
          <a:prstGeom prst="mathMultiply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89" name="Multiplicar 488"/>
          <p:cNvSpPr/>
          <p:nvPr/>
        </p:nvSpPr>
        <p:spPr>
          <a:xfrm>
            <a:off x="6883946" y="3625950"/>
            <a:ext cx="56312" cy="56311"/>
          </a:xfrm>
          <a:prstGeom prst="mathMultiply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90" name="Multiplicar 489"/>
          <p:cNvSpPr/>
          <p:nvPr/>
        </p:nvSpPr>
        <p:spPr>
          <a:xfrm>
            <a:off x="6909654" y="3616600"/>
            <a:ext cx="56312" cy="56311"/>
          </a:xfrm>
          <a:prstGeom prst="mathMultiply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91" name="Multiplicar 490"/>
          <p:cNvSpPr/>
          <p:nvPr/>
        </p:nvSpPr>
        <p:spPr>
          <a:xfrm>
            <a:off x="7262980" y="3640584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92" name="Multiplicar 491"/>
          <p:cNvSpPr/>
          <p:nvPr/>
        </p:nvSpPr>
        <p:spPr>
          <a:xfrm>
            <a:off x="7305380" y="3632123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93" name="Multiplicar 492"/>
          <p:cNvSpPr/>
          <p:nvPr/>
        </p:nvSpPr>
        <p:spPr>
          <a:xfrm>
            <a:off x="7321739" y="3564349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94" name="Multiplicar 493"/>
          <p:cNvSpPr/>
          <p:nvPr/>
        </p:nvSpPr>
        <p:spPr>
          <a:xfrm>
            <a:off x="6680704" y="3972236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95" name="Multiplicar 494"/>
          <p:cNvSpPr/>
          <p:nvPr/>
        </p:nvSpPr>
        <p:spPr>
          <a:xfrm>
            <a:off x="6723105" y="3963774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96" name="Multiplicar 495"/>
          <p:cNvSpPr/>
          <p:nvPr/>
        </p:nvSpPr>
        <p:spPr>
          <a:xfrm>
            <a:off x="6739463" y="3896000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97" name="Multiplicar 496"/>
          <p:cNvSpPr/>
          <p:nvPr/>
        </p:nvSpPr>
        <p:spPr>
          <a:xfrm>
            <a:off x="7154606" y="4302709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98" name="Multiplicar 497"/>
          <p:cNvSpPr/>
          <p:nvPr/>
        </p:nvSpPr>
        <p:spPr>
          <a:xfrm>
            <a:off x="7197006" y="4294248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99" name="Multiplicar 498"/>
          <p:cNvSpPr/>
          <p:nvPr/>
        </p:nvSpPr>
        <p:spPr>
          <a:xfrm>
            <a:off x="7213366" y="4226474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00" name="Multiplicar 499"/>
          <p:cNvSpPr/>
          <p:nvPr/>
        </p:nvSpPr>
        <p:spPr>
          <a:xfrm>
            <a:off x="7542456" y="4126813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01" name="Multiplicar 500"/>
          <p:cNvSpPr/>
          <p:nvPr/>
        </p:nvSpPr>
        <p:spPr>
          <a:xfrm>
            <a:off x="7584856" y="4118352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02" name="Multiplicar 501"/>
          <p:cNvSpPr/>
          <p:nvPr/>
        </p:nvSpPr>
        <p:spPr>
          <a:xfrm>
            <a:off x="7601214" y="4050578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03" name="Multiplicar 502"/>
          <p:cNvSpPr/>
          <p:nvPr/>
        </p:nvSpPr>
        <p:spPr>
          <a:xfrm>
            <a:off x="6842880" y="4364901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04" name="Multiplicar 503"/>
          <p:cNvSpPr/>
          <p:nvPr/>
        </p:nvSpPr>
        <p:spPr>
          <a:xfrm>
            <a:off x="6885280" y="4356441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05" name="Multiplicar 504"/>
          <p:cNvSpPr/>
          <p:nvPr/>
        </p:nvSpPr>
        <p:spPr>
          <a:xfrm>
            <a:off x="6901639" y="4288667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06" name="Multiplicar 505"/>
          <p:cNvSpPr/>
          <p:nvPr/>
        </p:nvSpPr>
        <p:spPr>
          <a:xfrm>
            <a:off x="6702166" y="3538506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07" name="Multiplicar 506"/>
          <p:cNvSpPr/>
          <p:nvPr/>
        </p:nvSpPr>
        <p:spPr>
          <a:xfrm>
            <a:off x="6744566" y="3530046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08" name="Multiplicar 507"/>
          <p:cNvSpPr/>
          <p:nvPr/>
        </p:nvSpPr>
        <p:spPr>
          <a:xfrm>
            <a:off x="6760925" y="3462272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09" name="Multiplicar 508"/>
          <p:cNvSpPr/>
          <p:nvPr/>
        </p:nvSpPr>
        <p:spPr>
          <a:xfrm>
            <a:off x="7598767" y="3506550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10" name="Multiplicar 509"/>
          <p:cNvSpPr/>
          <p:nvPr/>
        </p:nvSpPr>
        <p:spPr>
          <a:xfrm>
            <a:off x="7641167" y="3498089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11" name="Multiplicar 510"/>
          <p:cNvSpPr/>
          <p:nvPr/>
        </p:nvSpPr>
        <p:spPr>
          <a:xfrm>
            <a:off x="7548809" y="4383278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12" name="Multiplicar 511"/>
          <p:cNvSpPr/>
          <p:nvPr/>
        </p:nvSpPr>
        <p:spPr>
          <a:xfrm>
            <a:off x="7752934" y="3774359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13" name="Multiplicar 512"/>
          <p:cNvSpPr/>
          <p:nvPr/>
        </p:nvSpPr>
        <p:spPr>
          <a:xfrm>
            <a:off x="7752934" y="3774359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14" name="Multiplicar 513"/>
          <p:cNvSpPr/>
          <p:nvPr/>
        </p:nvSpPr>
        <p:spPr>
          <a:xfrm>
            <a:off x="6886739" y="4527597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15" name="Multiplicar 514"/>
          <p:cNvSpPr/>
          <p:nvPr/>
        </p:nvSpPr>
        <p:spPr>
          <a:xfrm>
            <a:off x="7743585" y="3856158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16" name="Multiplicar 515"/>
          <p:cNvSpPr/>
          <p:nvPr/>
        </p:nvSpPr>
        <p:spPr>
          <a:xfrm>
            <a:off x="7823047" y="3935619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17" name="Multiplicar 516"/>
          <p:cNvSpPr/>
          <p:nvPr/>
        </p:nvSpPr>
        <p:spPr>
          <a:xfrm>
            <a:off x="7755206" y="3999534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18" name="Multiplicar 517"/>
          <p:cNvSpPr/>
          <p:nvPr/>
        </p:nvSpPr>
        <p:spPr>
          <a:xfrm>
            <a:off x="7769293" y="3902899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19" name="Multiplicar 518"/>
          <p:cNvSpPr/>
          <p:nvPr/>
        </p:nvSpPr>
        <p:spPr>
          <a:xfrm>
            <a:off x="7676546" y="4022240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20" name="Multiplicar 519"/>
          <p:cNvSpPr/>
          <p:nvPr/>
        </p:nvSpPr>
        <p:spPr>
          <a:xfrm>
            <a:off x="7676546" y="4022240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21" name="Multiplicar 520"/>
          <p:cNvSpPr/>
          <p:nvPr/>
        </p:nvSpPr>
        <p:spPr>
          <a:xfrm>
            <a:off x="7667197" y="4104038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22" name="Multiplicar 521"/>
          <p:cNvSpPr/>
          <p:nvPr/>
        </p:nvSpPr>
        <p:spPr>
          <a:xfrm>
            <a:off x="6649439" y="3715844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23" name="Multiplicar 522"/>
          <p:cNvSpPr/>
          <p:nvPr/>
        </p:nvSpPr>
        <p:spPr>
          <a:xfrm>
            <a:off x="6649439" y="3715844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24" name="Multiplicar 523"/>
          <p:cNvSpPr/>
          <p:nvPr/>
        </p:nvSpPr>
        <p:spPr>
          <a:xfrm>
            <a:off x="6640090" y="3797642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25" name="Multiplicar 524"/>
          <p:cNvSpPr/>
          <p:nvPr/>
        </p:nvSpPr>
        <p:spPr>
          <a:xfrm>
            <a:off x="6638438" y="4162971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26" name="Multiplicar 525"/>
          <p:cNvSpPr/>
          <p:nvPr/>
        </p:nvSpPr>
        <p:spPr>
          <a:xfrm>
            <a:off x="6638438" y="4162971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27" name="Multiplicar 526"/>
          <p:cNvSpPr/>
          <p:nvPr/>
        </p:nvSpPr>
        <p:spPr>
          <a:xfrm>
            <a:off x="6629089" y="4244769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28" name="Multiplicar 527"/>
          <p:cNvSpPr/>
          <p:nvPr/>
        </p:nvSpPr>
        <p:spPr>
          <a:xfrm>
            <a:off x="7045205" y="3412849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29" name="Multiplicar 528"/>
          <p:cNvSpPr/>
          <p:nvPr/>
        </p:nvSpPr>
        <p:spPr>
          <a:xfrm>
            <a:off x="6956395" y="3415185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30" name="Multiplicar 529"/>
          <p:cNvSpPr/>
          <p:nvPr/>
        </p:nvSpPr>
        <p:spPr>
          <a:xfrm>
            <a:off x="6982102" y="3461926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31" name="Multiplicar 530"/>
          <p:cNvSpPr/>
          <p:nvPr/>
        </p:nvSpPr>
        <p:spPr>
          <a:xfrm>
            <a:off x="7513784" y="3478571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32" name="Multiplicar 531"/>
          <p:cNvSpPr/>
          <p:nvPr/>
        </p:nvSpPr>
        <p:spPr>
          <a:xfrm>
            <a:off x="7424974" y="3480908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33" name="Multiplicar 532"/>
          <p:cNvSpPr/>
          <p:nvPr/>
        </p:nvSpPr>
        <p:spPr>
          <a:xfrm>
            <a:off x="7450682" y="3527649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34" name="Multiplicar 533"/>
          <p:cNvSpPr/>
          <p:nvPr/>
        </p:nvSpPr>
        <p:spPr>
          <a:xfrm>
            <a:off x="7239839" y="3456098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35" name="Multiplicar 534"/>
          <p:cNvSpPr/>
          <p:nvPr/>
        </p:nvSpPr>
        <p:spPr>
          <a:xfrm>
            <a:off x="7282239" y="3447638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36" name="Multiplicar 535"/>
          <p:cNvSpPr/>
          <p:nvPr/>
        </p:nvSpPr>
        <p:spPr>
          <a:xfrm>
            <a:off x="7154857" y="3428120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37" name="Multiplicar 536"/>
          <p:cNvSpPr/>
          <p:nvPr/>
        </p:nvSpPr>
        <p:spPr>
          <a:xfrm>
            <a:off x="7173413" y="4533552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38" name="Multiplicar 537"/>
          <p:cNvSpPr/>
          <p:nvPr/>
        </p:nvSpPr>
        <p:spPr>
          <a:xfrm>
            <a:off x="7215813" y="4525091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39" name="Multiplicar 538"/>
          <p:cNvSpPr/>
          <p:nvPr/>
        </p:nvSpPr>
        <p:spPr>
          <a:xfrm>
            <a:off x="7088430" y="4505574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40" name="Multiplicar 539"/>
          <p:cNvSpPr/>
          <p:nvPr/>
        </p:nvSpPr>
        <p:spPr>
          <a:xfrm>
            <a:off x="6714130" y="4363584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41" name="Multiplicar 540"/>
          <p:cNvSpPr/>
          <p:nvPr/>
        </p:nvSpPr>
        <p:spPr>
          <a:xfrm>
            <a:off x="6756530" y="4355123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42" name="Multiplicar 541"/>
          <p:cNvSpPr/>
          <p:nvPr/>
        </p:nvSpPr>
        <p:spPr>
          <a:xfrm>
            <a:off x="6629147" y="4335606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43" name="Multiplicar 542"/>
          <p:cNvSpPr/>
          <p:nvPr/>
        </p:nvSpPr>
        <p:spPr>
          <a:xfrm>
            <a:off x="6592667" y="3945892"/>
            <a:ext cx="58339" cy="61685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44" name="Multiplicar 543"/>
          <p:cNvSpPr/>
          <p:nvPr/>
        </p:nvSpPr>
        <p:spPr>
          <a:xfrm>
            <a:off x="6592667" y="3945892"/>
            <a:ext cx="58339" cy="61685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45" name="Multiplicar 544"/>
          <p:cNvSpPr/>
          <p:nvPr/>
        </p:nvSpPr>
        <p:spPr>
          <a:xfrm>
            <a:off x="6583318" y="4027690"/>
            <a:ext cx="58339" cy="61685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46" name="Multiplicar 545"/>
          <p:cNvSpPr/>
          <p:nvPr/>
        </p:nvSpPr>
        <p:spPr>
          <a:xfrm>
            <a:off x="6609025" y="4074431"/>
            <a:ext cx="58339" cy="61685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47" name="Multiplicar 546"/>
          <p:cNvSpPr/>
          <p:nvPr/>
        </p:nvSpPr>
        <p:spPr>
          <a:xfrm>
            <a:off x="7633623" y="3701481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48" name="Multiplicar 547"/>
          <p:cNvSpPr/>
          <p:nvPr/>
        </p:nvSpPr>
        <p:spPr>
          <a:xfrm>
            <a:off x="7574753" y="3626548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49" name="Multiplicar 548"/>
          <p:cNvSpPr/>
          <p:nvPr/>
        </p:nvSpPr>
        <p:spPr>
          <a:xfrm>
            <a:off x="7433955" y="4471979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50" name="Multiplicar 549"/>
          <p:cNvSpPr/>
          <p:nvPr/>
        </p:nvSpPr>
        <p:spPr>
          <a:xfrm>
            <a:off x="7621877" y="4317616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51" name="Multiplicar 550"/>
          <p:cNvSpPr/>
          <p:nvPr/>
        </p:nvSpPr>
        <p:spPr>
          <a:xfrm>
            <a:off x="7513417" y="4551441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52" name="Multiplicar 551"/>
          <p:cNvSpPr/>
          <p:nvPr/>
        </p:nvSpPr>
        <p:spPr>
          <a:xfrm>
            <a:off x="7038859" y="4539127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53" name="Multiplicar 552"/>
          <p:cNvSpPr/>
          <p:nvPr/>
        </p:nvSpPr>
        <p:spPr>
          <a:xfrm>
            <a:off x="6714130" y="3629058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54" name="Multiplicar 553"/>
          <p:cNvSpPr/>
          <p:nvPr/>
        </p:nvSpPr>
        <p:spPr>
          <a:xfrm>
            <a:off x="7320653" y="4581402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55" name="Multiplicar 554"/>
          <p:cNvSpPr/>
          <p:nvPr/>
        </p:nvSpPr>
        <p:spPr>
          <a:xfrm>
            <a:off x="6731285" y="4459952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56" name="Multiplicar 555"/>
          <p:cNvSpPr/>
          <p:nvPr/>
        </p:nvSpPr>
        <p:spPr>
          <a:xfrm>
            <a:off x="7680052" y="4197717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57" name="Multiplicar 556"/>
          <p:cNvSpPr/>
          <p:nvPr/>
        </p:nvSpPr>
        <p:spPr>
          <a:xfrm>
            <a:off x="7834667" y="4078995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58" name="Multiplicar 557"/>
          <p:cNvSpPr/>
          <p:nvPr/>
        </p:nvSpPr>
        <p:spPr>
          <a:xfrm>
            <a:off x="6863324" y="3517599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59" name="Multiplicar 558"/>
          <p:cNvSpPr/>
          <p:nvPr/>
        </p:nvSpPr>
        <p:spPr>
          <a:xfrm>
            <a:off x="7367190" y="4461687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60" name="Multiplicar 559"/>
          <p:cNvSpPr/>
          <p:nvPr/>
        </p:nvSpPr>
        <p:spPr>
          <a:xfrm>
            <a:off x="7665090" y="3889819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62" name="Elipse 561"/>
          <p:cNvSpPr/>
          <p:nvPr/>
        </p:nvSpPr>
        <p:spPr>
          <a:xfrm>
            <a:off x="6919904" y="3740086"/>
            <a:ext cx="36000" cy="36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3" name="Rectángulo 562"/>
              <p:cNvSpPr/>
              <p:nvPr/>
            </p:nvSpPr>
            <p:spPr>
              <a:xfrm>
                <a:off x="1333134" y="5360736"/>
                <a:ext cx="5142818" cy="3755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s-ES" dirty="0" err="1">
                    <a:solidFill>
                      <a:srgbClr val="002060"/>
                    </a:solidFill>
                  </a:rPr>
                  <a:t>Cayley</a:t>
                </a:r>
                <a:r>
                  <a:rPr lang="es-ES" dirty="0">
                    <a:solidFill>
                      <a:srgbClr val="002060"/>
                    </a:solidFill>
                  </a:rPr>
                  <a:t>  </a:t>
                </a:r>
                <a:r>
                  <a:rPr lang="es-ES" dirty="0" err="1">
                    <a:solidFill>
                      <a:srgbClr val="002060"/>
                    </a:solidFill>
                  </a:rPr>
                  <a:t>transformation</a:t>
                </a:r>
                <a:r>
                  <a:rPr lang="es-ES" dirty="0">
                    <a:solidFill>
                      <a:srgbClr val="002060"/>
                    </a:solidFill>
                  </a:rPr>
                  <a:t>: </a:t>
                </a:r>
                <a14:m>
                  <m:oMath xmlns:m="http://schemas.openxmlformats.org/officeDocument/2006/math">
                    <m:r>
                      <a:rPr lang="es-ES" i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s-ES" i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l-GR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)(</m:t>
                        </m:r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l-GR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m:rPr>
                            <m:nor/>
                          </m:rPr>
                          <a:rPr lang="es-ES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p>
                    </m:sSup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563" name="Rectángulo 56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3134" y="5360736"/>
                <a:ext cx="5142818" cy="375552"/>
              </a:xfrm>
              <a:prstGeom prst="rect">
                <a:avLst/>
              </a:prstGeom>
              <a:blipFill>
                <a:blip r:embed="rId7"/>
                <a:stretch>
                  <a:fillRect l="-830" t="-6452" b="-24194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48" name="Conector recto 747"/>
          <p:cNvCxnSpPr/>
          <p:nvPr/>
        </p:nvCxnSpPr>
        <p:spPr>
          <a:xfrm>
            <a:off x="7338909" y="4839087"/>
            <a:ext cx="0" cy="1440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9" name="Conector recto 748"/>
          <p:cNvCxnSpPr/>
          <p:nvPr/>
        </p:nvCxnSpPr>
        <p:spPr>
          <a:xfrm flipH="1">
            <a:off x="6686542" y="5566556"/>
            <a:ext cx="13134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0" name="Multiplicar 749"/>
          <p:cNvSpPr/>
          <p:nvPr/>
        </p:nvSpPr>
        <p:spPr>
          <a:xfrm>
            <a:off x="6855127" y="5641061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51" name="Multiplicar 750"/>
          <p:cNvSpPr/>
          <p:nvPr/>
        </p:nvSpPr>
        <p:spPr>
          <a:xfrm>
            <a:off x="6941600" y="5405013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52" name="Multiplicar 751"/>
          <p:cNvSpPr/>
          <p:nvPr/>
        </p:nvSpPr>
        <p:spPr>
          <a:xfrm>
            <a:off x="6934589" y="5720523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53" name="Multiplicar 752"/>
          <p:cNvSpPr/>
          <p:nvPr/>
        </p:nvSpPr>
        <p:spPr>
          <a:xfrm>
            <a:off x="7021062" y="5484475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54" name="Multiplicar 753"/>
          <p:cNvSpPr/>
          <p:nvPr/>
        </p:nvSpPr>
        <p:spPr>
          <a:xfrm>
            <a:off x="7014051" y="5799984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55" name="Multiplicar 754"/>
          <p:cNvSpPr/>
          <p:nvPr/>
        </p:nvSpPr>
        <p:spPr>
          <a:xfrm>
            <a:off x="7100524" y="5563936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56" name="Multiplicar 755"/>
          <p:cNvSpPr/>
          <p:nvPr/>
        </p:nvSpPr>
        <p:spPr>
          <a:xfrm>
            <a:off x="6993017" y="5561600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57" name="Multiplicar 756"/>
          <p:cNvSpPr/>
          <p:nvPr/>
        </p:nvSpPr>
        <p:spPr>
          <a:xfrm>
            <a:off x="7079490" y="5325553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58" name="Multiplicar 757"/>
          <p:cNvSpPr/>
          <p:nvPr/>
        </p:nvSpPr>
        <p:spPr>
          <a:xfrm>
            <a:off x="7072478" y="5641062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59" name="Multiplicar 758"/>
          <p:cNvSpPr/>
          <p:nvPr/>
        </p:nvSpPr>
        <p:spPr>
          <a:xfrm>
            <a:off x="7158952" y="5405014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60" name="Multiplicar 759"/>
          <p:cNvSpPr/>
          <p:nvPr/>
        </p:nvSpPr>
        <p:spPr>
          <a:xfrm>
            <a:off x="7072478" y="5641062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61" name="Multiplicar 760"/>
          <p:cNvSpPr/>
          <p:nvPr/>
        </p:nvSpPr>
        <p:spPr>
          <a:xfrm>
            <a:off x="6962635" y="5250766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62" name="Multiplicar 761"/>
          <p:cNvSpPr/>
          <p:nvPr/>
        </p:nvSpPr>
        <p:spPr>
          <a:xfrm>
            <a:off x="7151940" y="5720523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63" name="Multiplicar 762"/>
          <p:cNvSpPr/>
          <p:nvPr/>
        </p:nvSpPr>
        <p:spPr>
          <a:xfrm>
            <a:off x="7238413" y="5484475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64" name="Multiplicar 763"/>
          <p:cNvSpPr/>
          <p:nvPr/>
        </p:nvSpPr>
        <p:spPr>
          <a:xfrm>
            <a:off x="7130906" y="5895806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65" name="Multiplicar 764"/>
          <p:cNvSpPr/>
          <p:nvPr/>
        </p:nvSpPr>
        <p:spPr>
          <a:xfrm>
            <a:off x="7217379" y="5659757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66" name="Multiplicar 765"/>
          <p:cNvSpPr/>
          <p:nvPr/>
        </p:nvSpPr>
        <p:spPr>
          <a:xfrm>
            <a:off x="7210368" y="5975267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67" name="Multiplicar 766"/>
          <p:cNvSpPr/>
          <p:nvPr/>
        </p:nvSpPr>
        <p:spPr>
          <a:xfrm>
            <a:off x="7296841" y="5739219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68" name="Multiplicar 767"/>
          <p:cNvSpPr/>
          <p:nvPr/>
        </p:nvSpPr>
        <p:spPr>
          <a:xfrm>
            <a:off x="7105197" y="5372294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69" name="Multiplicar 768"/>
          <p:cNvSpPr/>
          <p:nvPr/>
        </p:nvSpPr>
        <p:spPr>
          <a:xfrm>
            <a:off x="7184659" y="5451755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70" name="Multiplicar 769"/>
          <p:cNvSpPr/>
          <p:nvPr/>
        </p:nvSpPr>
        <p:spPr>
          <a:xfrm>
            <a:off x="7243087" y="5292834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71" name="Multiplicar 770"/>
          <p:cNvSpPr/>
          <p:nvPr/>
        </p:nvSpPr>
        <p:spPr>
          <a:xfrm>
            <a:off x="7322549" y="5372295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72" name="Multiplicar 771"/>
          <p:cNvSpPr/>
          <p:nvPr/>
        </p:nvSpPr>
        <p:spPr>
          <a:xfrm>
            <a:off x="7322549" y="5372295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73" name="Multiplicar 772"/>
          <p:cNvSpPr/>
          <p:nvPr/>
        </p:nvSpPr>
        <p:spPr>
          <a:xfrm>
            <a:off x="7402011" y="5451757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74" name="Multiplicar 773"/>
          <p:cNvSpPr/>
          <p:nvPr/>
        </p:nvSpPr>
        <p:spPr>
          <a:xfrm>
            <a:off x="7149603" y="5213372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75" name="Multiplicar 774"/>
          <p:cNvSpPr/>
          <p:nvPr/>
        </p:nvSpPr>
        <p:spPr>
          <a:xfrm>
            <a:off x="7264537" y="5054230"/>
            <a:ext cx="56312" cy="56311"/>
          </a:xfrm>
          <a:prstGeom prst="mathMultiply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76" name="Multiplicar 775"/>
          <p:cNvSpPr/>
          <p:nvPr/>
        </p:nvSpPr>
        <p:spPr>
          <a:xfrm>
            <a:off x="7287492" y="5133912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77" name="Multiplicar 776"/>
          <p:cNvSpPr/>
          <p:nvPr/>
        </p:nvSpPr>
        <p:spPr>
          <a:xfrm>
            <a:off x="7366954" y="5213374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78" name="Multiplicar 777"/>
          <p:cNvSpPr/>
          <p:nvPr/>
        </p:nvSpPr>
        <p:spPr>
          <a:xfrm>
            <a:off x="7366954" y="5213374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79" name="Multiplicar 778"/>
          <p:cNvSpPr/>
          <p:nvPr/>
        </p:nvSpPr>
        <p:spPr>
          <a:xfrm>
            <a:off x="7446416" y="5292834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80" name="Multiplicar 779"/>
          <p:cNvSpPr/>
          <p:nvPr/>
        </p:nvSpPr>
        <p:spPr>
          <a:xfrm>
            <a:off x="7215042" y="5615352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81" name="Multiplicar 780"/>
          <p:cNvSpPr/>
          <p:nvPr/>
        </p:nvSpPr>
        <p:spPr>
          <a:xfrm>
            <a:off x="7194008" y="5376969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82" name="Multiplicar 781"/>
          <p:cNvSpPr/>
          <p:nvPr/>
        </p:nvSpPr>
        <p:spPr>
          <a:xfrm>
            <a:off x="7186997" y="5692479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83" name="Multiplicar 782"/>
          <p:cNvSpPr/>
          <p:nvPr/>
        </p:nvSpPr>
        <p:spPr>
          <a:xfrm>
            <a:off x="7273470" y="5456431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84" name="Multiplicar 783"/>
          <p:cNvSpPr/>
          <p:nvPr/>
        </p:nvSpPr>
        <p:spPr>
          <a:xfrm>
            <a:off x="7186997" y="5692479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85" name="Multiplicar 784"/>
          <p:cNvSpPr/>
          <p:nvPr/>
        </p:nvSpPr>
        <p:spPr>
          <a:xfrm>
            <a:off x="7175312" y="5133912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86" name="Multiplicar 785"/>
          <p:cNvSpPr/>
          <p:nvPr/>
        </p:nvSpPr>
        <p:spPr>
          <a:xfrm>
            <a:off x="7266458" y="5771940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87" name="Multiplicar 786"/>
          <p:cNvSpPr/>
          <p:nvPr/>
        </p:nvSpPr>
        <p:spPr>
          <a:xfrm>
            <a:off x="7352931" y="5535892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88" name="Multiplicar 787"/>
          <p:cNvSpPr/>
          <p:nvPr/>
        </p:nvSpPr>
        <p:spPr>
          <a:xfrm>
            <a:off x="7245425" y="5947222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89" name="Multiplicar 788"/>
          <p:cNvSpPr/>
          <p:nvPr/>
        </p:nvSpPr>
        <p:spPr>
          <a:xfrm>
            <a:off x="7331898" y="5711174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90" name="Multiplicar 789"/>
          <p:cNvSpPr/>
          <p:nvPr/>
        </p:nvSpPr>
        <p:spPr>
          <a:xfrm>
            <a:off x="7324887" y="6026683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91" name="Multiplicar 790"/>
          <p:cNvSpPr/>
          <p:nvPr/>
        </p:nvSpPr>
        <p:spPr>
          <a:xfrm>
            <a:off x="7221581" y="5425576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92" name="Multiplicar 791"/>
          <p:cNvSpPr/>
          <p:nvPr/>
        </p:nvSpPr>
        <p:spPr>
          <a:xfrm>
            <a:off x="7299178" y="5503172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93" name="Multiplicar 792"/>
          <p:cNvSpPr/>
          <p:nvPr/>
        </p:nvSpPr>
        <p:spPr>
          <a:xfrm>
            <a:off x="7378640" y="5533554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94" name="Multiplicar 793"/>
          <p:cNvSpPr/>
          <p:nvPr/>
        </p:nvSpPr>
        <p:spPr>
          <a:xfrm>
            <a:off x="7357605" y="5295171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95" name="Multiplicar 794"/>
          <p:cNvSpPr/>
          <p:nvPr/>
        </p:nvSpPr>
        <p:spPr>
          <a:xfrm>
            <a:off x="7350594" y="5610680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96" name="Multiplicar 795"/>
          <p:cNvSpPr/>
          <p:nvPr/>
        </p:nvSpPr>
        <p:spPr>
          <a:xfrm>
            <a:off x="7437067" y="5374633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97" name="Multiplicar 796"/>
          <p:cNvSpPr/>
          <p:nvPr/>
        </p:nvSpPr>
        <p:spPr>
          <a:xfrm>
            <a:off x="7350594" y="5610680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98" name="Multiplicar 797"/>
          <p:cNvSpPr/>
          <p:nvPr/>
        </p:nvSpPr>
        <p:spPr>
          <a:xfrm>
            <a:off x="7437067" y="5374633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99" name="Multiplicar 798"/>
          <p:cNvSpPr/>
          <p:nvPr/>
        </p:nvSpPr>
        <p:spPr>
          <a:xfrm>
            <a:off x="7430056" y="5690142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00" name="Multiplicar 799"/>
          <p:cNvSpPr/>
          <p:nvPr/>
        </p:nvSpPr>
        <p:spPr>
          <a:xfrm>
            <a:off x="7516529" y="5454094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01" name="Multiplicar 800"/>
          <p:cNvSpPr/>
          <p:nvPr/>
        </p:nvSpPr>
        <p:spPr>
          <a:xfrm>
            <a:off x="7409022" y="5865424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02" name="Multiplicar 801"/>
          <p:cNvSpPr/>
          <p:nvPr/>
        </p:nvSpPr>
        <p:spPr>
          <a:xfrm>
            <a:off x="7495495" y="5629376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03" name="Multiplicar 802"/>
          <p:cNvSpPr/>
          <p:nvPr/>
        </p:nvSpPr>
        <p:spPr>
          <a:xfrm>
            <a:off x="7488483" y="5944885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04" name="Multiplicar 803"/>
          <p:cNvSpPr/>
          <p:nvPr/>
        </p:nvSpPr>
        <p:spPr>
          <a:xfrm>
            <a:off x="7383313" y="5341913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05" name="Multiplicar 804"/>
          <p:cNvSpPr/>
          <p:nvPr/>
        </p:nvSpPr>
        <p:spPr>
          <a:xfrm>
            <a:off x="7462775" y="5421374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06" name="Multiplicar 805"/>
          <p:cNvSpPr/>
          <p:nvPr/>
        </p:nvSpPr>
        <p:spPr>
          <a:xfrm>
            <a:off x="7315536" y="5435397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07" name="Multiplicar 806"/>
          <p:cNvSpPr/>
          <p:nvPr/>
        </p:nvSpPr>
        <p:spPr>
          <a:xfrm>
            <a:off x="7446084" y="5441521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08" name="Multiplicar 807"/>
          <p:cNvSpPr/>
          <p:nvPr/>
        </p:nvSpPr>
        <p:spPr>
          <a:xfrm>
            <a:off x="7474460" y="5594320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09" name="Multiplicar 808"/>
          <p:cNvSpPr/>
          <p:nvPr/>
        </p:nvSpPr>
        <p:spPr>
          <a:xfrm>
            <a:off x="7532888" y="5435399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10" name="Multiplicar 809"/>
          <p:cNvSpPr/>
          <p:nvPr/>
        </p:nvSpPr>
        <p:spPr>
          <a:xfrm>
            <a:off x="7532888" y="5435399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11" name="Multiplicar 810"/>
          <p:cNvSpPr/>
          <p:nvPr/>
        </p:nvSpPr>
        <p:spPr>
          <a:xfrm>
            <a:off x="7612350" y="5514860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12" name="Multiplicar 811"/>
          <p:cNvSpPr/>
          <p:nvPr/>
        </p:nvSpPr>
        <p:spPr>
          <a:xfrm>
            <a:off x="7591316" y="5690142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13" name="Multiplicar 812"/>
          <p:cNvSpPr/>
          <p:nvPr/>
        </p:nvSpPr>
        <p:spPr>
          <a:xfrm>
            <a:off x="7716309" y="5472763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14" name="Multiplicar 813"/>
          <p:cNvSpPr/>
          <p:nvPr/>
        </p:nvSpPr>
        <p:spPr>
          <a:xfrm>
            <a:off x="7670778" y="5769603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15" name="Multiplicar 814"/>
          <p:cNvSpPr/>
          <p:nvPr/>
        </p:nvSpPr>
        <p:spPr>
          <a:xfrm>
            <a:off x="7786561" y="5424864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16" name="Multiplicar 815"/>
          <p:cNvSpPr/>
          <p:nvPr/>
        </p:nvSpPr>
        <p:spPr>
          <a:xfrm>
            <a:off x="7675451" y="5409689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17" name="Multiplicar 816"/>
          <p:cNvSpPr/>
          <p:nvPr/>
        </p:nvSpPr>
        <p:spPr>
          <a:xfrm>
            <a:off x="7647406" y="5486815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18" name="Multiplicar 817"/>
          <p:cNvSpPr/>
          <p:nvPr/>
        </p:nvSpPr>
        <p:spPr>
          <a:xfrm>
            <a:off x="7647406" y="5486815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19" name="Multiplicar 818"/>
          <p:cNvSpPr/>
          <p:nvPr/>
        </p:nvSpPr>
        <p:spPr>
          <a:xfrm>
            <a:off x="7726868" y="5566276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20" name="Multiplicar 819"/>
          <p:cNvSpPr/>
          <p:nvPr/>
        </p:nvSpPr>
        <p:spPr>
          <a:xfrm>
            <a:off x="7705834" y="5741559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21" name="Multiplicar 820"/>
          <p:cNvSpPr/>
          <p:nvPr/>
        </p:nvSpPr>
        <p:spPr>
          <a:xfrm>
            <a:off x="7112210" y="5778949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22" name="Multiplicar 821"/>
          <p:cNvSpPr/>
          <p:nvPr/>
        </p:nvSpPr>
        <p:spPr>
          <a:xfrm>
            <a:off x="7191672" y="5858411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23" name="Multiplicar 822"/>
          <p:cNvSpPr/>
          <p:nvPr/>
        </p:nvSpPr>
        <p:spPr>
          <a:xfrm>
            <a:off x="7271134" y="5937872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24" name="Multiplicar 823"/>
          <p:cNvSpPr/>
          <p:nvPr/>
        </p:nvSpPr>
        <p:spPr>
          <a:xfrm>
            <a:off x="7137917" y="5825691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25" name="Multiplicar 824"/>
          <p:cNvSpPr/>
          <p:nvPr/>
        </p:nvSpPr>
        <p:spPr>
          <a:xfrm>
            <a:off x="7217379" y="5905152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26" name="Multiplicar 825"/>
          <p:cNvSpPr/>
          <p:nvPr/>
        </p:nvSpPr>
        <p:spPr>
          <a:xfrm>
            <a:off x="6875257" y="5301938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27" name="Multiplicar 826"/>
          <p:cNvSpPr/>
          <p:nvPr/>
        </p:nvSpPr>
        <p:spPr>
          <a:xfrm>
            <a:off x="6932254" y="5606004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28" name="Multiplicar 827"/>
          <p:cNvSpPr/>
          <p:nvPr/>
        </p:nvSpPr>
        <p:spPr>
          <a:xfrm>
            <a:off x="7226728" y="5830365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29" name="Multiplicar 828"/>
          <p:cNvSpPr/>
          <p:nvPr/>
        </p:nvSpPr>
        <p:spPr>
          <a:xfrm>
            <a:off x="7252436" y="5877107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30" name="Multiplicar 829"/>
          <p:cNvSpPr/>
          <p:nvPr/>
        </p:nvSpPr>
        <p:spPr>
          <a:xfrm>
            <a:off x="7490820" y="5835042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31" name="Multiplicar 830"/>
          <p:cNvSpPr/>
          <p:nvPr/>
        </p:nvSpPr>
        <p:spPr>
          <a:xfrm>
            <a:off x="7570282" y="5914503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32" name="Multiplicar 831"/>
          <p:cNvSpPr/>
          <p:nvPr/>
        </p:nvSpPr>
        <p:spPr>
          <a:xfrm>
            <a:off x="7626372" y="5711176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33" name="Multiplicar 832"/>
          <p:cNvSpPr/>
          <p:nvPr/>
        </p:nvSpPr>
        <p:spPr>
          <a:xfrm>
            <a:off x="7605338" y="5886458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34" name="Multiplicar 833"/>
          <p:cNvSpPr/>
          <p:nvPr/>
        </p:nvSpPr>
        <p:spPr>
          <a:xfrm>
            <a:off x="7472123" y="5718185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35" name="Multiplicar 834"/>
          <p:cNvSpPr/>
          <p:nvPr/>
        </p:nvSpPr>
        <p:spPr>
          <a:xfrm>
            <a:off x="7551585" y="5797647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36" name="Multiplicar 835"/>
          <p:cNvSpPr/>
          <p:nvPr/>
        </p:nvSpPr>
        <p:spPr>
          <a:xfrm>
            <a:off x="7497832" y="5764927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37" name="Multiplicar 836"/>
          <p:cNvSpPr/>
          <p:nvPr/>
        </p:nvSpPr>
        <p:spPr>
          <a:xfrm>
            <a:off x="7577293" y="5844388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38" name="Multiplicar 837"/>
          <p:cNvSpPr/>
          <p:nvPr/>
        </p:nvSpPr>
        <p:spPr>
          <a:xfrm>
            <a:off x="7621698" y="5685466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39" name="Multiplicar 838"/>
          <p:cNvSpPr/>
          <p:nvPr/>
        </p:nvSpPr>
        <p:spPr>
          <a:xfrm>
            <a:off x="7586642" y="5769601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40" name="Multiplicar 839"/>
          <p:cNvSpPr/>
          <p:nvPr/>
        </p:nvSpPr>
        <p:spPr>
          <a:xfrm>
            <a:off x="7612350" y="5816343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41" name="Multiplicar 840"/>
          <p:cNvSpPr/>
          <p:nvPr/>
        </p:nvSpPr>
        <p:spPr>
          <a:xfrm>
            <a:off x="7511855" y="5302184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42" name="Multiplicar 841"/>
          <p:cNvSpPr/>
          <p:nvPr/>
        </p:nvSpPr>
        <p:spPr>
          <a:xfrm>
            <a:off x="7511855" y="5302184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43" name="Multiplicar 842"/>
          <p:cNvSpPr/>
          <p:nvPr/>
        </p:nvSpPr>
        <p:spPr>
          <a:xfrm>
            <a:off x="7591317" y="5381645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44" name="Multiplicar 843"/>
          <p:cNvSpPr/>
          <p:nvPr/>
        </p:nvSpPr>
        <p:spPr>
          <a:xfrm>
            <a:off x="7556261" y="5143262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45" name="Multiplicar 844"/>
          <p:cNvSpPr/>
          <p:nvPr/>
        </p:nvSpPr>
        <p:spPr>
          <a:xfrm>
            <a:off x="7556261" y="5143262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46" name="Multiplicar 845"/>
          <p:cNvSpPr/>
          <p:nvPr/>
        </p:nvSpPr>
        <p:spPr>
          <a:xfrm>
            <a:off x="7635722" y="5222723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47" name="Multiplicar 846"/>
          <p:cNvSpPr/>
          <p:nvPr/>
        </p:nvSpPr>
        <p:spPr>
          <a:xfrm>
            <a:off x="7600019" y="5596199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48" name="Multiplicar 847"/>
          <p:cNvSpPr/>
          <p:nvPr/>
        </p:nvSpPr>
        <p:spPr>
          <a:xfrm>
            <a:off x="7546912" y="5225060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49" name="Multiplicar 848"/>
          <p:cNvSpPr/>
          <p:nvPr/>
        </p:nvSpPr>
        <p:spPr>
          <a:xfrm>
            <a:off x="7626374" y="5304521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50" name="Multiplicar 849"/>
          <p:cNvSpPr/>
          <p:nvPr/>
        </p:nvSpPr>
        <p:spPr>
          <a:xfrm>
            <a:off x="7626374" y="5304521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51" name="Multiplicar 850"/>
          <p:cNvSpPr/>
          <p:nvPr/>
        </p:nvSpPr>
        <p:spPr>
          <a:xfrm>
            <a:off x="7572619" y="5271801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52" name="Multiplicar 851"/>
          <p:cNvSpPr/>
          <p:nvPr/>
        </p:nvSpPr>
        <p:spPr>
          <a:xfrm>
            <a:off x="7716309" y="5307752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53" name="Multiplicar 852"/>
          <p:cNvSpPr/>
          <p:nvPr/>
        </p:nvSpPr>
        <p:spPr>
          <a:xfrm>
            <a:off x="7504843" y="5365286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54" name="Multiplicar 853"/>
          <p:cNvSpPr/>
          <p:nvPr/>
        </p:nvSpPr>
        <p:spPr>
          <a:xfrm>
            <a:off x="7016389" y="5213376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55" name="Multiplicar 854"/>
          <p:cNvSpPr/>
          <p:nvPr/>
        </p:nvSpPr>
        <p:spPr>
          <a:xfrm>
            <a:off x="7051446" y="5185330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56" name="Multiplicar 855"/>
          <p:cNvSpPr/>
          <p:nvPr/>
        </p:nvSpPr>
        <p:spPr>
          <a:xfrm>
            <a:off x="7077154" y="5175980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57" name="Multiplicar 856"/>
          <p:cNvSpPr/>
          <p:nvPr/>
        </p:nvSpPr>
        <p:spPr>
          <a:xfrm>
            <a:off x="7430480" y="5199964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58" name="Multiplicar 857"/>
          <p:cNvSpPr/>
          <p:nvPr/>
        </p:nvSpPr>
        <p:spPr>
          <a:xfrm>
            <a:off x="7472880" y="5191503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59" name="Multiplicar 858"/>
          <p:cNvSpPr/>
          <p:nvPr/>
        </p:nvSpPr>
        <p:spPr>
          <a:xfrm>
            <a:off x="7489239" y="5123729"/>
            <a:ext cx="56312" cy="56311"/>
          </a:xfrm>
          <a:prstGeom prst="mathMultiply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60" name="Multiplicar 859"/>
          <p:cNvSpPr/>
          <p:nvPr/>
        </p:nvSpPr>
        <p:spPr>
          <a:xfrm>
            <a:off x="6848204" y="5531616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61" name="Multiplicar 860"/>
          <p:cNvSpPr/>
          <p:nvPr/>
        </p:nvSpPr>
        <p:spPr>
          <a:xfrm>
            <a:off x="6890605" y="5523154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62" name="Multiplicar 861"/>
          <p:cNvSpPr/>
          <p:nvPr/>
        </p:nvSpPr>
        <p:spPr>
          <a:xfrm>
            <a:off x="6906963" y="5455380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63" name="Multiplicar 862"/>
          <p:cNvSpPr/>
          <p:nvPr/>
        </p:nvSpPr>
        <p:spPr>
          <a:xfrm>
            <a:off x="7322106" y="5862089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64" name="Multiplicar 863"/>
          <p:cNvSpPr/>
          <p:nvPr/>
        </p:nvSpPr>
        <p:spPr>
          <a:xfrm>
            <a:off x="7364506" y="5853628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65" name="Multiplicar 864"/>
          <p:cNvSpPr/>
          <p:nvPr/>
        </p:nvSpPr>
        <p:spPr>
          <a:xfrm>
            <a:off x="7380866" y="5785854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66" name="Multiplicar 865"/>
          <p:cNvSpPr/>
          <p:nvPr/>
        </p:nvSpPr>
        <p:spPr>
          <a:xfrm>
            <a:off x="7709956" y="5686193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67" name="Multiplicar 866"/>
          <p:cNvSpPr/>
          <p:nvPr/>
        </p:nvSpPr>
        <p:spPr>
          <a:xfrm>
            <a:off x="7752356" y="5677732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68" name="Multiplicar 867"/>
          <p:cNvSpPr/>
          <p:nvPr/>
        </p:nvSpPr>
        <p:spPr>
          <a:xfrm>
            <a:off x="7768714" y="5609958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69" name="Multiplicar 868"/>
          <p:cNvSpPr/>
          <p:nvPr/>
        </p:nvSpPr>
        <p:spPr>
          <a:xfrm>
            <a:off x="7010380" y="5924281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70" name="Multiplicar 869"/>
          <p:cNvSpPr/>
          <p:nvPr/>
        </p:nvSpPr>
        <p:spPr>
          <a:xfrm>
            <a:off x="7052780" y="5915821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71" name="Multiplicar 870"/>
          <p:cNvSpPr/>
          <p:nvPr/>
        </p:nvSpPr>
        <p:spPr>
          <a:xfrm>
            <a:off x="7069139" y="5848047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72" name="Multiplicar 871"/>
          <p:cNvSpPr/>
          <p:nvPr/>
        </p:nvSpPr>
        <p:spPr>
          <a:xfrm>
            <a:off x="6869666" y="5097886"/>
            <a:ext cx="56312" cy="56311"/>
          </a:xfrm>
          <a:prstGeom prst="mathMultiply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73" name="Multiplicar 872"/>
          <p:cNvSpPr/>
          <p:nvPr/>
        </p:nvSpPr>
        <p:spPr>
          <a:xfrm>
            <a:off x="6912066" y="5089426"/>
            <a:ext cx="56312" cy="56311"/>
          </a:xfrm>
          <a:prstGeom prst="mathMultiply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74" name="Multiplicar 873"/>
          <p:cNvSpPr/>
          <p:nvPr/>
        </p:nvSpPr>
        <p:spPr>
          <a:xfrm>
            <a:off x="6928425" y="5021652"/>
            <a:ext cx="56312" cy="56311"/>
          </a:xfrm>
          <a:prstGeom prst="mathMultiply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75" name="Multiplicar 874"/>
          <p:cNvSpPr/>
          <p:nvPr/>
        </p:nvSpPr>
        <p:spPr>
          <a:xfrm>
            <a:off x="7766267" y="5065930"/>
            <a:ext cx="56312" cy="56311"/>
          </a:xfrm>
          <a:prstGeom prst="mathMultiply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76" name="Multiplicar 875"/>
          <p:cNvSpPr/>
          <p:nvPr/>
        </p:nvSpPr>
        <p:spPr>
          <a:xfrm>
            <a:off x="7808667" y="5057469"/>
            <a:ext cx="56312" cy="56311"/>
          </a:xfrm>
          <a:prstGeom prst="mathMultiply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77" name="Multiplicar 876"/>
          <p:cNvSpPr/>
          <p:nvPr/>
        </p:nvSpPr>
        <p:spPr>
          <a:xfrm>
            <a:off x="7716309" y="5942658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78" name="Multiplicar 877"/>
          <p:cNvSpPr/>
          <p:nvPr/>
        </p:nvSpPr>
        <p:spPr>
          <a:xfrm>
            <a:off x="7920434" y="5333739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79" name="Multiplicar 878"/>
          <p:cNvSpPr/>
          <p:nvPr/>
        </p:nvSpPr>
        <p:spPr>
          <a:xfrm>
            <a:off x="7920434" y="5333739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80" name="Multiplicar 879"/>
          <p:cNvSpPr/>
          <p:nvPr/>
        </p:nvSpPr>
        <p:spPr>
          <a:xfrm>
            <a:off x="7054239" y="6086977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81" name="Multiplicar 880"/>
          <p:cNvSpPr/>
          <p:nvPr/>
        </p:nvSpPr>
        <p:spPr>
          <a:xfrm>
            <a:off x="7911085" y="5415538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82" name="Multiplicar 881"/>
          <p:cNvSpPr/>
          <p:nvPr/>
        </p:nvSpPr>
        <p:spPr>
          <a:xfrm>
            <a:off x="7990547" y="5494999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83" name="Multiplicar 882"/>
          <p:cNvSpPr/>
          <p:nvPr/>
        </p:nvSpPr>
        <p:spPr>
          <a:xfrm>
            <a:off x="7922706" y="5558914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84" name="Multiplicar 883"/>
          <p:cNvSpPr/>
          <p:nvPr/>
        </p:nvSpPr>
        <p:spPr>
          <a:xfrm>
            <a:off x="7936793" y="5462279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85" name="Multiplicar 884"/>
          <p:cNvSpPr/>
          <p:nvPr/>
        </p:nvSpPr>
        <p:spPr>
          <a:xfrm>
            <a:off x="7844046" y="5581620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86" name="Multiplicar 885"/>
          <p:cNvSpPr/>
          <p:nvPr/>
        </p:nvSpPr>
        <p:spPr>
          <a:xfrm>
            <a:off x="7844046" y="5581620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87" name="Multiplicar 886"/>
          <p:cNvSpPr/>
          <p:nvPr/>
        </p:nvSpPr>
        <p:spPr>
          <a:xfrm>
            <a:off x="7834697" y="5663418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88" name="Multiplicar 887"/>
          <p:cNvSpPr/>
          <p:nvPr/>
        </p:nvSpPr>
        <p:spPr>
          <a:xfrm>
            <a:off x="6816939" y="5275224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89" name="Multiplicar 888"/>
          <p:cNvSpPr/>
          <p:nvPr/>
        </p:nvSpPr>
        <p:spPr>
          <a:xfrm>
            <a:off x="6816939" y="5275224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90" name="Multiplicar 889"/>
          <p:cNvSpPr/>
          <p:nvPr/>
        </p:nvSpPr>
        <p:spPr>
          <a:xfrm>
            <a:off x="6807590" y="5357022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91" name="Multiplicar 890"/>
          <p:cNvSpPr/>
          <p:nvPr/>
        </p:nvSpPr>
        <p:spPr>
          <a:xfrm>
            <a:off x="6805938" y="5722351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92" name="Multiplicar 891"/>
          <p:cNvSpPr/>
          <p:nvPr/>
        </p:nvSpPr>
        <p:spPr>
          <a:xfrm>
            <a:off x="6805938" y="5722351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93" name="Multiplicar 892"/>
          <p:cNvSpPr/>
          <p:nvPr/>
        </p:nvSpPr>
        <p:spPr>
          <a:xfrm>
            <a:off x="6796589" y="5804149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94" name="Multiplicar 893"/>
          <p:cNvSpPr/>
          <p:nvPr/>
        </p:nvSpPr>
        <p:spPr>
          <a:xfrm>
            <a:off x="7212705" y="4972229"/>
            <a:ext cx="56312" cy="56311"/>
          </a:xfrm>
          <a:prstGeom prst="mathMultiply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95" name="Multiplicar 894"/>
          <p:cNvSpPr/>
          <p:nvPr/>
        </p:nvSpPr>
        <p:spPr>
          <a:xfrm>
            <a:off x="7123895" y="4974565"/>
            <a:ext cx="56312" cy="56311"/>
          </a:xfrm>
          <a:prstGeom prst="mathMultiply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96" name="Multiplicar 895"/>
          <p:cNvSpPr/>
          <p:nvPr/>
        </p:nvSpPr>
        <p:spPr>
          <a:xfrm>
            <a:off x="7149602" y="5021306"/>
            <a:ext cx="56312" cy="56311"/>
          </a:xfrm>
          <a:prstGeom prst="mathMultiply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97" name="Multiplicar 896"/>
          <p:cNvSpPr/>
          <p:nvPr/>
        </p:nvSpPr>
        <p:spPr>
          <a:xfrm>
            <a:off x="7681284" y="5037951"/>
            <a:ext cx="56312" cy="56311"/>
          </a:xfrm>
          <a:prstGeom prst="mathMultiply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98" name="Multiplicar 897"/>
          <p:cNvSpPr/>
          <p:nvPr/>
        </p:nvSpPr>
        <p:spPr>
          <a:xfrm>
            <a:off x="7592474" y="5040288"/>
            <a:ext cx="56312" cy="56311"/>
          </a:xfrm>
          <a:prstGeom prst="mathMultiply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99" name="Multiplicar 898"/>
          <p:cNvSpPr/>
          <p:nvPr/>
        </p:nvSpPr>
        <p:spPr>
          <a:xfrm>
            <a:off x="7618182" y="5087029"/>
            <a:ext cx="56312" cy="56311"/>
          </a:xfrm>
          <a:prstGeom prst="mathMultiply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00" name="Multiplicar 899"/>
          <p:cNvSpPr/>
          <p:nvPr/>
        </p:nvSpPr>
        <p:spPr>
          <a:xfrm>
            <a:off x="7407339" y="5015478"/>
            <a:ext cx="56312" cy="56311"/>
          </a:xfrm>
          <a:prstGeom prst="mathMultiply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01" name="Multiplicar 900"/>
          <p:cNvSpPr/>
          <p:nvPr/>
        </p:nvSpPr>
        <p:spPr>
          <a:xfrm>
            <a:off x="7449739" y="5007018"/>
            <a:ext cx="56312" cy="56311"/>
          </a:xfrm>
          <a:prstGeom prst="mathMultiply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02" name="Multiplicar 901"/>
          <p:cNvSpPr/>
          <p:nvPr/>
        </p:nvSpPr>
        <p:spPr>
          <a:xfrm>
            <a:off x="7322357" y="4987500"/>
            <a:ext cx="56312" cy="56311"/>
          </a:xfrm>
          <a:prstGeom prst="mathMultiply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03" name="Multiplicar 902"/>
          <p:cNvSpPr/>
          <p:nvPr/>
        </p:nvSpPr>
        <p:spPr>
          <a:xfrm>
            <a:off x="7340913" y="6092932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04" name="Multiplicar 903"/>
          <p:cNvSpPr/>
          <p:nvPr/>
        </p:nvSpPr>
        <p:spPr>
          <a:xfrm>
            <a:off x="7383313" y="6084471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05" name="Multiplicar 904"/>
          <p:cNvSpPr/>
          <p:nvPr/>
        </p:nvSpPr>
        <p:spPr>
          <a:xfrm>
            <a:off x="7255930" y="6064954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06" name="Multiplicar 905"/>
          <p:cNvSpPr/>
          <p:nvPr/>
        </p:nvSpPr>
        <p:spPr>
          <a:xfrm>
            <a:off x="6881630" y="5922964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07" name="Multiplicar 906"/>
          <p:cNvSpPr/>
          <p:nvPr/>
        </p:nvSpPr>
        <p:spPr>
          <a:xfrm>
            <a:off x="6924030" y="5914503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08" name="Multiplicar 907"/>
          <p:cNvSpPr/>
          <p:nvPr/>
        </p:nvSpPr>
        <p:spPr>
          <a:xfrm>
            <a:off x="6796647" y="5894986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09" name="Multiplicar 908"/>
          <p:cNvSpPr/>
          <p:nvPr/>
        </p:nvSpPr>
        <p:spPr>
          <a:xfrm>
            <a:off x="6760167" y="5505272"/>
            <a:ext cx="58339" cy="61685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10" name="Multiplicar 909"/>
          <p:cNvSpPr/>
          <p:nvPr/>
        </p:nvSpPr>
        <p:spPr>
          <a:xfrm>
            <a:off x="6760167" y="5505272"/>
            <a:ext cx="58339" cy="61685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11" name="Multiplicar 910"/>
          <p:cNvSpPr/>
          <p:nvPr/>
        </p:nvSpPr>
        <p:spPr>
          <a:xfrm>
            <a:off x="6750818" y="5587070"/>
            <a:ext cx="58339" cy="61685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12" name="Multiplicar 911"/>
          <p:cNvSpPr/>
          <p:nvPr/>
        </p:nvSpPr>
        <p:spPr>
          <a:xfrm>
            <a:off x="6776525" y="5633811"/>
            <a:ext cx="58339" cy="61685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13" name="Multiplicar 912"/>
          <p:cNvSpPr/>
          <p:nvPr/>
        </p:nvSpPr>
        <p:spPr>
          <a:xfrm>
            <a:off x="7801123" y="5260861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14" name="Multiplicar 913"/>
          <p:cNvSpPr/>
          <p:nvPr/>
        </p:nvSpPr>
        <p:spPr>
          <a:xfrm>
            <a:off x="7742253" y="5185928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15" name="Multiplicar 914"/>
          <p:cNvSpPr/>
          <p:nvPr/>
        </p:nvSpPr>
        <p:spPr>
          <a:xfrm>
            <a:off x="7601455" y="6031359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16" name="Multiplicar 915"/>
          <p:cNvSpPr/>
          <p:nvPr/>
        </p:nvSpPr>
        <p:spPr>
          <a:xfrm>
            <a:off x="7789377" y="5876996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17" name="Multiplicar 916"/>
          <p:cNvSpPr/>
          <p:nvPr/>
        </p:nvSpPr>
        <p:spPr>
          <a:xfrm>
            <a:off x="7680917" y="6110821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18" name="Multiplicar 917"/>
          <p:cNvSpPr/>
          <p:nvPr/>
        </p:nvSpPr>
        <p:spPr>
          <a:xfrm>
            <a:off x="7206359" y="6098507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19" name="Multiplicar 918"/>
          <p:cNvSpPr/>
          <p:nvPr/>
        </p:nvSpPr>
        <p:spPr>
          <a:xfrm>
            <a:off x="6881630" y="5188438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20" name="Multiplicar 919"/>
          <p:cNvSpPr/>
          <p:nvPr/>
        </p:nvSpPr>
        <p:spPr>
          <a:xfrm>
            <a:off x="7488153" y="6140782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21" name="Multiplicar 920"/>
          <p:cNvSpPr/>
          <p:nvPr/>
        </p:nvSpPr>
        <p:spPr>
          <a:xfrm>
            <a:off x="6898785" y="6019332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22" name="Multiplicar 921"/>
          <p:cNvSpPr/>
          <p:nvPr/>
        </p:nvSpPr>
        <p:spPr>
          <a:xfrm>
            <a:off x="7847552" y="5757097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23" name="Multiplicar 922"/>
          <p:cNvSpPr/>
          <p:nvPr/>
        </p:nvSpPr>
        <p:spPr>
          <a:xfrm>
            <a:off x="8002167" y="5638375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24" name="Multiplicar 923"/>
          <p:cNvSpPr/>
          <p:nvPr/>
        </p:nvSpPr>
        <p:spPr>
          <a:xfrm>
            <a:off x="7030824" y="5076979"/>
            <a:ext cx="56312" cy="56311"/>
          </a:xfrm>
          <a:prstGeom prst="mathMultiply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25" name="Multiplicar 924"/>
          <p:cNvSpPr/>
          <p:nvPr/>
        </p:nvSpPr>
        <p:spPr>
          <a:xfrm>
            <a:off x="7534690" y="6021067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26" name="Multiplicar 925"/>
          <p:cNvSpPr/>
          <p:nvPr/>
        </p:nvSpPr>
        <p:spPr>
          <a:xfrm>
            <a:off x="7832590" y="5449199"/>
            <a:ext cx="56312" cy="56311"/>
          </a:xfrm>
          <a:prstGeom prst="mathMultiply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928" name="Conector recto 927"/>
          <p:cNvCxnSpPr/>
          <p:nvPr/>
        </p:nvCxnSpPr>
        <p:spPr>
          <a:xfrm flipV="1">
            <a:off x="6708860" y="5151884"/>
            <a:ext cx="1296000" cy="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0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8401616" y="2"/>
            <a:ext cx="3790384" cy="3651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accent5">
                    <a:lumMod val="50000"/>
                  </a:schemeClr>
                </a:solidFill>
              </a:rPr>
              <a:t>Eigenvalue Problems in Engineering with application to fluid dynamics</a:t>
            </a:r>
            <a:endParaRPr lang="es-ES" sz="1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41" name="TextBox 29"/>
          <p:cNvSpPr txBox="1"/>
          <p:nvPr/>
        </p:nvSpPr>
        <p:spPr>
          <a:xfrm>
            <a:off x="291475" y="824818"/>
            <a:ext cx="11698487" cy="541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ts val="3500"/>
              </a:lnSpc>
              <a:buFont typeface="+mj-lt"/>
              <a:buAutoNum type="arabicPeriod" startAt="3"/>
            </a:pPr>
            <a:r>
              <a:rPr lang="es-ES" b="1" dirty="0" err="1">
                <a:solidFill>
                  <a:srgbClr val="002060"/>
                </a:solidFill>
              </a:rPr>
              <a:t>Subspace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Projection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Methods</a:t>
            </a:r>
            <a:r>
              <a:rPr lang="es-ES" b="1" dirty="0">
                <a:solidFill>
                  <a:srgbClr val="002060"/>
                </a:solidFill>
              </a:rPr>
              <a:t>. </a:t>
            </a:r>
            <a:r>
              <a:rPr lang="es-ES" b="1" dirty="0" err="1">
                <a:solidFill>
                  <a:srgbClr val="002060"/>
                </a:solidFill>
              </a:rPr>
              <a:t>Spectral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Transformations</a:t>
            </a:r>
            <a:endParaRPr lang="es-ES" sz="1600" dirty="0">
              <a:solidFill>
                <a:srgbClr val="002060"/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A84BEC1-32EE-4B4E-88B6-4E914B6467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74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315"/>
    </mc:Choice>
    <mc:Fallback xmlns="">
      <p:transition spd="slow" advTm="733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Rectángulo 565"/>
          <p:cNvSpPr/>
          <p:nvPr/>
        </p:nvSpPr>
        <p:spPr>
          <a:xfrm>
            <a:off x="6047330" y="4471481"/>
            <a:ext cx="270931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 err="1">
                <a:solidFill>
                  <a:srgbClr val="002060"/>
                </a:solidFill>
              </a:rPr>
              <a:t>Preconditioner</a:t>
            </a:r>
            <a:endParaRPr lang="es-ES" b="1" dirty="0">
              <a:solidFill>
                <a:srgbClr val="002060"/>
              </a:solidFill>
            </a:endParaRPr>
          </a:p>
          <a:p>
            <a:pPr algn="ctr"/>
            <a:endParaRPr lang="es-ES" dirty="0">
              <a:solidFill>
                <a:srgbClr val="002060"/>
              </a:solidFill>
            </a:endParaRPr>
          </a:p>
          <a:p>
            <a:r>
              <a:rPr lang="es-ES" sz="1600" dirty="0" err="1">
                <a:solidFill>
                  <a:srgbClr val="002060"/>
                </a:solidFill>
              </a:rPr>
              <a:t>Incomplete</a:t>
            </a:r>
            <a:r>
              <a:rPr lang="es-ES" sz="1600" dirty="0">
                <a:solidFill>
                  <a:srgbClr val="002060"/>
                </a:solidFill>
              </a:rPr>
              <a:t> LU</a:t>
            </a:r>
          </a:p>
          <a:p>
            <a:r>
              <a:rPr lang="es-ES" sz="1600" dirty="0" err="1">
                <a:solidFill>
                  <a:srgbClr val="002060"/>
                </a:solidFill>
              </a:rPr>
              <a:t>Additive</a:t>
            </a:r>
            <a:r>
              <a:rPr lang="es-ES" sz="1600" dirty="0">
                <a:solidFill>
                  <a:srgbClr val="002060"/>
                </a:solidFill>
              </a:rPr>
              <a:t> </a:t>
            </a:r>
            <a:r>
              <a:rPr lang="es-ES" sz="1600" dirty="0" err="1">
                <a:solidFill>
                  <a:srgbClr val="002060"/>
                </a:solidFill>
              </a:rPr>
              <a:t>Schwarz</a:t>
            </a:r>
            <a:endParaRPr lang="es-ES" sz="1600" dirty="0">
              <a:solidFill>
                <a:srgbClr val="002060"/>
              </a:solidFill>
            </a:endParaRPr>
          </a:p>
          <a:p>
            <a:r>
              <a:rPr lang="es-ES" sz="1600" dirty="0" err="1">
                <a:solidFill>
                  <a:srgbClr val="002060"/>
                </a:solidFill>
              </a:rPr>
              <a:t>Successive</a:t>
            </a:r>
            <a:r>
              <a:rPr lang="es-ES" sz="1600" dirty="0">
                <a:solidFill>
                  <a:srgbClr val="002060"/>
                </a:solidFill>
              </a:rPr>
              <a:t> </a:t>
            </a:r>
            <a:r>
              <a:rPr lang="es-ES" sz="1600" dirty="0" err="1">
                <a:solidFill>
                  <a:srgbClr val="002060"/>
                </a:solidFill>
              </a:rPr>
              <a:t>Over</a:t>
            </a:r>
            <a:r>
              <a:rPr lang="es-ES" sz="1600" dirty="0">
                <a:solidFill>
                  <a:srgbClr val="002060"/>
                </a:solidFill>
              </a:rPr>
              <a:t> </a:t>
            </a:r>
            <a:r>
              <a:rPr lang="es-ES" sz="1600" dirty="0" err="1">
                <a:solidFill>
                  <a:srgbClr val="002060"/>
                </a:solidFill>
              </a:rPr>
              <a:t>Relaxation</a:t>
            </a:r>
            <a:endParaRPr lang="es-ES" sz="1600" dirty="0"/>
          </a:p>
        </p:txBody>
      </p:sp>
      <p:sp>
        <p:nvSpPr>
          <p:cNvPr id="7" name="Rectángulo 6"/>
          <p:cNvSpPr/>
          <p:nvPr/>
        </p:nvSpPr>
        <p:spPr>
          <a:xfrm>
            <a:off x="136433" y="179045"/>
            <a:ext cx="37860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b="1" dirty="0" err="1">
                <a:solidFill>
                  <a:srgbClr val="002060"/>
                </a:solidFill>
              </a:rPr>
              <a:t>Iterative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Methods-Subspace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Projection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Methods</a:t>
            </a:r>
            <a:endParaRPr lang="es-ES" sz="1400" dirty="0"/>
          </a:p>
        </p:txBody>
      </p:sp>
      <p:sp>
        <p:nvSpPr>
          <p:cNvPr id="3" name="AutoShape 2" descr="n"/>
          <p:cNvSpPr>
            <a:spLocks noChangeAspect="1" noChangeArrowheads="1"/>
          </p:cNvSpPr>
          <p:nvPr/>
        </p:nvSpPr>
        <p:spPr bwMode="auto">
          <a:xfrm>
            <a:off x="3617913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4" name="AutoShape 2" descr="A^{{n-1}}b"/>
          <p:cNvSpPr>
            <a:spLocks noChangeAspect="1" noChangeArrowheads="1"/>
          </p:cNvSpPr>
          <p:nvPr/>
        </p:nvSpPr>
        <p:spPr bwMode="auto">
          <a:xfrm>
            <a:off x="113665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ángulo 7"/>
              <p:cNvSpPr/>
              <p:nvPr/>
            </p:nvSpPr>
            <p:spPr>
              <a:xfrm>
                <a:off x="1159567" y="4480074"/>
                <a:ext cx="160659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</m:e>
                        <m:sub>
                          <m:r>
                            <a:rPr lang="es-E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s-E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s-ES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es-ES" i="1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S" i="1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es-ES" i="1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  <m:acc>
                            <m:accPr>
                              <m:chr m:val="⃗"/>
                              <m:ctrlP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</m:e>
                        <m:sub>
                          <m:r>
                            <a:rPr lang="es-E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8" name="Rectángulo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9567" y="4480074"/>
                <a:ext cx="1606594" cy="369332"/>
              </a:xfrm>
              <a:prstGeom prst="rect">
                <a:avLst/>
              </a:prstGeom>
              <a:blipFill>
                <a:blip r:embed="rId4"/>
                <a:stretch>
                  <a:fillRect t="-22951" r="-9091" b="-4918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Flecha derecha 10"/>
          <p:cNvSpPr/>
          <p:nvPr/>
        </p:nvSpPr>
        <p:spPr>
          <a:xfrm>
            <a:off x="2791326" y="4591332"/>
            <a:ext cx="336885" cy="2519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3" name="Rectángulo 742"/>
              <p:cNvSpPr/>
              <p:nvPr/>
            </p:nvSpPr>
            <p:spPr>
              <a:xfrm>
                <a:off x="3423673" y="4102149"/>
                <a:ext cx="138191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i="1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acc>
                            <m:accPr>
                              <m:chr m:val="⃗"/>
                              <m:ctrlP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</m:e>
                        <m:sub>
                          <m:r>
                            <a:rPr lang="es-E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s-E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s-ES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</m:e>
                        <m:sub>
                          <m:r>
                            <a:rPr lang="es-E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743" name="Rectángulo 7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3673" y="4102149"/>
                <a:ext cx="1381917" cy="369332"/>
              </a:xfrm>
              <a:prstGeom prst="rect">
                <a:avLst/>
              </a:prstGeom>
              <a:blipFill>
                <a:blip r:embed="rId5"/>
                <a:stretch>
                  <a:fillRect t="-22951" r="-10619" b="-4918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6" name="Rectángulo redondeado 195"/>
          <p:cNvSpPr/>
          <p:nvPr/>
        </p:nvSpPr>
        <p:spPr>
          <a:xfrm>
            <a:off x="3296653" y="3958389"/>
            <a:ext cx="1636294" cy="1455822"/>
          </a:xfrm>
          <a:prstGeom prst="roundRect">
            <a:avLst/>
          </a:prstGeom>
          <a:noFill/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45" name="Rectángulo 744"/>
          <p:cNvSpPr/>
          <p:nvPr/>
        </p:nvSpPr>
        <p:spPr>
          <a:xfrm>
            <a:off x="3423673" y="4483587"/>
            <a:ext cx="13942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solidFill>
                  <a:srgbClr val="002060"/>
                </a:solidFill>
              </a:rPr>
              <a:t>Linear </a:t>
            </a:r>
            <a:r>
              <a:rPr lang="es-ES" dirty="0" err="1">
                <a:solidFill>
                  <a:srgbClr val="002060"/>
                </a:solidFill>
              </a:rPr>
              <a:t>Solver</a:t>
            </a:r>
            <a:endParaRPr lang="es-ES" dirty="0">
              <a:solidFill>
                <a:srgbClr val="002060"/>
              </a:solidFill>
            </a:endParaRPr>
          </a:p>
          <a:p>
            <a:endParaRPr lang="es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7" name="Rectángulo 196"/>
              <p:cNvSpPr/>
              <p:nvPr/>
            </p:nvSpPr>
            <p:spPr>
              <a:xfrm>
                <a:off x="3423673" y="4759619"/>
                <a:ext cx="136845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2800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s-ES" sz="2800" b="1" i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s-ES" sz="2800" b="0" i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S" sz="2800" b="1" i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𝐛</m:t>
                      </m:r>
                    </m:oMath>
                  </m:oMathPara>
                </a14:m>
                <a:endParaRPr lang="es-ES" sz="2800" b="1" dirty="0"/>
              </a:p>
            </p:txBody>
          </p:sp>
        </mc:Choice>
        <mc:Fallback xmlns="">
          <p:sp>
            <p:nvSpPr>
              <p:cNvPr id="197" name="Rectángulo 19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3673" y="4759619"/>
                <a:ext cx="1368452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4" name="Rectángulo 563"/>
          <p:cNvSpPr/>
          <p:nvPr/>
        </p:nvSpPr>
        <p:spPr>
          <a:xfrm>
            <a:off x="5993932" y="3499131"/>
            <a:ext cx="2418347" cy="673149"/>
          </a:xfrm>
          <a:prstGeom prst="rect">
            <a:avLst/>
          </a:prstGeom>
          <a:noFill/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s-ES" sz="1600" b="1" dirty="0" err="1">
                <a:solidFill>
                  <a:srgbClr val="002060"/>
                </a:solidFill>
              </a:rPr>
              <a:t>Direct</a:t>
            </a:r>
            <a:r>
              <a:rPr lang="es-ES" sz="1600" b="1" dirty="0">
                <a:solidFill>
                  <a:srgbClr val="002060"/>
                </a:solidFill>
              </a:rPr>
              <a:t> </a:t>
            </a:r>
            <a:r>
              <a:rPr lang="es-ES" sz="1600" b="1" dirty="0" err="1">
                <a:solidFill>
                  <a:srgbClr val="002060"/>
                </a:solidFill>
              </a:rPr>
              <a:t>Solver</a:t>
            </a:r>
            <a:endParaRPr lang="es-ES" sz="1600" b="1" dirty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r>
              <a:rPr lang="es-ES" sz="1600" dirty="0">
                <a:solidFill>
                  <a:srgbClr val="002060"/>
                </a:solidFill>
              </a:rPr>
              <a:t>LU-</a:t>
            </a:r>
            <a:r>
              <a:rPr lang="es-ES" sz="1600" dirty="0" err="1">
                <a:solidFill>
                  <a:srgbClr val="002060"/>
                </a:solidFill>
              </a:rPr>
              <a:t>decomposition</a:t>
            </a:r>
            <a:endParaRPr lang="es-ES" sz="1600" dirty="0"/>
          </a:p>
        </p:txBody>
      </p:sp>
      <p:sp>
        <p:nvSpPr>
          <p:cNvPr id="565" name="Cruz 564"/>
          <p:cNvSpPr/>
          <p:nvPr/>
        </p:nvSpPr>
        <p:spPr>
          <a:xfrm>
            <a:off x="8857239" y="5059379"/>
            <a:ext cx="252000" cy="252000"/>
          </a:xfrm>
          <a:prstGeom prst="plus">
            <a:avLst>
              <a:gd name="adj" fmla="val 41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29" name="Rectángulo 928"/>
          <p:cNvSpPr/>
          <p:nvPr/>
        </p:nvSpPr>
        <p:spPr>
          <a:xfrm>
            <a:off x="9235238" y="4471481"/>
            <a:ext cx="2092161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 err="1">
                <a:solidFill>
                  <a:srgbClr val="002060"/>
                </a:solidFill>
              </a:rPr>
              <a:t>Iterative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Solver</a:t>
            </a:r>
            <a:endParaRPr lang="es-ES" b="1" dirty="0">
              <a:solidFill>
                <a:srgbClr val="002060"/>
              </a:solidFill>
            </a:endParaRPr>
          </a:p>
          <a:p>
            <a:pPr algn="ctr"/>
            <a:endParaRPr lang="es-ES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 err="1">
                <a:solidFill>
                  <a:srgbClr val="002060"/>
                </a:solidFill>
              </a:rPr>
              <a:t>Minimal</a:t>
            </a:r>
            <a:r>
              <a:rPr lang="es-ES" sz="1600" dirty="0">
                <a:solidFill>
                  <a:srgbClr val="002060"/>
                </a:solidFill>
              </a:rPr>
              <a:t> Residual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 err="1">
                <a:solidFill>
                  <a:srgbClr val="002060"/>
                </a:solidFill>
              </a:rPr>
              <a:t>Conjugate</a:t>
            </a:r>
            <a:r>
              <a:rPr lang="es-ES" sz="1600" dirty="0">
                <a:solidFill>
                  <a:srgbClr val="002060"/>
                </a:solidFill>
              </a:rPr>
              <a:t> </a:t>
            </a:r>
            <a:r>
              <a:rPr lang="es-ES" sz="1600" dirty="0" err="1">
                <a:solidFill>
                  <a:srgbClr val="002060"/>
                </a:solidFill>
              </a:rPr>
              <a:t>Gradient</a:t>
            </a:r>
            <a:endParaRPr lang="es-ES" sz="1600" dirty="0"/>
          </a:p>
        </p:txBody>
      </p:sp>
      <p:sp>
        <p:nvSpPr>
          <p:cNvPr id="930" name="Rectángulo redondeado 929"/>
          <p:cNvSpPr/>
          <p:nvPr/>
        </p:nvSpPr>
        <p:spPr>
          <a:xfrm>
            <a:off x="5993932" y="4441332"/>
            <a:ext cx="2762710" cy="1512000"/>
          </a:xfrm>
          <a:prstGeom prst="roundRect">
            <a:avLst/>
          </a:prstGeom>
          <a:noFill/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31" name="Rectángulo redondeado 930"/>
          <p:cNvSpPr/>
          <p:nvPr/>
        </p:nvSpPr>
        <p:spPr>
          <a:xfrm>
            <a:off x="9235238" y="4441332"/>
            <a:ext cx="2218159" cy="1512000"/>
          </a:xfrm>
          <a:prstGeom prst="roundRect">
            <a:avLst/>
          </a:prstGeom>
          <a:noFill/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32" name="Rectángulo redondeado 931"/>
          <p:cNvSpPr/>
          <p:nvPr/>
        </p:nvSpPr>
        <p:spPr>
          <a:xfrm>
            <a:off x="5993932" y="3531035"/>
            <a:ext cx="2762710" cy="732647"/>
          </a:xfrm>
          <a:prstGeom prst="roundRect">
            <a:avLst/>
          </a:prstGeom>
          <a:noFill/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8401616" y="2"/>
            <a:ext cx="3790384" cy="3651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accent5">
                    <a:lumMod val="50000"/>
                  </a:schemeClr>
                </a:solidFill>
              </a:rPr>
              <a:t>Eigenvalue Problems in Engineering with application to fluid dynamics</a:t>
            </a:r>
            <a:endParaRPr lang="es-ES" sz="1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5" name="TextBox 29"/>
          <p:cNvSpPr txBox="1"/>
          <p:nvPr/>
        </p:nvSpPr>
        <p:spPr>
          <a:xfrm>
            <a:off x="291475" y="824818"/>
            <a:ext cx="11698487" cy="541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ts val="3500"/>
              </a:lnSpc>
              <a:buFont typeface="+mj-lt"/>
              <a:buAutoNum type="arabicPeriod" startAt="3"/>
            </a:pPr>
            <a:r>
              <a:rPr lang="es-ES" b="1" dirty="0" err="1">
                <a:solidFill>
                  <a:srgbClr val="002060"/>
                </a:solidFill>
              </a:rPr>
              <a:t>Subspace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Projection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Methods</a:t>
            </a:r>
            <a:r>
              <a:rPr lang="es-ES" b="1" dirty="0">
                <a:solidFill>
                  <a:srgbClr val="002060"/>
                </a:solidFill>
              </a:rPr>
              <a:t>. </a:t>
            </a:r>
            <a:r>
              <a:rPr lang="es-ES" b="1" dirty="0" err="1">
                <a:solidFill>
                  <a:srgbClr val="002060"/>
                </a:solidFill>
              </a:rPr>
              <a:t>Spectral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Transformations</a:t>
            </a:r>
            <a:endParaRPr lang="es-ES" sz="1600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ángulo 1"/>
              <p:cNvSpPr/>
              <p:nvPr/>
            </p:nvSpPr>
            <p:spPr>
              <a:xfrm>
                <a:off x="997987" y="1825683"/>
                <a:ext cx="10703379" cy="4094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s-ES" dirty="0" err="1">
                    <a:solidFill>
                      <a:srgbClr val="002060"/>
                    </a:solidFill>
                  </a:rPr>
                  <a:t>Krylov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Space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for</a:t>
                </a:r>
                <a:r>
                  <a:rPr lang="es-ES" dirty="0">
                    <a:solidFill>
                      <a:srgbClr val="002060"/>
                    </a:solidFill>
                  </a:rPr>
                  <a:t> “exterior” </a:t>
                </a:r>
                <a:r>
                  <a:rPr lang="es-ES" dirty="0" err="1">
                    <a:solidFill>
                      <a:srgbClr val="002060"/>
                    </a:solidFill>
                  </a:rPr>
                  <a:t>eigenvalues</a:t>
                </a:r>
                <a:r>
                  <a:rPr lang="es-ES" dirty="0">
                    <a:solidFill>
                      <a:srgbClr val="002060"/>
                    </a:solidFill>
                  </a:rPr>
                  <a:t>: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𝒦</m:t>
                        </m:r>
                      </m:e>
                      <m:sub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  <m:d>
                      <m:d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ES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e>
                    </m:d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ℒ</m:t>
                    </m:r>
                    <m:d>
                      <m:dPr>
                        <m:begChr m:val="{"/>
                        <m:endChr m:val="}"/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s-ES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s-ES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</m:acc>
                          </m:e>
                          <m:sub>
                            <m: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  <m:acc>
                              <m:accPr>
                                <m:chr m:val="⃗"/>
                                <m:ctrlPr>
                                  <a:rPr lang="es-ES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s-ES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</m:acc>
                          </m:e>
                          <m:sub>
                            <m: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p>
                              <m:sSupPr>
                                <m:ctrlPr>
                                  <a:rPr lang="es-ES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s-ES" i="1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s-ES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s-ES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es-ES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e>
                                </m:d>
                              </m:sup>
                            </m:sSup>
                            <m:acc>
                              <m:accPr>
                                <m:chr m:val="⃗"/>
                                <m:ctrlPr>
                                  <a:rPr lang="es-ES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s-ES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</m:acc>
                          </m:e>
                          <m:sub>
                            <m: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es-ES" dirty="0"/>
                  <a:t>                </a:t>
                </a:r>
                <a:r>
                  <a:rPr lang="es-ES" dirty="0">
                    <a:solidFill>
                      <a:srgbClr val="002060"/>
                    </a:solidFill>
                  </a:rPr>
                  <a:t>Matrix </a:t>
                </a:r>
                <a:r>
                  <a:rPr lang="es-ES" dirty="0" err="1">
                    <a:solidFill>
                      <a:srgbClr val="002060"/>
                    </a:solidFill>
                  </a:rPr>
                  <a:t>Multiplications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" name="Rectángulo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7987" y="1825683"/>
                <a:ext cx="10703379" cy="409471"/>
              </a:xfrm>
              <a:prstGeom prst="rect">
                <a:avLst/>
              </a:prstGeom>
              <a:blipFill>
                <a:blip r:embed="rId7"/>
                <a:stretch>
                  <a:fillRect l="-399" t="-13235" b="-19118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lecha derecha 3"/>
          <p:cNvSpPr/>
          <p:nvPr/>
        </p:nvSpPr>
        <p:spPr>
          <a:xfrm>
            <a:off x="8856917" y="1963481"/>
            <a:ext cx="352597" cy="1856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ángulo 27"/>
              <p:cNvSpPr/>
              <p:nvPr/>
            </p:nvSpPr>
            <p:spPr>
              <a:xfrm>
                <a:off x="986648" y="2465615"/>
                <a:ext cx="9899761" cy="4094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s-ES" dirty="0" err="1">
                    <a:solidFill>
                      <a:srgbClr val="002060"/>
                    </a:solidFill>
                  </a:rPr>
                  <a:t>Krylov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Space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for</a:t>
                </a:r>
                <a:r>
                  <a:rPr lang="es-ES" dirty="0">
                    <a:solidFill>
                      <a:srgbClr val="002060"/>
                    </a:solidFill>
                  </a:rPr>
                  <a:t> “</a:t>
                </a:r>
                <a:r>
                  <a:rPr lang="es-ES" dirty="0" err="1">
                    <a:solidFill>
                      <a:srgbClr val="002060"/>
                    </a:solidFill>
                  </a:rPr>
                  <a:t>inner</a:t>
                </a:r>
                <a:r>
                  <a:rPr lang="es-ES" dirty="0">
                    <a:solidFill>
                      <a:srgbClr val="002060"/>
                    </a:solidFill>
                  </a:rPr>
                  <a:t>” </a:t>
                </a:r>
                <a:r>
                  <a:rPr lang="es-ES" dirty="0" err="1">
                    <a:solidFill>
                      <a:srgbClr val="002060"/>
                    </a:solidFill>
                  </a:rPr>
                  <a:t>eigenvalues</a:t>
                </a:r>
                <a:r>
                  <a:rPr lang="es-ES" dirty="0">
                    <a:solidFill>
                      <a:srgbClr val="002060"/>
                    </a:solidFill>
                  </a:rPr>
                  <a:t>: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𝒦</m:t>
                        </m:r>
                      </m:e>
                      <m:sub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  <m:d>
                      <m:d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s-ES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s-ES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s-ES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e>
                    </m:d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ℒ</m:t>
                    </m:r>
                    <m:d>
                      <m:dPr>
                        <m:begChr m:val="{"/>
                        <m:endChr m:val="}"/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s-ES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s-ES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</m:acc>
                          </m:e>
                          <m:sub>
                            <m: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p>
                              <m:sSupPr>
                                <m:ctrlPr>
                                  <a:rPr lang="es-ES" i="1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s-ES" i="1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p>
                                <m:r>
                                  <a:rPr lang="es-ES" i="1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p>
                            </m:sSup>
                            <m:acc>
                              <m:accPr>
                                <m:chr m:val="⃗"/>
                                <m:ctrlPr>
                                  <a:rPr lang="es-ES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s-ES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</m:acc>
                          </m:e>
                          <m:sub>
                            <m: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p>
                              <m:sSupPr>
                                <m:ctrlPr>
                                  <a:rPr lang="es-ES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s-ES" i="1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p>
                                <m:r>
                                  <a:rPr lang="es-ES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d>
                                  <m:dPr>
                                    <m:ctrlPr>
                                      <a:rPr lang="es-ES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s-ES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es-ES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e>
                                </m:d>
                              </m:sup>
                            </m:sSup>
                            <m:acc>
                              <m:accPr>
                                <m:chr m:val="⃗"/>
                                <m:ctrlPr>
                                  <a:rPr lang="es-ES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s-ES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</m:acc>
                          </m:e>
                          <m:sub>
                            <m: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            Linear </a:t>
                </a:r>
                <a:r>
                  <a:rPr lang="es-ES" dirty="0" err="1">
                    <a:solidFill>
                      <a:srgbClr val="002060"/>
                    </a:solidFill>
                  </a:rPr>
                  <a:t>Solvers</a:t>
                </a:r>
                <a:endParaRPr lang="es-ES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8" name="Rectángulo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648" y="2465615"/>
                <a:ext cx="9899761" cy="409471"/>
              </a:xfrm>
              <a:prstGeom prst="rect">
                <a:avLst/>
              </a:prstGeom>
              <a:blipFill>
                <a:blip r:embed="rId8"/>
                <a:stretch>
                  <a:fillRect l="-431" t="-13235" b="-19118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Flecha derecha 28"/>
          <p:cNvSpPr/>
          <p:nvPr/>
        </p:nvSpPr>
        <p:spPr>
          <a:xfrm>
            <a:off x="8857239" y="2580431"/>
            <a:ext cx="352597" cy="1856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Abrir llave 4"/>
          <p:cNvSpPr/>
          <p:nvPr/>
        </p:nvSpPr>
        <p:spPr>
          <a:xfrm>
            <a:off x="5270721" y="3499131"/>
            <a:ext cx="491769" cy="2454201"/>
          </a:xfrm>
          <a:prstGeom prst="leftBrace">
            <a:avLst>
              <a:gd name="adj1" fmla="val 48657"/>
              <a:gd name="adj2" fmla="val 50000"/>
            </a:avLst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7C392AF-CC7F-4090-B5AE-38F8174DCE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60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380"/>
    </mc:Choice>
    <mc:Fallback xmlns="">
      <p:transition spd="slow" advTm="613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lipse 13"/>
          <p:cNvSpPr/>
          <p:nvPr/>
        </p:nvSpPr>
        <p:spPr>
          <a:xfrm>
            <a:off x="6753597" y="3105055"/>
            <a:ext cx="2880000" cy="2880000"/>
          </a:xfrm>
          <a:prstGeom prst="ellipse">
            <a:avLst/>
          </a:prstGeom>
          <a:solidFill>
            <a:schemeClr val="accent2">
              <a:lumMod val="75000"/>
              <a:alpha val="50000"/>
            </a:schemeClr>
          </a:solidFill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4FCC0-1602-4E53-A4A9-B84AD752D31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43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TextBox 29">
            <a:extLst>
              <a:ext uri="{FF2B5EF4-FFF2-40B4-BE49-F238E27FC236}">
                <a16:creationId xmlns:a16="http://schemas.microsoft.com/office/drawing/2014/main" id="{20CE4C1D-8445-4127-B6A8-B5A29C73380D}"/>
              </a:ext>
            </a:extLst>
          </p:cNvPr>
          <p:cNvSpPr txBox="1"/>
          <p:nvPr/>
        </p:nvSpPr>
        <p:spPr>
          <a:xfrm>
            <a:off x="252000" y="684000"/>
            <a:ext cx="11698487" cy="9900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3500"/>
              </a:lnSpc>
            </a:pPr>
            <a:endParaRPr lang="es-ES" sz="1600" dirty="0">
              <a:solidFill>
                <a:srgbClr val="000000"/>
              </a:solidFill>
              <a:cs typeface="Calibri" panose="020F0502020204030204"/>
            </a:endParaRPr>
          </a:p>
          <a:p>
            <a:pPr>
              <a:lnSpc>
                <a:spcPts val="3500"/>
              </a:lnSpc>
            </a:pPr>
            <a:endParaRPr lang="es-ES" sz="1600" dirty="0">
              <a:solidFill>
                <a:srgbClr val="002060"/>
              </a:solidFill>
              <a:cs typeface="Calibri" panose="020F0502020204030204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646948" y="625985"/>
            <a:ext cx="528088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000" b="1" dirty="0" err="1">
                <a:solidFill>
                  <a:srgbClr val="002060"/>
                </a:solidFill>
              </a:rPr>
              <a:t>Numerical</a:t>
            </a:r>
            <a:r>
              <a:rPr lang="es-ES" sz="4000" b="1" dirty="0">
                <a:solidFill>
                  <a:srgbClr val="002060"/>
                </a:solidFill>
              </a:rPr>
              <a:t> </a:t>
            </a:r>
            <a:r>
              <a:rPr lang="es-ES" sz="4000" b="1" dirty="0" err="1">
                <a:solidFill>
                  <a:srgbClr val="002060"/>
                </a:solidFill>
              </a:rPr>
              <a:t>Methods</a:t>
            </a:r>
            <a:r>
              <a:rPr lang="es-ES" sz="4000" b="1" dirty="0">
                <a:solidFill>
                  <a:srgbClr val="002060"/>
                </a:solidFill>
              </a:rPr>
              <a:t> </a:t>
            </a:r>
            <a:r>
              <a:rPr lang="es-ES" sz="4000" b="1" dirty="0" err="1">
                <a:solidFill>
                  <a:srgbClr val="002060"/>
                </a:solidFill>
              </a:rPr>
              <a:t>for</a:t>
            </a:r>
            <a:r>
              <a:rPr lang="es-ES" sz="4000" b="1" dirty="0">
                <a:solidFill>
                  <a:srgbClr val="002060"/>
                </a:solidFill>
              </a:rPr>
              <a:t> </a:t>
            </a:r>
            <a:r>
              <a:rPr lang="es-ES" sz="4000" b="1" dirty="0" err="1">
                <a:solidFill>
                  <a:srgbClr val="002060"/>
                </a:solidFill>
              </a:rPr>
              <a:t>Eigenvalue</a:t>
            </a:r>
            <a:r>
              <a:rPr lang="es-ES" sz="4000" b="1" dirty="0">
                <a:solidFill>
                  <a:srgbClr val="002060"/>
                </a:solidFill>
              </a:rPr>
              <a:t> </a:t>
            </a:r>
            <a:r>
              <a:rPr lang="es-ES" sz="4000" b="1" dirty="0" err="1">
                <a:solidFill>
                  <a:srgbClr val="002060"/>
                </a:solidFill>
              </a:rPr>
              <a:t>Problems</a:t>
            </a:r>
            <a:endParaRPr lang="es-ES" sz="4000" dirty="0"/>
          </a:p>
        </p:txBody>
      </p:sp>
      <p:sp>
        <p:nvSpPr>
          <p:cNvPr id="7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8401616" y="2"/>
            <a:ext cx="3790384" cy="3651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accent5">
                    <a:lumMod val="50000"/>
                  </a:schemeClr>
                </a:solidFill>
              </a:rPr>
              <a:t>Eigenvalue Problems in Engineering with application to fluid dynamics</a:t>
            </a:r>
            <a:endParaRPr lang="es-ES" sz="1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TextBox 29">
            <a:extLst>
              <a:ext uri="{FF2B5EF4-FFF2-40B4-BE49-F238E27FC236}">
                <a16:creationId xmlns:a16="http://schemas.microsoft.com/office/drawing/2014/main" id="{20CE4C1D-8445-4127-B6A8-B5A29C73380D}"/>
              </a:ext>
            </a:extLst>
          </p:cNvPr>
          <p:cNvSpPr txBox="1"/>
          <p:nvPr/>
        </p:nvSpPr>
        <p:spPr>
          <a:xfrm>
            <a:off x="1230923" y="2709572"/>
            <a:ext cx="484513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s-ES" sz="2400" b="1" dirty="0">
                <a:solidFill>
                  <a:srgbClr val="002060"/>
                </a:solidFill>
              </a:rPr>
              <a:t>Single Vector </a:t>
            </a:r>
            <a:r>
              <a:rPr lang="es-ES" sz="2400" b="1" dirty="0" err="1">
                <a:solidFill>
                  <a:srgbClr val="002060"/>
                </a:solidFill>
              </a:rPr>
              <a:t>Iteration</a:t>
            </a:r>
            <a:r>
              <a:rPr lang="es-ES" sz="2400" b="1" dirty="0">
                <a:solidFill>
                  <a:srgbClr val="002060"/>
                </a:solidFill>
              </a:rPr>
              <a:t> </a:t>
            </a:r>
            <a:r>
              <a:rPr lang="es-ES" sz="2400" b="1" dirty="0" err="1">
                <a:solidFill>
                  <a:srgbClr val="002060"/>
                </a:solidFill>
              </a:rPr>
              <a:t>Methods</a:t>
            </a:r>
            <a:endParaRPr lang="es-ES" sz="2400" b="1" dirty="0">
              <a:solidFill>
                <a:srgbClr val="002060"/>
              </a:solidFill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s-ES" sz="2400" b="1" dirty="0">
                <a:solidFill>
                  <a:srgbClr val="002060"/>
                </a:solidFill>
              </a:rPr>
              <a:t>Full </a:t>
            </a:r>
            <a:r>
              <a:rPr lang="es-ES" sz="2400" b="1" dirty="0" err="1">
                <a:solidFill>
                  <a:srgbClr val="002060"/>
                </a:solidFill>
              </a:rPr>
              <a:t>Spectrum</a:t>
            </a:r>
            <a:r>
              <a:rPr lang="es-ES" sz="2400" b="1" dirty="0">
                <a:solidFill>
                  <a:srgbClr val="002060"/>
                </a:solidFill>
              </a:rPr>
              <a:t> </a:t>
            </a:r>
            <a:r>
              <a:rPr lang="es-ES" sz="2400" b="1" dirty="0" err="1">
                <a:solidFill>
                  <a:srgbClr val="002060"/>
                </a:solidFill>
              </a:rPr>
              <a:t>Computation</a:t>
            </a:r>
            <a:endParaRPr lang="es-ES" sz="2400" b="1" dirty="0">
              <a:solidFill>
                <a:srgbClr val="002060"/>
              </a:solidFill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s-ES" sz="2400" b="1" dirty="0" err="1">
                <a:solidFill>
                  <a:srgbClr val="002060"/>
                </a:solidFill>
              </a:rPr>
              <a:t>Subspace</a:t>
            </a:r>
            <a:r>
              <a:rPr lang="es-ES" sz="2400" b="1" dirty="0">
                <a:solidFill>
                  <a:srgbClr val="002060"/>
                </a:solidFill>
              </a:rPr>
              <a:t> </a:t>
            </a:r>
            <a:r>
              <a:rPr lang="es-ES" sz="2400" b="1" dirty="0" err="1">
                <a:solidFill>
                  <a:srgbClr val="002060"/>
                </a:solidFill>
              </a:rPr>
              <a:t>Projection</a:t>
            </a:r>
            <a:r>
              <a:rPr lang="es-ES" sz="2400" b="1" dirty="0">
                <a:solidFill>
                  <a:srgbClr val="002060"/>
                </a:solidFill>
              </a:rPr>
              <a:t> </a:t>
            </a:r>
            <a:r>
              <a:rPr lang="es-ES" sz="2400" b="1" dirty="0" err="1">
                <a:solidFill>
                  <a:srgbClr val="002060"/>
                </a:solidFill>
              </a:rPr>
              <a:t>Methods</a:t>
            </a:r>
            <a:endParaRPr lang="es-ES" sz="2400" b="1" dirty="0">
              <a:solidFill>
                <a:srgbClr val="002060"/>
              </a:solidFill>
            </a:endParaRPr>
          </a:p>
        </p:txBody>
      </p:sp>
      <p:sp>
        <p:nvSpPr>
          <p:cNvPr id="2" name="Elipse 1"/>
          <p:cNvSpPr/>
          <p:nvPr/>
        </p:nvSpPr>
        <p:spPr>
          <a:xfrm>
            <a:off x="7565244" y="1579890"/>
            <a:ext cx="2880000" cy="2880000"/>
          </a:xfrm>
          <a:prstGeom prst="ellipse">
            <a:avLst/>
          </a:prstGeom>
          <a:solidFill>
            <a:schemeClr val="accent1">
              <a:alpha val="5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Elipse 8"/>
          <p:cNvSpPr/>
          <p:nvPr/>
        </p:nvSpPr>
        <p:spPr>
          <a:xfrm>
            <a:off x="8313111" y="3105055"/>
            <a:ext cx="2880000" cy="2880000"/>
          </a:xfrm>
          <a:prstGeom prst="ellipse">
            <a:avLst/>
          </a:prstGeom>
          <a:solidFill>
            <a:schemeClr val="accent6">
              <a:lumMod val="75000"/>
              <a:alpha val="50000"/>
            </a:schemeClr>
          </a:solidFill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3" name="Rectángulo 12"/>
          <p:cNvSpPr/>
          <p:nvPr/>
        </p:nvSpPr>
        <p:spPr>
          <a:xfrm>
            <a:off x="7641509" y="2042244"/>
            <a:ext cx="28037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02060"/>
                </a:solidFill>
              </a:rPr>
              <a:t>Mathematical Properties</a:t>
            </a:r>
          </a:p>
          <a:p>
            <a:pPr algn="ctr"/>
            <a:r>
              <a:rPr lang="en-US" sz="1600" b="1" dirty="0">
                <a:solidFill>
                  <a:srgbClr val="002060"/>
                </a:solidFill>
              </a:rPr>
              <a:t> of the Problem</a:t>
            </a:r>
            <a:r>
              <a:rPr lang="es-ES" sz="1600" b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9117305" y="4535731"/>
            <a:ext cx="25283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Desired Spectral Information</a:t>
            </a:r>
            <a:endParaRPr lang="es-ES" sz="1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6301085" y="4564911"/>
            <a:ext cx="25283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accent2">
                    <a:lumMod val="50000"/>
                  </a:schemeClr>
                </a:solidFill>
              </a:rPr>
              <a:t>Computational Requirements</a:t>
            </a:r>
            <a:endParaRPr lang="es-ES" sz="1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8313111" y="3519226"/>
            <a:ext cx="130306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</a:rPr>
              <a:t>Most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Adequate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Method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2050" name="Picture 2" descr="Green Tick Clip Art - Green Tick - Free Transparent PNG Clipart Images  Download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209" y="2923260"/>
            <a:ext cx="856663" cy="63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Green Tick Clip Art - Green Tick - Free Transparent PNG Clipart Images  Download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083" y="3823573"/>
            <a:ext cx="856663" cy="63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Green Tick Clip Art - Green Tick - Free Transparent PNG Clipart Images  Download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618" y="4700276"/>
            <a:ext cx="856663" cy="63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78B7CC3-D0F5-4009-90E4-B3108E2C76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260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35"/>
    </mc:Choice>
    <mc:Fallback xmlns="">
      <p:transition spd="slow" advTm="91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CuadroTexto 66">
            <a:extLst>
              <a:ext uri="{FF2B5EF4-FFF2-40B4-BE49-F238E27FC236}">
                <a16:creationId xmlns:a16="http://schemas.microsoft.com/office/drawing/2014/main" id="{5169557C-48F9-471E-B54A-5DCDC5E2828D}"/>
              </a:ext>
            </a:extLst>
          </p:cNvPr>
          <p:cNvSpPr txBox="1"/>
          <p:nvPr/>
        </p:nvSpPr>
        <p:spPr>
          <a:xfrm>
            <a:off x="8637709" y="1889754"/>
            <a:ext cx="13415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600" dirty="0"/>
              <a:t>Matrix </a:t>
            </a:r>
          </a:p>
          <a:p>
            <a:pPr algn="ctr"/>
            <a:r>
              <a:rPr lang="es-ES" sz="1600" dirty="0" err="1"/>
              <a:t>Multiplication</a:t>
            </a:r>
            <a:endParaRPr lang="es-ES" sz="1600" dirty="0"/>
          </a:p>
        </p:txBody>
      </p:sp>
      <p:sp>
        <p:nvSpPr>
          <p:cNvPr id="17" name="Diagrama de flujo: proceso 16">
            <a:extLst>
              <a:ext uri="{FF2B5EF4-FFF2-40B4-BE49-F238E27FC236}">
                <a16:creationId xmlns:a16="http://schemas.microsoft.com/office/drawing/2014/main" id="{473CACA6-3D38-4875-A637-29545F1A9E87}"/>
              </a:ext>
            </a:extLst>
          </p:cNvPr>
          <p:cNvSpPr/>
          <p:nvPr/>
        </p:nvSpPr>
        <p:spPr>
          <a:xfrm>
            <a:off x="-15957" y="1188289"/>
            <a:ext cx="4083565" cy="5669712"/>
          </a:xfrm>
          <a:prstGeom prst="flowChartProcess">
            <a:avLst/>
          </a:prstGeom>
          <a:solidFill>
            <a:schemeClr val="accent6">
              <a:lumMod val="40000"/>
              <a:lumOff val="60000"/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/>
          <p:cNvSpPr/>
          <p:nvPr/>
        </p:nvSpPr>
        <p:spPr>
          <a:xfrm>
            <a:off x="136433" y="179045"/>
            <a:ext cx="37860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b="1" dirty="0" err="1">
                <a:solidFill>
                  <a:srgbClr val="002060"/>
                </a:solidFill>
              </a:rPr>
              <a:t>Iterative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Methods-Subspace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Projection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Methods</a:t>
            </a:r>
            <a:endParaRPr lang="es-ES" sz="1400" dirty="0"/>
          </a:p>
        </p:txBody>
      </p:sp>
      <p:sp>
        <p:nvSpPr>
          <p:cNvPr id="22" name="TextBox 29"/>
          <p:cNvSpPr txBox="1"/>
          <p:nvPr/>
        </p:nvSpPr>
        <p:spPr>
          <a:xfrm>
            <a:off x="521470" y="698410"/>
            <a:ext cx="11698487" cy="489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00"/>
              </a:lnSpc>
            </a:pPr>
            <a:r>
              <a:rPr lang="es-ES" b="1" dirty="0" err="1">
                <a:solidFill>
                  <a:srgbClr val="002060"/>
                </a:solidFill>
              </a:rPr>
              <a:t>Decision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>
                <a:solidFill>
                  <a:srgbClr val="002060"/>
                </a:solidFill>
              </a:rPr>
              <a:t>tree</a:t>
            </a:r>
            <a:r>
              <a:rPr lang="es-ES">
                <a:solidFill>
                  <a:srgbClr val="002060"/>
                </a:solidFill>
              </a:rPr>
              <a:t>.</a:t>
            </a:r>
            <a:endParaRPr lang="es-ES" sz="1600" dirty="0">
              <a:solidFill>
                <a:srgbClr val="002060"/>
              </a:solidFill>
            </a:endParaRPr>
          </a:p>
        </p:txBody>
      </p:sp>
      <p:sp>
        <p:nvSpPr>
          <p:cNvPr id="3" name="AutoShape 2" descr="n"/>
          <p:cNvSpPr>
            <a:spLocks noChangeAspect="1" noChangeArrowheads="1"/>
          </p:cNvSpPr>
          <p:nvPr/>
        </p:nvSpPr>
        <p:spPr bwMode="auto">
          <a:xfrm>
            <a:off x="3617913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4" name="AutoShape 2" descr="A^{{n-1}}b"/>
          <p:cNvSpPr>
            <a:spLocks noChangeAspect="1" noChangeArrowheads="1"/>
          </p:cNvSpPr>
          <p:nvPr/>
        </p:nvSpPr>
        <p:spPr bwMode="auto">
          <a:xfrm>
            <a:off x="113665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3" name="Rectángulo 22"/>
          <p:cNvSpPr/>
          <p:nvPr/>
        </p:nvSpPr>
        <p:spPr>
          <a:xfrm>
            <a:off x="4734638" y="2787169"/>
            <a:ext cx="15306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solidFill>
                  <a:srgbClr val="002060"/>
                </a:solidFill>
              </a:rPr>
              <a:t>Single Vector </a:t>
            </a:r>
          </a:p>
          <a:p>
            <a:r>
              <a:rPr lang="es-ES" b="1" dirty="0" err="1">
                <a:solidFill>
                  <a:srgbClr val="002060"/>
                </a:solidFill>
              </a:rPr>
              <a:t>Computation</a:t>
            </a:r>
            <a:endParaRPr lang="es-ES" b="1" dirty="0"/>
          </a:p>
        </p:txBody>
      </p:sp>
      <p:sp>
        <p:nvSpPr>
          <p:cNvPr id="26" name="Rectángulo redondeado 25"/>
          <p:cNvSpPr/>
          <p:nvPr/>
        </p:nvSpPr>
        <p:spPr>
          <a:xfrm>
            <a:off x="447183" y="2201594"/>
            <a:ext cx="2329439" cy="1752451"/>
          </a:xfrm>
          <a:prstGeom prst="round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Rectángulo 1"/>
          <p:cNvSpPr/>
          <p:nvPr/>
        </p:nvSpPr>
        <p:spPr>
          <a:xfrm>
            <a:off x="490474" y="2564010"/>
            <a:ext cx="2286148" cy="792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600" dirty="0">
                <a:solidFill>
                  <a:srgbClr val="002060"/>
                </a:solidFill>
              </a:rPr>
              <a:t>Are </a:t>
            </a:r>
            <a:r>
              <a:rPr lang="es-ES" sz="1600" dirty="0" err="1">
                <a:solidFill>
                  <a:srgbClr val="002060"/>
                </a:solidFill>
              </a:rPr>
              <a:t>dominant</a:t>
            </a:r>
            <a:r>
              <a:rPr lang="es-ES" sz="1600" dirty="0">
                <a:solidFill>
                  <a:srgbClr val="002060"/>
                </a:solidFill>
              </a:rPr>
              <a:t> / </a:t>
            </a:r>
            <a:r>
              <a:rPr lang="es-ES" sz="1600" dirty="0" err="1">
                <a:solidFill>
                  <a:srgbClr val="002060"/>
                </a:solidFill>
              </a:rPr>
              <a:t>extremal</a:t>
            </a:r>
            <a:r>
              <a:rPr lang="es-ES" sz="1600" dirty="0">
                <a:solidFill>
                  <a:srgbClr val="002060"/>
                </a:solidFill>
              </a:rPr>
              <a:t> </a:t>
            </a:r>
            <a:r>
              <a:rPr lang="es-ES" sz="1600" dirty="0" err="1">
                <a:solidFill>
                  <a:srgbClr val="002060"/>
                </a:solidFill>
              </a:rPr>
              <a:t>eigenpairs</a:t>
            </a:r>
            <a:r>
              <a:rPr lang="es-ES" sz="1600" dirty="0">
                <a:solidFill>
                  <a:srgbClr val="002060"/>
                </a:solidFill>
              </a:rPr>
              <a:t> </a:t>
            </a:r>
            <a:r>
              <a:rPr lang="es-ES" sz="1600" dirty="0" err="1">
                <a:solidFill>
                  <a:srgbClr val="002060"/>
                </a:solidFill>
              </a:rPr>
              <a:t>only</a:t>
            </a:r>
            <a:r>
              <a:rPr lang="es-ES" sz="1600" dirty="0">
                <a:solidFill>
                  <a:srgbClr val="002060"/>
                </a:solidFill>
              </a:rPr>
              <a:t> </a:t>
            </a:r>
            <a:r>
              <a:rPr lang="es-ES" sz="1600" dirty="0" err="1">
                <a:solidFill>
                  <a:srgbClr val="002060"/>
                </a:solidFill>
              </a:rPr>
              <a:t>required</a:t>
            </a:r>
            <a:r>
              <a:rPr lang="es-ES" sz="1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8" name="Rectángulo redondeado 27"/>
          <p:cNvSpPr/>
          <p:nvPr/>
        </p:nvSpPr>
        <p:spPr>
          <a:xfrm>
            <a:off x="4621008" y="2714642"/>
            <a:ext cx="1732748" cy="732647"/>
          </a:xfrm>
          <a:prstGeom prst="round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Diagrama de flujo: decisión 4">
            <a:extLst>
              <a:ext uri="{FF2B5EF4-FFF2-40B4-BE49-F238E27FC236}">
                <a16:creationId xmlns:a16="http://schemas.microsoft.com/office/drawing/2014/main" id="{F62CAE94-21C6-404F-97FE-864CDA0F5A5E}"/>
              </a:ext>
            </a:extLst>
          </p:cNvPr>
          <p:cNvSpPr/>
          <p:nvPr/>
        </p:nvSpPr>
        <p:spPr>
          <a:xfrm>
            <a:off x="3172905" y="2836027"/>
            <a:ext cx="935182" cy="489878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/>
              <a:t>yes</a:t>
            </a:r>
          </a:p>
        </p:txBody>
      </p:sp>
      <p:sp>
        <p:nvSpPr>
          <p:cNvPr id="27" name="Diagrama de flujo: decisión 26">
            <a:extLst>
              <a:ext uri="{FF2B5EF4-FFF2-40B4-BE49-F238E27FC236}">
                <a16:creationId xmlns:a16="http://schemas.microsoft.com/office/drawing/2014/main" id="{4FBC3CCE-C5CF-4713-8711-F45FA9BAD234}"/>
              </a:ext>
            </a:extLst>
          </p:cNvPr>
          <p:cNvSpPr/>
          <p:nvPr/>
        </p:nvSpPr>
        <p:spPr>
          <a:xfrm rot="16200000">
            <a:off x="1143308" y="4675291"/>
            <a:ext cx="935182" cy="489878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/>
              <a:t>no</a:t>
            </a:r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B7250AC2-FDB9-4092-9D98-56265D9F4BB0}"/>
              </a:ext>
            </a:extLst>
          </p:cNvPr>
          <p:cNvCxnSpPr>
            <a:stCxn id="26" idx="3"/>
            <a:endCxn id="5" idx="1"/>
          </p:cNvCxnSpPr>
          <p:nvPr/>
        </p:nvCxnSpPr>
        <p:spPr>
          <a:xfrm>
            <a:off x="2776622" y="3077820"/>
            <a:ext cx="396283" cy="31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058D0B1D-490F-4CC8-8DDE-33ADD11BF6D0}"/>
              </a:ext>
            </a:extLst>
          </p:cNvPr>
          <p:cNvCxnSpPr>
            <a:stCxn id="5" idx="3"/>
            <a:endCxn id="28" idx="1"/>
          </p:cNvCxnSpPr>
          <p:nvPr/>
        </p:nvCxnSpPr>
        <p:spPr>
          <a:xfrm>
            <a:off x="4108087" y="3080966"/>
            <a:ext cx="51292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CuadroTexto 37">
            <a:extLst>
              <a:ext uri="{FF2B5EF4-FFF2-40B4-BE49-F238E27FC236}">
                <a16:creationId xmlns:a16="http://schemas.microsoft.com/office/drawing/2014/main" id="{4B19DC5A-A9D3-4B8F-AC25-7E4FD0172B91}"/>
              </a:ext>
            </a:extLst>
          </p:cNvPr>
          <p:cNvSpPr txBox="1"/>
          <p:nvPr/>
        </p:nvSpPr>
        <p:spPr>
          <a:xfrm>
            <a:off x="433771" y="1449584"/>
            <a:ext cx="30392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dirty="0" err="1">
                <a:solidFill>
                  <a:srgbClr val="002060"/>
                </a:solidFill>
              </a:rPr>
              <a:t>Desired</a:t>
            </a:r>
            <a:r>
              <a:rPr lang="es-ES" sz="1800" dirty="0">
                <a:solidFill>
                  <a:srgbClr val="002060"/>
                </a:solidFill>
              </a:rPr>
              <a:t> </a:t>
            </a:r>
            <a:r>
              <a:rPr lang="es-ES" sz="1800" dirty="0" err="1">
                <a:solidFill>
                  <a:srgbClr val="002060"/>
                </a:solidFill>
              </a:rPr>
              <a:t>spectral</a:t>
            </a:r>
            <a:r>
              <a:rPr lang="es-ES" sz="1800" dirty="0">
                <a:solidFill>
                  <a:srgbClr val="002060"/>
                </a:solidFill>
              </a:rPr>
              <a:t> </a:t>
            </a:r>
            <a:r>
              <a:rPr lang="es-ES" sz="1800" dirty="0" err="1">
                <a:solidFill>
                  <a:srgbClr val="002060"/>
                </a:solidFill>
              </a:rPr>
              <a:t>information</a:t>
            </a:r>
            <a:endParaRPr lang="es-ES" dirty="0"/>
          </a:p>
        </p:txBody>
      </p: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C71A3D10-8D25-4BAA-8085-A7AAF28E247D}"/>
              </a:ext>
            </a:extLst>
          </p:cNvPr>
          <p:cNvCxnSpPr/>
          <p:nvPr/>
        </p:nvCxnSpPr>
        <p:spPr>
          <a:xfrm>
            <a:off x="0" y="1188288"/>
            <a:ext cx="12204000" cy="0"/>
          </a:xfrm>
          <a:prstGeom prst="line">
            <a:avLst/>
          </a:prstGeom>
          <a:ln w="635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cto 40">
            <a:extLst>
              <a:ext uri="{FF2B5EF4-FFF2-40B4-BE49-F238E27FC236}">
                <a16:creationId xmlns:a16="http://schemas.microsoft.com/office/drawing/2014/main" id="{C7E6A891-C90A-4856-ADA2-C2140C4451D4}"/>
              </a:ext>
            </a:extLst>
          </p:cNvPr>
          <p:cNvCxnSpPr>
            <a:stCxn id="26" idx="2"/>
            <a:endCxn id="27" idx="3"/>
          </p:cNvCxnSpPr>
          <p:nvPr/>
        </p:nvCxnSpPr>
        <p:spPr>
          <a:xfrm flipH="1">
            <a:off x="1610899" y="3954045"/>
            <a:ext cx="1004" cy="4985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ángulo: esquinas redondeadas 42">
            <a:extLst>
              <a:ext uri="{FF2B5EF4-FFF2-40B4-BE49-F238E27FC236}">
                <a16:creationId xmlns:a16="http://schemas.microsoft.com/office/drawing/2014/main" id="{2782D7CC-D835-4CA3-94EA-24799F660B63}"/>
              </a:ext>
            </a:extLst>
          </p:cNvPr>
          <p:cNvSpPr/>
          <p:nvPr/>
        </p:nvSpPr>
        <p:spPr>
          <a:xfrm>
            <a:off x="7156704" y="1818916"/>
            <a:ext cx="1481005" cy="745092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err="1">
                <a:solidFill>
                  <a:srgbClr val="002060"/>
                </a:solidFill>
              </a:rPr>
              <a:t>Power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Method</a:t>
            </a:r>
            <a:endParaRPr lang="es-ES" dirty="0">
              <a:solidFill>
                <a:srgbClr val="002060"/>
              </a:solidFill>
            </a:endParaRPr>
          </a:p>
        </p:txBody>
      </p:sp>
      <p:sp>
        <p:nvSpPr>
          <p:cNvPr id="44" name="Rectángulo: esquinas redondeadas 43">
            <a:extLst>
              <a:ext uri="{FF2B5EF4-FFF2-40B4-BE49-F238E27FC236}">
                <a16:creationId xmlns:a16="http://schemas.microsoft.com/office/drawing/2014/main" id="{193B6B5D-3E01-4F99-9A31-D4B7EF0F44A6}"/>
              </a:ext>
            </a:extLst>
          </p:cNvPr>
          <p:cNvSpPr/>
          <p:nvPr/>
        </p:nvSpPr>
        <p:spPr>
          <a:xfrm>
            <a:off x="7156704" y="2708662"/>
            <a:ext cx="1481005" cy="745092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rgbClr val="002060"/>
                </a:solidFill>
              </a:rPr>
              <a:t>Inverse </a:t>
            </a:r>
            <a:r>
              <a:rPr lang="es-ES" dirty="0" err="1">
                <a:solidFill>
                  <a:srgbClr val="002060"/>
                </a:solidFill>
              </a:rPr>
              <a:t>Iteration</a:t>
            </a:r>
            <a:endParaRPr lang="es-ES" dirty="0">
              <a:solidFill>
                <a:srgbClr val="002060"/>
              </a:solidFill>
            </a:endParaRPr>
          </a:p>
        </p:txBody>
      </p:sp>
      <p:sp>
        <p:nvSpPr>
          <p:cNvPr id="45" name="Rectángulo: esquinas redondeadas 44">
            <a:extLst>
              <a:ext uri="{FF2B5EF4-FFF2-40B4-BE49-F238E27FC236}">
                <a16:creationId xmlns:a16="http://schemas.microsoft.com/office/drawing/2014/main" id="{C2269566-0335-4950-83CD-F089176EC335}"/>
              </a:ext>
            </a:extLst>
          </p:cNvPr>
          <p:cNvSpPr/>
          <p:nvPr/>
        </p:nvSpPr>
        <p:spPr>
          <a:xfrm>
            <a:off x="7156704" y="3598166"/>
            <a:ext cx="1481005" cy="745092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rgbClr val="002060"/>
                </a:solidFill>
              </a:rPr>
              <a:t>Shift &amp; </a:t>
            </a:r>
            <a:r>
              <a:rPr lang="es-ES" dirty="0" err="1">
                <a:solidFill>
                  <a:srgbClr val="002060"/>
                </a:solidFill>
              </a:rPr>
              <a:t>Invert</a:t>
            </a:r>
            <a:endParaRPr lang="es-ES" dirty="0">
              <a:solidFill>
                <a:srgbClr val="002060"/>
              </a:solidFill>
            </a:endParaRPr>
          </a:p>
        </p:txBody>
      </p:sp>
      <p:cxnSp>
        <p:nvCxnSpPr>
          <p:cNvPr id="47" name="Conector: angular 46">
            <a:extLst>
              <a:ext uri="{FF2B5EF4-FFF2-40B4-BE49-F238E27FC236}">
                <a16:creationId xmlns:a16="http://schemas.microsoft.com/office/drawing/2014/main" id="{2AC93471-4786-4FCA-A37E-D14CB4339204}"/>
              </a:ext>
            </a:extLst>
          </p:cNvPr>
          <p:cNvCxnSpPr>
            <a:cxnSpLocks/>
            <a:stCxn id="28" idx="3"/>
            <a:endCxn id="43" idx="1"/>
          </p:cNvCxnSpPr>
          <p:nvPr/>
        </p:nvCxnSpPr>
        <p:spPr>
          <a:xfrm flipV="1">
            <a:off x="6353756" y="2191462"/>
            <a:ext cx="802948" cy="889504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ector: angular 47">
            <a:extLst>
              <a:ext uri="{FF2B5EF4-FFF2-40B4-BE49-F238E27FC236}">
                <a16:creationId xmlns:a16="http://schemas.microsoft.com/office/drawing/2014/main" id="{AE7379D9-5729-4D05-B366-89F5FC273BD4}"/>
              </a:ext>
            </a:extLst>
          </p:cNvPr>
          <p:cNvCxnSpPr>
            <a:cxnSpLocks/>
            <a:stCxn id="28" idx="3"/>
            <a:endCxn id="45" idx="1"/>
          </p:cNvCxnSpPr>
          <p:nvPr/>
        </p:nvCxnSpPr>
        <p:spPr>
          <a:xfrm>
            <a:off x="6353756" y="3080966"/>
            <a:ext cx="802948" cy="889746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cto 52">
            <a:extLst>
              <a:ext uri="{FF2B5EF4-FFF2-40B4-BE49-F238E27FC236}">
                <a16:creationId xmlns:a16="http://schemas.microsoft.com/office/drawing/2014/main" id="{4A4EBEC0-81C1-48CC-8285-4DCBBAFFF8E0}"/>
              </a:ext>
            </a:extLst>
          </p:cNvPr>
          <p:cNvCxnSpPr>
            <a:cxnSpLocks/>
            <a:stCxn id="28" idx="3"/>
            <a:endCxn id="44" idx="1"/>
          </p:cNvCxnSpPr>
          <p:nvPr/>
        </p:nvCxnSpPr>
        <p:spPr>
          <a:xfrm>
            <a:off x="6353756" y="3080966"/>
            <a:ext cx="802948" cy="2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ector recto de flecha 65">
            <a:extLst>
              <a:ext uri="{FF2B5EF4-FFF2-40B4-BE49-F238E27FC236}">
                <a16:creationId xmlns:a16="http://schemas.microsoft.com/office/drawing/2014/main" id="{C0E48037-B166-437E-A615-4EC61C9D8688}"/>
              </a:ext>
            </a:extLst>
          </p:cNvPr>
          <p:cNvCxnSpPr>
            <a:stCxn id="43" idx="3"/>
          </p:cNvCxnSpPr>
          <p:nvPr/>
        </p:nvCxnSpPr>
        <p:spPr>
          <a:xfrm>
            <a:off x="8637708" y="2191462"/>
            <a:ext cx="1440000" cy="0"/>
          </a:xfrm>
          <a:prstGeom prst="straightConnector1">
            <a:avLst/>
          </a:prstGeom>
          <a:ln w="508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CuadroTexto 67">
            <a:extLst>
              <a:ext uri="{FF2B5EF4-FFF2-40B4-BE49-F238E27FC236}">
                <a16:creationId xmlns:a16="http://schemas.microsoft.com/office/drawing/2014/main" id="{CB6FD3BE-D86F-4691-A9B1-B1E2F3BE1084}"/>
              </a:ext>
            </a:extLst>
          </p:cNvPr>
          <p:cNvSpPr txBox="1"/>
          <p:nvPr/>
        </p:nvSpPr>
        <p:spPr>
          <a:xfrm>
            <a:off x="8637708" y="2772016"/>
            <a:ext cx="10428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Linear </a:t>
            </a:r>
          </a:p>
          <a:p>
            <a:pPr algn="ctr"/>
            <a:r>
              <a:rPr lang="es-ES" sz="1600" dirty="0" err="1"/>
              <a:t>Solver</a:t>
            </a:r>
            <a:endParaRPr lang="es-ES" sz="1600" dirty="0"/>
          </a:p>
        </p:txBody>
      </p:sp>
      <p:cxnSp>
        <p:nvCxnSpPr>
          <p:cNvPr id="69" name="Conector recto de flecha 68">
            <a:extLst>
              <a:ext uri="{FF2B5EF4-FFF2-40B4-BE49-F238E27FC236}">
                <a16:creationId xmlns:a16="http://schemas.microsoft.com/office/drawing/2014/main" id="{8DA6AA8A-5D6B-43F8-8EE2-A0EF193F9ACA}"/>
              </a:ext>
            </a:extLst>
          </p:cNvPr>
          <p:cNvCxnSpPr>
            <a:cxnSpLocks/>
            <a:stCxn id="68" idx="1"/>
          </p:cNvCxnSpPr>
          <p:nvPr/>
        </p:nvCxnSpPr>
        <p:spPr>
          <a:xfrm>
            <a:off x="8637708" y="3064404"/>
            <a:ext cx="1440000" cy="0"/>
          </a:xfrm>
          <a:prstGeom prst="straightConnector1">
            <a:avLst/>
          </a:prstGeom>
          <a:ln w="508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CuadroTexto 69">
            <a:extLst>
              <a:ext uri="{FF2B5EF4-FFF2-40B4-BE49-F238E27FC236}">
                <a16:creationId xmlns:a16="http://schemas.microsoft.com/office/drawing/2014/main" id="{291AA07B-8D14-4EB0-B709-8F9D0BD5F682}"/>
              </a:ext>
            </a:extLst>
          </p:cNvPr>
          <p:cNvSpPr txBox="1"/>
          <p:nvPr/>
        </p:nvSpPr>
        <p:spPr>
          <a:xfrm>
            <a:off x="8637708" y="3678324"/>
            <a:ext cx="10210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Linear</a:t>
            </a:r>
          </a:p>
          <a:p>
            <a:pPr algn="ctr"/>
            <a:r>
              <a:rPr lang="es-ES" sz="1600" dirty="0" err="1"/>
              <a:t>Solver</a:t>
            </a:r>
            <a:endParaRPr lang="es-ES" sz="1600" dirty="0"/>
          </a:p>
        </p:txBody>
      </p:sp>
      <p:cxnSp>
        <p:nvCxnSpPr>
          <p:cNvPr id="71" name="Conector recto de flecha 70">
            <a:extLst>
              <a:ext uri="{FF2B5EF4-FFF2-40B4-BE49-F238E27FC236}">
                <a16:creationId xmlns:a16="http://schemas.microsoft.com/office/drawing/2014/main" id="{EF6BAD2E-21B9-479D-A702-1E59D147D1FC}"/>
              </a:ext>
            </a:extLst>
          </p:cNvPr>
          <p:cNvCxnSpPr>
            <a:cxnSpLocks/>
            <a:stCxn id="70" idx="1"/>
          </p:cNvCxnSpPr>
          <p:nvPr/>
        </p:nvCxnSpPr>
        <p:spPr>
          <a:xfrm>
            <a:off x="8637708" y="3970712"/>
            <a:ext cx="1440000" cy="0"/>
          </a:xfrm>
          <a:prstGeom prst="straightConnector1">
            <a:avLst/>
          </a:prstGeom>
          <a:ln w="508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ángulo: esquinas redondeadas 76">
            <a:extLst>
              <a:ext uri="{FF2B5EF4-FFF2-40B4-BE49-F238E27FC236}">
                <a16:creationId xmlns:a16="http://schemas.microsoft.com/office/drawing/2014/main" id="{FA201B60-7FCB-435D-BB64-D379CEFA4ABF}"/>
              </a:ext>
            </a:extLst>
          </p:cNvPr>
          <p:cNvSpPr/>
          <p:nvPr/>
        </p:nvSpPr>
        <p:spPr>
          <a:xfrm>
            <a:off x="7156704" y="4546390"/>
            <a:ext cx="1481005" cy="745092"/>
          </a:xfrm>
          <a:prstGeom prst="roundRect">
            <a:avLst/>
          </a:prstGeom>
          <a:noFill/>
          <a:ln w="3810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accent5">
                    <a:lumMod val="75000"/>
                  </a:schemeClr>
                </a:solidFill>
              </a:rPr>
              <a:t>Rayleigh </a:t>
            </a:r>
            <a:r>
              <a:rPr lang="es-ES" dirty="0" err="1">
                <a:solidFill>
                  <a:schemeClr val="accent5">
                    <a:lumMod val="75000"/>
                  </a:schemeClr>
                </a:solidFill>
              </a:rPr>
              <a:t>Quotient</a:t>
            </a:r>
            <a:endParaRPr lang="es-ES" dirty="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79" name="Conector recto 78">
            <a:extLst>
              <a:ext uri="{FF2B5EF4-FFF2-40B4-BE49-F238E27FC236}">
                <a16:creationId xmlns:a16="http://schemas.microsoft.com/office/drawing/2014/main" id="{82B977BD-CE3E-41FB-B6C0-0072D4ADFBA1}"/>
              </a:ext>
            </a:extLst>
          </p:cNvPr>
          <p:cNvCxnSpPr>
            <a:stCxn id="45" idx="2"/>
            <a:endCxn id="77" idx="0"/>
          </p:cNvCxnSpPr>
          <p:nvPr/>
        </p:nvCxnSpPr>
        <p:spPr>
          <a:xfrm>
            <a:off x="7897207" y="4343258"/>
            <a:ext cx="0" cy="203132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ectángulo: esquinas redondeadas 79">
            <a:extLst>
              <a:ext uri="{FF2B5EF4-FFF2-40B4-BE49-F238E27FC236}">
                <a16:creationId xmlns:a16="http://schemas.microsoft.com/office/drawing/2014/main" id="{6FFE51E2-E201-4A0B-9104-8355186C7068}"/>
              </a:ext>
            </a:extLst>
          </p:cNvPr>
          <p:cNvSpPr/>
          <p:nvPr/>
        </p:nvSpPr>
        <p:spPr>
          <a:xfrm>
            <a:off x="7156703" y="5887099"/>
            <a:ext cx="1481005" cy="745092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err="1">
                <a:solidFill>
                  <a:srgbClr val="002060"/>
                </a:solidFill>
              </a:rPr>
              <a:t>Subspace</a:t>
            </a:r>
            <a:endParaRPr lang="es-ES" dirty="0">
              <a:solidFill>
                <a:srgbClr val="002060"/>
              </a:solidFill>
            </a:endParaRPr>
          </a:p>
          <a:p>
            <a:pPr algn="ctr"/>
            <a:r>
              <a:rPr lang="es-ES" dirty="0" err="1">
                <a:solidFill>
                  <a:srgbClr val="002060"/>
                </a:solidFill>
              </a:rPr>
              <a:t>Iteration</a:t>
            </a:r>
            <a:endParaRPr lang="es-ES" dirty="0">
              <a:solidFill>
                <a:srgbClr val="002060"/>
              </a:solidFill>
            </a:endParaRPr>
          </a:p>
        </p:txBody>
      </p:sp>
      <p:cxnSp>
        <p:nvCxnSpPr>
          <p:cNvPr id="82" name="Conector: angular 81">
            <a:extLst>
              <a:ext uri="{FF2B5EF4-FFF2-40B4-BE49-F238E27FC236}">
                <a16:creationId xmlns:a16="http://schemas.microsoft.com/office/drawing/2014/main" id="{7A314E5C-3685-4B8F-933C-FC24A36FE9B6}"/>
              </a:ext>
            </a:extLst>
          </p:cNvPr>
          <p:cNvCxnSpPr>
            <a:stCxn id="28" idx="2"/>
            <a:endCxn id="80" idx="1"/>
          </p:cNvCxnSpPr>
          <p:nvPr/>
        </p:nvCxnSpPr>
        <p:spPr>
          <a:xfrm rot="16200000" flipH="1">
            <a:off x="4915864" y="4018806"/>
            <a:ext cx="2812356" cy="1669321"/>
          </a:xfrm>
          <a:prstGeom prst="bentConnector2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CuadroTexto 82">
            <a:extLst>
              <a:ext uri="{FF2B5EF4-FFF2-40B4-BE49-F238E27FC236}">
                <a16:creationId xmlns:a16="http://schemas.microsoft.com/office/drawing/2014/main" id="{60539007-BA9A-4CB3-9E60-5015611BF271}"/>
              </a:ext>
            </a:extLst>
          </p:cNvPr>
          <p:cNvSpPr txBox="1"/>
          <p:nvPr/>
        </p:nvSpPr>
        <p:spPr>
          <a:xfrm>
            <a:off x="8637709" y="5967257"/>
            <a:ext cx="13415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Linear </a:t>
            </a:r>
            <a:r>
              <a:rPr lang="es-ES" sz="1600" dirty="0" err="1"/>
              <a:t>Solver</a:t>
            </a:r>
            <a:r>
              <a:rPr lang="es-ES" sz="1600" dirty="0"/>
              <a:t> </a:t>
            </a:r>
          </a:p>
          <a:p>
            <a:pPr algn="ctr"/>
            <a:r>
              <a:rPr lang="es-ES" sz="1600" dirty="0"/>
              <a:t>QR </a:t>
            </a:r>
            <a:r>
              <a:rPr lang="es-ES" sz="1600" dirty="0" err="1"/>
              <a:t>orthog</a:t>
            </a:r>
            <a:r>
              <a:rPr lang="es-ES" sz="1600" dirty="0"/>
              <a:t>.</a:t>
            </a:r>
          </a:p>
        </p:txBody>
      </p:sp>
      <p:cxnSp>
        <p:nvCxnSpPr>
          <p:cNvPr id="84" name="Conector recto de flecha 83">
            <a:extLst>
              <a:ext uri="{FF2B5EF4-FFF2-40B4-BE49-F238E27FC236}">
                <a16:creationId xmlns:a16="http://schemas.microsoft.com/office/drawing/2014/main" id="{59E048BB-0503-4326-9459-1AA8DF5482A2}"/>
              </a:ext>
            </a:extLst>
          </p:cNvPr>
          <p:cNvCxnSpPr>
            <a:cxnSpLocks/>
            <a:stCxn id="80" idx="3"/>
          </p:cNvCxnSpPr>
          <p:nvPr/>
        </p:nvCxnSpPr>
        <p:spPr>
          <a:xfrm>
            <a:off x="8637708" y="6259645"/>
            <a:ext cx="1440000" cy="0"/>
          </a:xfrm>
          <a:prstGeom prst="straightConnector1">
            <a:avLst/>
          </a:prstGeom>
          <a:ln w="508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ector recto 86">
            <a:extLst>
              <a:ext uri="{FF2B5EF4-FFF2-40B4-BE49-F238E27FC236}">
                <a16:creationId xmlns:a16="http://schemas.microsoft.com/office/drawing/2014/main" id="{B9DA3294-9290-499C-AEE1-7FF9EC15957A}"/>
              </a:ext>
            </a:extLst>
          </p:cNvPr>
          <p:cNvCxnSpPr>
            <a:stCxn id="27" idx="1"/>
          </p:cNvCxnSpPr>
          <p:nvPr/>
        </p:nvCxnSpPr>
        <p:spPr>
          <a:xfrm>
            <a:off x="1610899" y="5387821"/>
            <a:ext cx="0" cy="14701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CuadroTexto 87">
            <a:extLst>
              <a:ext uri="{FF2B5EF4-FFF2-40B4-BE49-F238E27FC236}">
                <a16:creationId xmlns:a16="http://schemas.microsoft.com/office/drawing/2014/main" id="{435C53EB-7CDD-4B02-84E8-9EB0A9F38CC1}"/>
              </a:ext>
            </a:extLst>
          </p:cNvPr>
          <p:cNvSpPr txBox="1"/>
          <p:nvPr/>
        </p:nvSpPr>
        <p:spPr>
          <a:xfrm>
            <a:off x="10537569" y="1868296"/>
            <a:ext cx="1189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 err="1">
                <a:solidFill>
                  <a:schemeClr val="accent5">
                    <a:lumMod val="75000"/>
                  </a:schemeClr>
                </a:solidFill>
              </a:rPr>
              <a:t>Dominant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es-ES" b="1" dirty="0" err="1">
                <a:solidFill>
                  <a:schemeClr val="accent5">
                    <a:lumMod val="75000"/>
                  </a:schemeClr>
                </a:solidFill>
              </a:rPr>
              <a:t>Eigenpair</a:t>
            </a:r>
            <a:endParaRPr lang="es-E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9" name="CuadroTexto 88">
            <a:extLst>
              <a:ext uri="{FF2B5EF4-FFF2-40B4-BE49-F238E27FC236}">
                <a16:creationId xmlns:a16="http://schemas.microsoft.com/office/drawing/2014/main" id="{5B160DE8-094C-4CD7-8C03-58139E42390E}"/>
              </a:ext>
            </a:extLst>
          </p:cNvPr>
          <p:cNvSpPr txBox="1"/>
          <p:nvPr/>
        </p:nvSpPr>
        <p:spPr>
          <a:xfrm>
            <a:off x="10077708" y="2741237"/>
            <a:ext cx="20692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 err="1">
                <a:solidFill>
                  <a:schemeClr val="accent5">
                    <a:lumMod val="75000"/>
                  </a:schemeClr>
                </a:solidFill>
              </a:rPr>
              <a:t>Eigenpair</a:t>
            </a:r>
            <a:endParaRPr lang="es-ES" b="1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" b="1" dirty="0" err="1">
                <a:solidFill>
                  <a:schemeClr val="accent5">
                    <a:lumMod val="75000"/>
                  </a:schemeClr>
                </a:solidFill>
              </a:rPr>
              <a:t>Smallest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</a:rPr>
              <a:t>Eigenvalue</a:t>
            </a:r>
            <a:endParaRPr lang="es-E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0" name="CuadroTexto 89">
            <a:extLst>
              <a:ext uri="{FF2B5EF4-FFF2-40B4-BE49-F238E27FC236}">
                <a16:creationId xmlns:a16="http://schemas.microsoft.com/office/drawing/2014/main" id="{2E1622FC-6D88-40E9-A17B-5ACF5C6654B9}"/>
              </a:ext>
            </a:extLst>
          </p:cNvPr>
          <p:cNvSpPr txBox="1"/>
          <p:nvPr/>
        </p:nvSpPr>
        <p:spPr>
          <a:xfrm>
            <a:off x="10129004" y="3529309"/>
            <a:ext cx="19666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 err="1">
                <a:solidFill>
                  <a:schemeClr val="accent5">
                    <a:lumMod val="75000"/>
                  </a:schemeClr>
                </a:solidFill>
              </a:rPr>
              <a:t>Eigenpair</a:t>
            </a:r>
            <a:endParaRPr lang="es-ES" b="1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</a:rPr>
              <a:t>Eigenvalue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</a:rPr>
              <a:t>closest</a:t>
            </a:r>
            <a:endParaRPr lang="es-ES" b="1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" b="1" dirty="0" err="1">
                <a:solidFill>
                  <a:schemeClr val="accent5">
                    <a:lumMod val="75000"/>
                  </a:schemeClr>
                </a:solidFill>
              </a:rPr>
              <a:t>to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</a:rPr>
              <a:t> a 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</a:rPr>
              <a:t>scalar</a:t>
            </a:r>
            <a:endParaRPr lang="es-E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1" name="CuadroTexto 90">
            <a:extLst>
              <a:ext uri="{FF2B5EF4-FFF2-40B4-BE49-F238E27FC236}">
                <a16:creationId xmlns:a16="http://schemas.microsoft.com/office/drawing/2014/main" id="{0C0D4286-4827-4460-9662-7F3EA77E0610}"/>
              </a:ext>
            </a:extLst>
          </p:cNvPr>
          <p:cNvSpPr txBox="1"/>
          <p:nvPr/>
        </p:nvSpPr>
        <p:spPr>
          <a:xfrm>
            <a:off x="10257919" y="5948340"/>
            <a:ext cx="1748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accent5">
                    <a:lumMod val="75000"/>
                  </a:schemeClr>
                </a:solidFill>
              </a:rPr>
              <a:t>Set 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</a:rPr>
              <a:t>of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</a:rPr>
              <a:t>Dominant</a:t>
            </a:r>
            <a:endParaRPr lang="es-ES" b="1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" b="1" dirty="0" err="1">
                <a:solidFill>
                  <a:schemeClr val="accent5">
                    <a:lumMod val="75000"/>
                  </a:schemeClr>
                </a:solidFill>
              </a:rPr>
              <a:t>Eigenpairs</a:t>
            </a:r>
            <a:endParaRPr lang="es-E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2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8401616" y="2"/>
            <a:ext cx="3790384" cy="3651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accent5">
                    <a:lumMod val="50000"/>
                  </a:schemeClr>
                </a:solidFill>
              </a:rPr>
              <a:t>Eigenvalue Problems in Engineering with application to fluid dynamics</a:t>
            </a:r>
            <a:endParaRPr lang="es-ES" sz="10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2A3087E-480E-4A5B-B2F0-B07DDEEB93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39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292"/>
    </mc:Choice>
    <mc:Fallback xmlns="">
      <p:transition spd="slow" advTm="882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iagrama de flujo: proceso 16">
            <a:extLst>
              <a:ext uri="{FF2B5EF4-FFF2-40B4-BE49-F238E27FC236}">
                <a16:creationId xmlns:a16="http://schemas.microsoft.com/office/drawing/2014/main" id="{473CACA6-3D38-4875-A637-29545F1A9E87}"/>
              </a:ext>
            </a:extLst>
          </p:cNvPr>
          <p:cNvSpPr/>
          <p:nvPr/>
        </p:nvSpPr>
        <p:spPr>
          <a:xfrm>
            <a:off x="1" y="1188289"/>
            <a:ext cx="4067608" cy="5669712"/>
          </a:xfrm>
          <a:prstGeom prst="flowChartProcess">
            <a:avLst/>
          </a:prstGeom>
          <a:solidFill>
            <a:schemeClr val="accent6">
              <a:lumMod val="40000"/>
              <a:lumOff val="60000"/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/>
          <p:cNvSpPr/>
          <p:nvPr/>
        </p:nvSpPr>
        <p:spPr>
          <a:xfrm>
            <a:off x="136433" y="179045"/>
            <a:ext cx="37860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b="1" dirty="0" err="1">
                <a:solidFill>
                  <a:srgbClr val="002060"/>
                </a:solidFill>
              </a:rPr>
              <a:t>Iterative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Methods-Subspace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Projection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Methods</a:t>
            </a:r>
            <a:endParaRPr lang="es-ES" sz="1400" dirty="0"/>
          </a:p>
        </p:txBody>
      </p:sp>
      <p:sp>
        <p:nvSpPr>
          <p:cNvPr id="22" name="TextBox 29"/>
          <p:cNvSpPr txBox="1"/>
          <p:nvPr/>
        </p:nvSpPr>
        <p:spPr>
          <a:xfrm>
            <a:off x="521470" y="698410"/>
            <a:ext cx="11698487" cy="489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00"/>
              </a:lnSpc>
            </a:pPr>
            <a:r>
              <a:rPr lang="es-ES" b="1" dirty="0" err="1">
                <a:solidFill>
                  <a:srgbClr val="002060"/>
                </a:solidFill>
              </a:rPr>
              <a:t>Decision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>
                <a:solidFill>
                  <a:srgbClr val="002060"/>
                </a:solidFill>
              </a:rPr>
              <a:t>tree</a:t>
            </a:r>
            <a:r>
              <a:rPr lang="es-ES">
                <a:solidFill>
                  <a:srgbClr val="002060"/>
                </a:solidFill>
              </a:rPr>
              <a:t>.</a:t>
            </a:r>
            <a:endParaRPr lang="es-ES" sz="1600" dirty="0">
              <a:solidFill>
                <a:srgbClr val="002060"/>
              </a:solidFill>
            </a:endParaRPr>
          </a:p>
        </p:txBody>
      </p:sp>
      <p:sp>
        <p:nvSpPr>
          <p:cNvPr id="3" name="AutoShape 2" descr="n"/>
          <p:cNvSpPr>
            <a:spLocks noChangeAspect="1" noChangeArrowheads="1"/>
          </p:cNvSpPr>
          <p:nvPr/>
        </p:nvSpPr>
        <p:spPr bwMode="auto">
          <a:xfrm>
            <a:off x="3617913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4" name="AutoShape 2" descr="A^{{n-1}}b"/>
          <p:cNvSpPr>
            <a:spLocks noChangeAspect="1" noChangeArrowheads="1"/>
          </p:cNvSpPr>
          <p:nvPr/>
        </p:nvSpPr>
        <p:spPr bwMode="auto">
          <a:xfrm>
            <a:off x="113665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3" name="Rectángulo 22"/>
          <p:cNvSpPr/>
          <p:nvPr/>
        </p:nvSpPr>
        <p:spPr>
          <a:xfrm>
            <a:off x="4522007" y="2764381"/>
            <a:ext cx="14959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solidFill>
                  <a:srgbClr val="002060"/>
                </a:solidFill>
              </a:rPr>
              <a:t>Full </a:t>
            </a:r>
            <a:r>
              <a:rPr lang="es-ES" b="1" dirty="0" err="1">
                <a:solidFill>
                  <a:srgbClr val="002060"/>
                </a:solidFill>
              </a:rPr>
              <a:t>Spectrum</a:t>
            </a:r>
            <a:endParaRPr lang="es-ES" b="1" dirty="0">
              <a:solidFill>
                <a:srgbClr val="002060"/>
              </a:solidFill>
            </a:endParaRPr>
          </a:p>
          <a:p>
            <a:r>
              <a:rPr lang="es-ES" b="1" dirty="0" err="1">
                <a:solidFill>
                  <a:srgbClr val="002060"/>
                </a:solidFill>
              </a:rPr>
              <a:t>Computation</a:t>
            </a:r>
            <a:endParaRPr lang="es-ES" b="1" dirty="0"/>
          </a:p>
        </p:txBody>
      </p:sp>
      <p:sp>
        <p:nvSpPr>
          <p:cNvPr id="26" name="Rectángulo redondeado 25"/>
          <p:cNvSpPr/>
          <p:nvPr/>
        </p:nvSpPr>
        <p:spPr>
          <a:xfrm>
            <a:off x="447183" y="2201594"/>
            <a:ext cx="2329439" cy="1752451"/>
          </a:xfrm>
          <a:prstGeom prst="round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Rectángulo 1"/>
          <p:cNvSpPr/>
          <p:nvPr/>
        </p:nvSpPr>
        <p:spPr>
          <a:xfrm>
            <a:off x="490474" y="2564010"/>
            <a:ext cx="2286148" cy="792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600" dirty="0">
                <a:solidFill>
                  <a:srgbClr val="002060"/>
                </a:solidFill>
              </a:rPr>
              <a:t>Are </a:t>
            </a:r>
            <a:r>
              <a:rPr lang="es-ES" sz="1600" dirty="0" err="1">
                <a:solidFill>
                  <a:srgbClr val="002060"/>
                </a:solidFill>
              </a:rPr>
              <a:t>all</a:t>
            </a:r>
            <a:r>
              <a:rPr lang="es-ES" sz="1600" dirty="0">
                <a:solidFill>
                  <a:srgbClr val="002060"/>
                </a:solidFill>
              </a:rPr>
              <a:t> </a:t>
            </a:r>
            <a:r>
              <a:rPr lang="es-ES" sz="1600" dirty="0" err="1">
                <a:solidFill>
                  <a:srgbClr val="002060"/>
                </a:solidFill>
              </a:rPr>
              <a:t>eigenvalues</a:t>
            </a:r>
            <a:r>
              <a:rPr lang="es-ES" sz="1600" dirty="0">
                <a:solidFill>
                  <a:srgbClr val="002060"/>
                </a:solidFill>
              </a:rPr>
              <a:t> and </a:t>
            </a:r>
            <a:r>
              <a:rPr lang="es-ES" sz="1600" dirty="0" err="1">
                <a:solidFill>
                  <a:srgbClr val="002060"/>
                </a:solidFill>
              </a:rPr>
              <a:t>eigenvectors</a:t>
            </a:r>
            <a:r>
              <a:rPr lang="es-ES" sz="1600" dirty="0">
                <a:solidFill>
                  <a:srgbClr val="002060"/>
                </a:solidFill>
              </a:rPr>
              <a:t> </a:t>
            </a:r>
            <a:r>
              <a:rPr lang="es-ES" sz="1600" dirty="0" err="1">
                <a:solidFill>
                  <a:srgbClr val="002060"/>
                </a:solidFill>
              </a:rPr>
              <a:t>required</a:t>
            </a:r>
            <a:r>
              <a:rPr lang="es-ES" sz="1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8" name="Rectángulo redondeado 27"/>
          <p:cNvSpPr/>
          <p:nvPr/>
        </p:nvSpPr>
        <p:spPr>
          <a:xfrm>
            <a:off x="4359008" y="2714642"/>
            <a:ext cx="1732748" cy="732647"/>
          </a:xfrm>
          <a:prstGeom prst="round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Diagrama de flujo: decisión 4">
            <a:extLst>
              <a:ext uri="{FF2B5EF4-FFF2-40B4-BE49-F238E27FC236}">
                <a16:creationId xmlns:a16="http://schemas.microsoft.com/office/drawing/2014/main" id="{F62CAE94-21C6-404F-97FE-864CDA0F5A5E}"/>
              </a:ext>
            </a:extLst>
          </p:cNvPr>
          <p:cNvSpPr/>
          <p:nvPr/>
        </p:nvSpPr>
        <p:spPr>
          <a:xfrm>
            <a:off x="3172905" y="2836027"/>
            <a:ext cx="935182" cy="489878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/>
              <a:t>yes</a:t>
            </a:r>
          </a:p>
        </p:txBody>
      </p:sp>
      <p:sp>
        <p:nvSpPr>
          <p:cNvPr id="27" name="Diagrama de flujo: decisión 26">
            <a:extLst>
              <a:ext uri="{FF2B5EF4-FFF2-40B4-BE49-F238E27FC236}">
                <a16:creationId xmlns:a16="http://schemas.microsoft.com/office/drawing/2014/main" id="{4FBC3CCE-C5CF-4713-8711-F45FA9BAD234}"/>
              </a:ext>
            </a:extLst>
          </p:cNvPr>
          <p:cNvSpPr/>
          <p:nvPr/>
        </p:nvSpPr>
        <p:spPr>
          <a:xfrm rot="16200000">
            <a:off x="1143308" y="4675291"/>
            <a:ext cx="935182" cy="489878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/>
              <a:t>no</a:t>
            </a:r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B7250AC2-FDB9-4092-9D98-56265D9F4BB0}"/>
              </a:ext>
            </a:extLst>
          </p:cNvPr>
          <p:cNvCxnSpPr>
            <a:stCxn id="26" idx="3"/>
            <a:endCxn id="5" idx="1"/>
          </p:cNvCxnSpPr>
          <p:nvPr/>
        </p:nvCxnSpPr>
        <p:spPr>
          <a:xfrm>
            <a:off x="2776622" y="3077820"/>
            <a:ext cx="396283" cy="31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058D0B1D-490F-4CC8-8DDE-33ADD11BF6D0}"/>
              </a:ext>
            </a:extLst>
          </p:cNvPr>
          <p:cNvCxnSpPr>
            <a:stCxn id="5" idx="3"/>
            <a:endCxn id="28" idx="1"/>
          </p:cNvCxnSpPr>
          <p:nvPr/>
        </p:nvCxnSpPr>
        <p:spPr>
          <a:xfrm>
            <a:off x="4108087" y="3080966"/>
            <a:ext cx="25092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C71A3D10-8D25-4BAA-8085-A7AAF28E247D}"/>
              </a:ext>
            </a:extLst>
          </p:cNvPr>
          <p:cNvCxnSpPr/>
          <p:nvPr/>
        </p:nvCxnSpPr>
        <p:spPr>
          <a:xfrm>
            <a:off x="0" y="1188288"/>
            <a:ext cx="12204000" cy="0"/>
          </a:xfrm>
          <a:prstGeom prst="line">
            <a:avLst/>
          </a:prstGeom>
          <a:ln w="635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cto 40">
            <a:extLst>
              <a:ext uri="{FF2B5EF4-FFF2-40B4-BE49-F238E27FC236}">
                <a16:creationId xmlns:a16="http://schemas.microsoft.com/office/drawing/2014/main" id="{C7E6A891-C90A-4856-ADA2-C2140C4451D4}"/>
              </a:ext>
            </a:extLst>
          </p:cNvPr>
          <p:cNvCxnSpPr>
            <a:stCxn id="26" idx="2"/>
            <a:endCxn id="27" idx="3"/>
          </p:cNvCxnSpPr>
          <p:nvPr/>
        </p:nvCxnSpPr>
        <p:spPr>
          <a:xfrm flipH="1">
            <a:off x="1610899" y="3954045"/>
            <a:ext cx="1004" cy="4985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ángulo: esquinas redondeadas 42">
            <a:extLst>
              <a:ext uri="{FF2B5EF4-FFF2-40B4-BE49-F238E27FC236}">
                <a16:creationId xmlns:a16="http://schemas.microsoft.com/office/drawing/2014/main" id="{2782D7CC-D835-4CA3-94EA-24799F660B63}"/>
              </a:ext>
            </a:extLst>
          </p:cNvPr>
          <p:cNvSpPr/>
          <p:nvPr/>
        </p:nvSpPr>
        <p:spPr>
          <a:xfrm>
            <a:off x="8124394" y="1648379"/>
            <a:ext cx="1481005" cy="745092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err="1">
                <a:solidFill>
                  <a:srgbClr val="002060"/>
                </a:solidFill>
              </a:rPr>
              <a:t>Jacobi</a:t>
            </a:r>
            <a:endParaRPr lang="es-ES" dirty="0">
              <a:solidFill>
                <a:srgbClr val="002060"/>
              </a:solidFill>
            </a:endParaRPr>
          </a:p>
          <a:p>
            <a:pPr algn="ctr"/>
            <a:r>
              <a:rPr lang="es-ES" dirty="0" err="1">
                <a:solidFill>
                  <a:srgbClr val="002060"/>
                </a:solidFill>
              </a:rPr>
              <a:t>Method</a:t>
            </a:r>
            <a:r>
              <a:rPr lang="es-ES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45" name="Rectángulo: esquinas redondeadas 44">
            <a:extLst>
              <a:ext uri="{FF2B5EF4-FFF2-40B4-BE49-F238E27FC236}">
                <a16:creationId xmlns:a16="http://schemas.microsoft.com/office/drawing/2014/main" id="{C2269566-0335-4950-83CD-F089176EC335}"/>
              </a:ext>
            </a:extLst>
          </p:cNvPr>
          <p:cNvSpPr/>
          <p:nvPr/>
        </p:nvSpPr>
        <p:spPr>
          <a:xfrm>
            <a:off x="8124394" y="3578227"/>
            <a:ext cx="1481005" cy="745092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rgbClr val="002060"/>
                </a:solidFill>
              </a:rPr>
              <a:t>QR  –  EVP </a:t>
            </a:r>
          </a:p>
          <a:p>
            <a:pPr algn="ctr"/>
            <a:r>
              <a:rPr lang="es-ES" dirty="0">
                <a:solidFill>
                  <a:srgbClr val="002060"/>
                </a:solidFill>
              </a:rPr>
              <a:t>QZ  – GEVP</a:t>
            </a:r>
          </a:p>
        </p:txBody>
      </p:sp>
      <p:cxnSp>
        <p:nvCxnSpPr>
          <p:cNvPr id="47" name="Conector: angular 46">
            <a:extLst>
              <a:ext uri="{FF2B5EF4-FFF2-40B4-BE49-F238E27FC236}">
                <a16:creationId xmlns:a16="http://schemas.microsoft.com/office/drawing/2014/main" id="{2AC93471-4786-4FCA-A37E-D14CB4339204}"/>
              </a:ext>
            </a:extLst>
          </p:cNvPr>
          <p:cNvCxnSpPr>
            <a:cxnSpLocks/>
            <a:stCxn id="28" idx="3"/>
            <a:endCxn id="43" idx="1"/>
          </p:cNvCxnSpPr>
          <p:nvPr/>
        </p:nvCxnSpPr>
        <p:spPr>
          <a:xfrm flipV="1">
            <a:off x="6091756" y="2020925"/>
            <a:ext cx="2032638" cy="1060041"/>
          </a:xfrm>
          <a:prstGeom prst="bentConnector3">
            <a:avLst>
              <a:gd name="adj1" fmla="val 1507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ector: angular 47">
            <a:extLst>
              <a:ext uri="{FF2B5EF4-FFF2-40B4-BE49-F238E27FC236}">
                <a16:creationId xmlns:a16="http://schemas.microsoft.com/office/drawing/2014/main" id="{AE7379D9-5729-4D05-B366-89F5FC273BD4}"/>
              </a:ext>
            </a:extLst>
          </p:cNvPr>
          <p:cNvCxnSpPr>
            <a:cxnSpLocks/>
            <a:stCxn id="28" idx="3"/>
            <a:endCxn id="45" idx="1"/>
          </p:cNvCxnSpPr>
          <p:nvPr/>
        </p:nvCxnSpPr>
        <p:spPr>
          <a:xfrm>
            <a:off x="6091756" y="3080966"/>
            <a:ext cx="2032638" cy="869807"/>
          </a:xfrm>
          <a:prstGeom prst="bentConnector3">
            <a:avLst>
              <a:gd name="adj1" fmla="val 15114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CuadroTexto 67">
            <a:extLst>
              <a:ext uri="{FF2B5EF4-FFF2-40B4-BE49-F238E27FC236}">
                <a16:creationId xmlns:a16="http://schemas.microsoft.com/office/drawing/2014/main" id="{CB6FD3BE-D86F-4691-A9B1-B1E2F3BE1084}"/>
              </a:ext>
            </a:extLst>
          </p:cNvPr>
          <p:cNvSpPr txBox="1"/>
          <p:nvPr/>
        </p:nvSpPr>
        <p:spPr>
          <a:xfrm>
            <a:off x="6670798" y="1707569"/>
            <a:ext cx="1128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 err="1"/>
              <a:t>Hermitian</a:t>
            </a:r>
            <a:endParaRPr lang="es-ES" sz="1600" b="1" dirty="0"/>
          </a:p>
          <a:p>
            <a:pPr algn="ctr"/>
            <a:r>
              <a:rPr lang="es-ES" sz="1600" b="1" dirty="0"/>
              <a:t>Matrix</a:t>
            </a:r>
          </a:p>
        </p:txBody>
      </p:sp>
      <p:cxnSp>
        <p:nvCxnSpPr>
          <p:cNvPr id="87" name="Conector recto 86">
            <a:extLst>
              <a:ext uri="{FF2B5EF4-FFF2-40B4-BE49-F238E27FC236}">
                <a16:creationId xmlns:a16="http://schemas.microsoft.com/office/drawing/2014/main" id="{B9DA3294-9290-499C-AEE1-7FF9EC15957A}"/>
              </a:ext>
            </a:extLst>
          </p:cNvPr>
          <p:cNvCxnSpPr>
            <a:stCxn id="27" idx="1"/>
          </p:cNvCxnSpPr>
          <p:nvPr/>
        </p:nvCxnSpPr>
        <p:spPr>
          <a:xfrm>
            <a:off x="1610899" y="5387821"/>
            <a:ext cx="0" cy="14701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ector recto 41">
            <a:extLst>
              <a:ext uri="{FF2B5EF4-FFF2-40B4-BE49-F238E27FC236}">
                <a16:creationId xmlns:a16="http://schemas.microsoft.com/office/drawing/2014/main" id="{9006DF6E-6A56-41B4-9595-ED2CFF2A0289}"/>
              </a:ext>
            </a:extLst>
          </p:cNvPr>
          <p:cNvCxnSpPr>
            <a:cxnSpLocks/>
            <a:endCxn id="26" idx="0"/>
          </p:cNvCxnSpPr>
          <p:nvPr/>
        </p:nvCxnSpPr>
        <p:spPr>
          <a:xfrm>
            <a:off x="1611903" y="1188288"/>
            <a:ext cx="0" cy="10133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CuadroTexto 61">
            <a:extLst>
              <a:ext uri="{FF2B5EF4-FFF2-40B4-BE49-F238E27FC236}">
                <a16:creationId xmlns:a16="http://schemas.microsoft.com/office/drawing/2014/main" id="{784F41D0-910E-4637-B656-29E23A884D6B}"/>
              </a:ext>
            </a:extLst>
          </p:cNvPr>
          <p:cNvSpPr txBox="1"/>
          <p:nvPr/>
        </p:nvSpPr>
        <p:spPr>
          <a:xfrm>
            <a:off x="6490030" y="3643895"/>
            <a:ext cx="15330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/>
              <a:t>Non-</a:t>
            </a:r>
            <a:r>
              <a:rPr lang="es-ES" sz="1600" b="1" dirty="0" err="1"/>
              <a:t>Hermitian</a:t>
            </a:r>
            <a:endParaRPr lang="es-ES" sz="1600" b="1" dirty="0"/>
          </a:p>
          <a:p>
            <a:pPr algn="ctr"/>
            <a:r>
              <a:rPr lang="es-ES" sz="1600" b="1" dirty="0"/>
              <a:t>Matrix</a:t>
            </a:r>
          </a:p>
        </p:txBody>
      </p:sp>
      <p:sp>
        <p:nvSpPr>
          <p:cNvPr id="29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8401616" y="2"/>
            <a:ext cx="3790384" cy="3651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accent5">
                    <a:lumMod val="50000"/>
                  </a:schemeClr>
                </a:solidFill>
              </a:rPr>
              <a:t>Eigenvalue Problems in Engineering with application to fluid dynamics</a:t>
            </a:r>
            <a:endParaRPr lang="es-ES" sz="10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2E7402BC-3C3D-4092-B779-6805DD49E2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18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93"/>
    </mc:Choice>
    <mc:Fallback xmlns="">
      <p:transition spd="slow" advTm="197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Diagrama de flujo: proceso 114">
            <a:extLst>
              <a:ext uri="{FF2B5EF4-FFF2-40B4-BE49-F238E27FC236}">
                <a16:creationId xmlns:a16="http://schemas.microsoft.com/office/drawing/2014/main" id="{CAC572FB-8CB5-4F72-92BF-DF4C4DCCCC10}"/>
              </a:ext>
            </a:extLst>
          </p:cNvPr>
          <p:cNvSpPr/>
          <p:nvPr/>
        </p:nvSpPr>
        <p:spPr>
          <a:xfrm>
            <a:off x="8318729" y="1201652"/>
            <a:ext cx="2626936" cy="5669712"/>
          </a:xfrm>
          <a:prstGeom prst="flowChartProcess">
            <a:avLst/>
          </a:prstGeom>
          <a:solidFill>
            <a:schemeClr val="accent6">
              <a:lumMod val="40000"/>
              <a:lumOff val="60000"/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Diagrama de flujo: proceso 16">
            <a:extLst>
              <a:ext uri="{FF2B5EF4-FFF2-40B4-BE49-F238E27FC236}">
                <a16:creationId xmlns:a16="http://schemas.microsoft.com/office/drawing/2014/main" id="{473CACA6-3D38-4875-A637-29545F1A9E87}"/>
              </a:ext>
            </a:extLst>
          </p:cNvPr>
          <p:cNvSpPr/>
          <p:nvPr/>
        </p:nvSpPr>
        <p:spPr>
          <a:xfrm>
            <a:off x="-15956" y="1188289"/>
            <a:ext cx="2626936" cy="5669712"/>
          </a:xfrm>
          <a:prstGeom prst="flowChartProcess">
            <a:avLst/>
          </a:prstGeom>
          <a:solidFill>
            <a:schemeClr val="accent6">
              <a:lumMod val="40000"/>
              <a:lumOff val="60000"/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/>
          <p:cNvSpPr/>
          <p:nvPr/>
        </p:nvSpPr>
        <p:spPr>
          <a:xfrm>
            <a:off x="136433" y="179045"/>
            <a:ext cx="37860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b="1" dirty="0" err="1">
                <a:solidFill>
                  <a:srgbClr val="002060"/>
                </a:solidFill>
              </a:rPr>
              <a:t>Iterative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Methods-Subspace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Projection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Methods</a:t>
            </a:r>
            <a:endParaRPr lang="es-ES" sz="1400" dirty="0"/>
          </a:p>
        </p:txBody>
      </p:sp>
      <p:sp>
        <p:nvSpPr>
          <p:cNvPr id="22" name="TextBox 29"/>
          <p:cNvSpPr txBox="1"/>
          <p:nvPr/>
        </p:nvSpPr>
        <p:spPr>
          <a:xfrm>
            <a:off x="521470" y="698410"/>
            <a:ext cx="11698487" cy="489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00"/>
              </a:lnSpc>
            </a:pPr>
            <a:r>
              <a:rPr lang="es-ES" b="1" dirty="0" err="1">
                <a:solidFill>
                  <a:srgbClr val="002060"/>
                </a:solidFill>
              </a:rPr>
              <a:t>Decision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>
                <a:solidFill>
                  <a:srgbClr val="002060"/>
                </a:solidFill>
              </a:rPr>
              <a:t>tree</a:t>
            </a:r>
            <a:r>
              <a:rPr lang="es-ES">
                <a:solidFill>
                  <a:srgbClr val="002060"/>
                </a:solidFill>
              </a:rPr>
              <a:t>.</a:t>
            </a:r>
            <a:endParaRPr lang="es-ES" sz="1600" dirty="0">
              <a:solidFill>
                <a:srgbClr val="002060"/>
              </a:solidFill>
            </a:endParaRPr>
          </a:p>
        </p:txBody>
      </p:sp>
      <p:sp>
        <p:nvSpPr>
          <p:cNvPr id="3" name="AutoShape 2" descr="n"/>
          <p:cNvSpPr>
            <a:spLocks noChangeAspect="1" noChangeArrowheads="1"/>
          </p:cNvSpPr>
          <p:nvPr/>
        </p:nvSpPr>
        <p:spPr bwMode="auto">
          <a:xfrm>
            <a:off x="3617913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4" name="AutoShape 2" descr="A^{{n-1}}b"/>
          <p:cNvSpPr>
            <a:spLocks noChangeAspect="1" noChangeArrowheads="1"/>
          </p:cNvSpPr>
          <p:nvPr/>
        </p:nvSpPr>
        <p:spPr bwMode="auto">
          <a:xfrm>
            <a:off x="113665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3" name="Rectángulo 22"/>
          <p:cNvSpPr/>
          <p:nvPr/>
        </p:nvSpPr>
        <p:spPr>
          <a:xfrm>
            <a:off x="2738431" y="3465935"/>
            <a:ext cx="17327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 err="1">
                <a:solidFill>
                  <a:srgbClr val="002060"/>
                </a:solidFill>
              </a:rPr>
              <a:t>Krylov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Subspace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Projection</a:t>
            </a:r>
            <a:endParaRPr lang="es-ES" b="1" dirty="0"/>
          </a:p>
        </p:txBody>
      </p:sp>
      <p:sp>
        <p:nvSpPr>
          <p:cNvPr id="26" name="Rectángulo redondeado 25"/>
          <p:cNvSpPr/>
          <p:nvPr/>
        </p:nvSpPr>
        <p:spPr>
          <a:xfrm>
            <a:off x="197598" y="1831362"/>
            <a:ext cx="2329439" cy="883280"/>
          </a:xfrm>
          <a:prstGeom prst="round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Rectángulo 1"/>
          <p:cNvSpPr/>
          <p:nvPr/>
        </p:nvSpPr>
        <p:spPr>
          <a:xfrm>
            <a:off x="324831" y="1818859"/>
            <a:ext cx="2286148" cy="792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600" dirty="0">
                <a:solidFill>
                  <a:srgbClr val="002060"/>
                </a:solidFill>
              </a:rPr>
              <a:t>Are </a:t>
            </a:r>
            <a:r>
              <a:rPr lang="es-ES" sz="1600" dirty="0" err="1">
                <a:solidFill>
                  <a:srgbClr val="002060"/>
                </a:solidFill>
              </a:rPr>
              <a:t>all</a:t>
            </a:r>
            <a:r>
              <a:rPr lang="es-ES" sz="1600" dirty="0">
                <a:solidFill>
                  <a:srgbClr val="002060"/>
                </a:solidFill>
              </a:rPr>
              <a:t> </a:t>
            </a:r>
            <a:r>
              <a:rPr lang="es-ES" sz="1600" dirty="0" err="1">
                <a:solidFill>
                  <a:srgbClr val="002060"/>
                </a:solidFill>
              </a:rPr>
              <a:t>eigenvalues</a:t>
            </a:r>
            <a:r>
              <a:rPr lang="es-ES" sz="1600" dirty="0">
                <a:solidFill>
                  <a:srgbClr val="002060"/>
                </a:solidFill>
              </a:rPr>
              <a:t> and </a:t>
            </a:r>
            <a:r>
              <a:rPr lang="es-ES" sz="1600" dirty="0" err="1">
                <a:solidFill>
                  <a:srgbClr val="002060"/>
                </a:solidFill>
              </a:rPr>
              <a:t>eigenvectors</a:t>
            </a:r>
            <a:r>
              <a:rPr lang="es-ES" sz="1600" dirty="0">
                <a:solidFill>
                  <a:srgbClr val="002060"/>
                </a:solidFill>
              </a:rPr>
              <a:t> </a:t>
            </a:r>
            <a:r>
              <a:rPr lang="es-ES" sz="1600" dirty="0" err="1">
                <a:solidFill>
                  <a:srgbClr val="002060"/>
                </a:solidFill>
              </a:rPr>
              <a:t>required</a:t>
            </a:r>
            <a:r>
              <a:rPr lang="es-ES" sz="1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8" name="Rectángulo redondeado 27"/>
          <p:cNvSpPr/>
          <p:nvPr/>
        </p:nvSpPr>
        <p:spPr>
          <a:xfrm>
            <a:off x="2738431" y="3429000"/>
            <a:ext cx="1732748" cy="732647"/>
          </a:xfrm>
          <a:prstGeom prst="round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Diagrama de flujo: decisión 26">
            <a:extLst>
              <a:ext uri="{FF2B5EF4-FFF2-40B4-BE49-F238E27FC236}">
                <a16:creationId xmlns:a16="http://schemas.microsoft.com/office/drawing/2014/main" id="{4FBC3CCE-C5CF-4713-8711-F45FA9BAD234}"/>
              </a:ext>
            </a:extLst>
          </p:cNvPr>
          <p:cNvSpPr/>
          <p:nvPr/>
        </p:nvSpPr>
        <p:spPr>
          <a:xfrm rot="16200000">
            <a:off x="898282" y="3548557"/>
            <a:ext cx="935182" cy="489878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/>
              <a:t>no</a:t>
            </a:r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B7250AC2-FDB9-4092-9D98-56265D9F4BB0}"/>
              </a:ext>
            </a:extLst>
          </p:cNvPr>
          <p:cNvCxnSpPr>
            <a:cxnSpLocks/>
            <a:stCxn id="26" idx="2"/>
            <a:endCxn id="27" idx="3"/>
          </p:cNvCxnSpPr>
          <p:nvPr/>
        </p:nvCxnSpPr>
        <p:spPr>
          <a:xfrm>
            <a:off x="1362318" y="2714642"/>
            <a:ext cx="3555" cy="6112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C71A3D10-8D25-4BAA-8085-A7AAF28E247D}"/>
              </a:ext>
            </a:extLst>
          </p:cNvPr>
          <p:cNvCxnSpPr/>
          <p:nvPr/>
        </p:nvCxnSpPr>
        <p:spPr>
          <a:xfrm>
            <a:off x="0" y="1188288"/>
            <a:ext cx="12204000" cy="0"/>
          </a:xfrm>
          <a:prstGeom prst="line">
            <a:avLst/>
          </a:prstGeom>
          <a:ln w="635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ángulo: esquinas redondeadas 42">
            <a:extLst>
              <a:ext uri="{FF2B5EF4-FFF2-40B4-BE49-F238E27FC236}">
                <a16:creationId xmlns:a16="http://schemas.microsoft.com/office/drawing/2014/main" id="{2782D7CC-D835-4CA3-94EA-24799F660B63}"/>
              </a:ext>
            </a:extLst>
          </p:cNvPr>
          <p:cNvSpPr/>
          <p:nvPr/>
        </p:nvSpPr>
        <p:spPr>
          <a:xfrm>
            <a:off x="5133052" y="1527910"/>
            <a:ext cx="1258163" cy="745092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err="1">
                <a:solidFill>
                  <a:srgbClr val="002060"/>
                </a:solidFill>
              </a:rPr>
              <a:t>Lanczos</a:t>
            </a:r>
            <a:endParaRPr lang="es-ES" dirty="0">
              <a:solidFill>
                <a:srgbClr val="002060"/>
              </a:solidFill>
            </a:endParaRPr>
          </a:p>
          <a:p>
            <a:pPr algn="ctr"/>
            <a:r>
              <a:rPr lang="es-ES" dirty="0" err="1">
                <a:solidFill>
                  <a:srgbClr val="002060"/>
                </a:solidFill>
              </a:rPr>
              <a:t>Method</a:t>
            </a:r>
            <a:r>
              <a:rPr lang="es-ES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45" name="Rectángulo: esquinas redondeadas 44">
            <a:extLst>
              <a:ext uri="{FF2B5EF4-FFF2-40B4-BE49-F238E27FC236}">
                <a16:creationId xmlns:a16="http://schemas.microsoft.com/office/drawing/2014/main" id="{C2269566-0335-4950-83CD-F089176EC335}"/>
              </a:ext>
            </a:extLst>
          </p:cNvPr>
          <p:cNvSpPr/>
          <p:nvPr/>
        </p:nvSpPr>
        <p:spPr>
          <a:xfrm>
            <a:off x="5133052" y="5330090"/>
            <a:ext cx="1258163" cy="745092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err="1">
                <a:solidFill>
                  <a:srgbClr val="002060"/>
                </a:solidFill>
              </a:rPr>
              <a:t>Arnoldi</a:t>
            </a:r>
            <a:endParaRPr lang="es-ES" dirty="0">
              <a:solidFill>
                <a:srgbClr val="002060"/>
              </a:solidFill>
            </a:endParaRPr>
          </a:p>
          <a:p>
            <a:pPr algn="ctr"/>
            <a:r>
              <a:rPr lang="es-ES" dirty="0" err="1">
                <a:solidFill>
                  <a:srgbClr val="002060"/>
                </a:solidFill>
              </a:rPr>
              <a:t>Method</a:t>
            </a:r>
            <a:endParaRPr lang="es-ES" dirty="0">
              <a:solidFill>
                <a:srgbClr val="002060"/>
              </a:solidFill>
            </a:endParaRPr>
          </a:p>
        </p:txBody>
      </p:sp>
      <p:cxnSp>
        <p:nvCxnSpPr>
          <p:cNvPr id="47" name="Conector: angular 46">
            <a:extLst>
              <a:ext uri="{FF2B5EF4-FFF2-40B4-BE49-F238E27FC236}">
                <a16:creationId xmlns:a16="http://schemas.microsoft.com/office/drawing/2014/main" id="{2AC93471-4786-4FCA-A37E-D14CB4339204}"/>
              </a:ext>
            </a:extLst>
          </p:cNvPr>
          <p:cNvCxnSpPr>
            <a:cxnSpLocks/>
            <a:stCxn id="28" idx="3"/>
            <a:endCxn id="43" idx="1"/>
          </p:cNvCxnSpPr>
          <p:nvPr/>
        </p:nvCxnSpPr>
        <p:spPr>
          <a:xfrm flipV="1">
            <a:off x="4471179" y="1900456"/>
            <a:ext cx="661873" cy="1894868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ector: angular 47">
            <a:extLst>
              <a:ext uri="{FF2B5EF4-FFF2-40B4-BE49-F238E27FC236}">
                <a16:creationId xmlns:a16="http://schemas.microsoft.com/office/drawing/2014/main" id="{AE7379D9-5729-4D05-B366-89F5FC273BD4}"/>
              </a:ext>
            </a:extLst>
          </p:cNvPr>
          <p:cNvCxnSpPr>
            <a:cxnSpLocks/>
            <a:stCxn id="28" idx="3"/>
            <a:endCxn id="45" idx="1"/>
          </p:cNvCxnSpPr>
          <p:nvPr/>
        </p:nvCxnSpPr>
        <p:spPr>
          <a:xfrm>
            <a:off x="4471179" y="3795324"/>
            <a:ext cx="661873" cy="1907312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CuadroTexto 67">
            <a:extLst>
              <a:ext uri="{FF2B5EF4-FFF2-40B4-BE49-F238E27FC236}">
                <a16:creationId xmlns:a16="http://schemas.microsoft.com/office/drawing/2014/main" id="{CB6FD3BE-D86F-4691-A9B1-B1E2F3BE1084}"/>
              </a:ext>
            </a:extLst>
          </p:cNvPr>
          <p:cNvSpPr txBox="1"/>
          <p:nvPr/>
        </p:nvSpPr>
        <p:spPr>
          <a:xfrm rot="16200000">
            <a:off x="4216754" y="2513389"/>
            <a:ext cx="1128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 err="1"/>
              <a:t>Hermitian</a:t>
            </a:r>
            <a:endParaRPr lang="es-ES" sz="1600" b="1" dirty="0"/>
          </a:p>
          <a:p>
            <a:pPr algn="ctr"/>
            <a:r>
              <a:rPr lang="es-ES" sz="1600" b="1" dirty="0"/>
              <a:t>Matrix</a:t>
            </a:r>
          </a:p>
        </p:txBody>
      </p:sp>
      <p:cxnSp>
        <p:nvCxnSpPr>
          <p:cNvPr id="87" name="Conector recto 86">
            <a:extLst>
              <a:ext uri="{FF2B5EF4-FFF2-40B4-BE49-F238E27FC236}">
                <a16:creationId xmlns:a16="http://schemas.microsoft.com/office/drawing/2014/main" id="{B9DA3294-9290-499C-AEE1-7FF9EC15957A}"/>
              </a:ext>
            </a:extLst>
          </p:cNvPr>
          <p:cNvCxnSpPr>
            <a:cxnSpLocks/>
            <a:stCxn id="27" idx="2"/>
            <a:endCxn id="28" idx="1"/>
          </p:cNvCxnSpPr>
          <p:nvPr/>
        </p:nvCxnSpPr>
        <p:spPr>
          <a:xfrm>
            <a:off x="1610812" y="3793496"/>
            <a:ext cx="1127619" cy="18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ector recto 41">
            <a:extLst>
              <a:ext uri="{FF2B5EF4-FFF2-40B4-BE49-F238E27FC236}">
                <a16:creationId xmlns:a16="http://schemas.microsoft.com/office/drawing/2014/main" id="{9006DF6E-6A56-41B4-9595-ED2CFF2A0289}"/>
              </a:ext>
            </a:extLst>
          </p:cNvPr>
          <p:cNvCxnSpPr>
            <a:cxnSpLocks/>
            <a:endCxn id="26" idx="0"/>
          </p:cNvCxnSpPr>
          <p:nvPr/>
        </p:nvCxnSpPr>
        <p:spPr>
          <a:xfrm>
            <a:off x="1362318" y="1188288"/>
            <a:ext cx="0" cy="6430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CuadroTexto 61">
            <a:extLst>
              <a:ext uri="{FF2B5EF4-FFF2-40B4-BE49-F238E27FC236}">
                <a16:creationId xmlns:a16="http://schemas.microsoft.com/office/drawing/2014/main" id="{784F41D0-910E-4637-B656-29E23A884D6B}"/>
              </a:ext>
            </a:extLst>
          </p:cNvPr>
          <p:cNvSpPr txBox="1"/>
          <p:nvPr/>
        </p:nvSpPr>
        <p:spPr>
          <a:xfrm rot="16200000">
            <a:off x="4014480" y="4456592"/>
            <a:ext cx="15330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/>
              <a:t>Non-</a:t>
            </a:r>
            <a:r>
              <a:rPr lang="es-ES" sz="1600" b="1" dirty="0" err="1"/>
              <a:t>Hermitian</a:t>
            </a:r>
            <a:endParaRPr lang="es-ES" sz="1600" b="1" dirty="0"/>
          </a:p>
          <a:p>
            <a:pPr algn="ctr"/>
            <a:r>
              <a:rPr lang="es-ES" sz="1600" b="1" dirty="0"/>
              <a:t>Matrix</a:t>
            </a:r>
          </a:p>
        </p:txBody>
      </p:sp>
      <p:sp>
        <p:nvSpPr>
          <p:cNvPr id="99" name="Rectángulo: esquinas redondeadas 98">
            <a:extLst>
              <a:ext uri="{FF2B5EF4-FFF2-40B4-BE49-F238E27FC236}">
                <a16:creationId xmlns:a16="http://schemas.microsoft.com/office/drawing/2014/main" id="{8B9C18CF-083B-42EB-BF84-6C4C88E1FAAB}"/>
              </a:ext>
            </a:extLst>
          </p:cNvPr>
          <p:cNvSpPr/>
          <p:nvPr/>
        </p:nvSpPr>
        <p:spPr>
          <a:xfrm>
            <a:off x="5133052" y="4376691"/>
            <a:ext cx="1258163" cy="770237"/>
          </a:xfrm>
          <a:prstGeom prst="roundRect">
            <a:avLst/>
          </a:prstGeom>
          <a:noFill/>
          <a:ln w="3810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err="1">
                <a:solidFill>
                  <a:schemeClr val="accent5">
                    <a:lumMod val="75000"/>
                  </a:schemeClr>
                </a:solidFill>
              </a:rPr>
              <a:t>Jacobi</a:t>
            </a:r>
            <a:r>
              <a:rPr lang="es-ES" dirty="0">
                <a:solidFill>
                  <a:schemeClr val="accent5">
                    <a:lumMod val="75000"/>
                  </a:schemeClr>
                </a:solidFill>
              </a:rPr>
              <a:t>-Davidson</a:t>
            </a:r>
          </a:p>
          <a:p>
            <a:pPr algn="ctr"/>
            <a:r>
              <a:rPr lang="es-ES" dirty="0" err="1">
                <a:solidFill>
                  <a:schemeClr val="accent5">
                    <a:lumMod val="75000"/>
                  </a:schemeClr>
                </a:solidFill>
              </a:rPr>
              <a:t>Method</a:t>
            </a:r>
            <a:endParaRPr lang="es-E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2" name="Rectángulo: esquinas redondeadas 101">
            <a:extLst>
              <a:ext uri="{FF2B5EF4-FFF2-40B4-BE49-F238E27FC236}">
                <a16:creationId xmlns:a16="http://schemas.microsoft.com/office/drawing/2014/main" id="{532AE7C8-4484-4077-8B8B-F8A70DDA80D6}"/>
              </a:ext>
            </a:extLst>
          </p:cNvPr>
          <p:cNvSpPr/>
          <p:nvPr/>
        </p:nvSpPr>
        <p:spPr>
          <a:xfrm>
            <a:off x="8490368" y="5272363"/>
            <a:ext cx="2290771" cy="745092"/>
          </a:xfrm>
          <a:prstGeom prst="roundRect">
            <a:avLst/>
          </a:prstGeom>
          <a:noFill/>
          <a:ln w="254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rgbClr val="002060"/>
                </a:solidFill>
              </a:rPr>
              <a:t>Direct Linear </a:t>
            </a:r>
            <a:r>
              <a:rPr lang="es-ES" dirty="0" err="1">
                <a:solidFill>
                  <a:srgbClr val="002060"/>
                </a:solidFill>
              </a:rPr>
              <a:t>Solver</a:t>
            </a:r>
            <a:endParaRPr lang="es-ES" dirty="0">
              <a:solidFill>
                <a:srgbClr val="002060"/>
              </a:solidFill>
            </a:endParaRPr>
          </a:p>
          <a:p>
            <a:pPr algn="ctr"/>
            <a:r>
              <a:rPr lang="es-ES" dirty="0">
                <a:solidFill>
                  <a:srgbClr val="002060"/>
                </a:solidFill>
              </a:rPr>
              <a:t>LU-</a:t>
            </a:r>
            <a:r>
              <a:rPr lang="es-ES" dirty="0" err="1">
                <a:solidFill>
                  <a:srgbClr val="002060"/>
                </a:solidFill>
              </a:rPr>
              <a:t>Factorization</a:t>
            </a:r>
            <a:endParaRPr lang="es-ES" dirty="0">
              <a:solidFill>
                <a:srgbClr val="002060"/>
              </a:solidFill>
            </a:endParaRPr>
          </a:p>
        </p:txBody>
      </p:sp>
      <p:sp>
        <p:nvSpPr>
          <p:cNvPr id="103" name="Rectángulo: esquinas redondeadas 102">
            <a:extLst>
              <a:ext uri="{FF2B5EF4-FFF2-40B4-BE49-F238E27FC236}">
                <a16:creationId xmlns:a16="http://schemas.microsoft.com/office/drawing/2014/main" id="{4CC8F01B-CF33-4AAB-BAA1-F824AF645814}"/>
              </a:ext>
            </a:extLst>
          </p:cNvPr>
          <p:cNvSpPr/>
          <p:nvPr/>
        </p:nvSpPr>
        <p:spPr>
          <a:xfrm>
            <a:off x="6935909" y="3429000"/>
            <a:ext cx="1229240" cy="745092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err="1">
                <a:solidFill>
                  <a:srgbClr val="002060"/>
                </a:solidFill>
              </a:rPr>
              <a:t>Implicit</a:t>
            </a:r>
            <a:endParaRPr lang="es-ES" dirty="0">
              <a:solidFill>
                <a:srgbClr val="002060"/>
              </a:solidFill>
            </a:endParaRPr>
          </a:p>
          <a:p>
            <a:pPr algn="ctr"/>
            <a:r>
              <a:rPr lang="es-ES" dirty="0" err="1">
                <a:solidFill>
                  <a:srgbClr val="002060"/>
                </a:solidFill>
              </a:rPr>
              <a:t>Restarting</a:t>
            </a:r>
            <a:endParaRPr lang="es-ES" dirty="0">
              <a:solidFill>
                <a:srgbClr val="002060"/>
              </a:solidFill>
            </a:endParaRPr>
          </a:p>
        </p:txBody>
      </p:sp>
      <p:sp>
        <p:nvSpPr>
          <p:cNvPr id="104" name="Rectángulo: esquinas redondeadas 103">
            <a:extLst>
              <a:ext uri="{FF2B5EF4-FFF2-40B4-BE49-F238E27FC236}">
                <a16:creationId xmlns:a16="http://schemas.microsoft.com/office/drawing/2014/main" id="{24E11FC8-7E29-4C8D-8236-B7DB51698757}"/>
              </a:ext>
            </a:extLst>
          </p:cNvPr>
          <p:cNvSpPr/>
          <p:nvPr/>
        </p:nvSpPr>
        <p:spPr>
          <a:xfrm>
            <a:off x="8490369" y="1763715"/>
            <a:ext cx="2300483" cy="4828004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s-ES" dirty="0" err="1">
                <a:solidFill>
                  <a:srgbClr val="002060"/>
                </a:solidFill>
              </a:rPr>
              <a:t>Spectral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Transform</a:t>
            </a:r>
            <a:r>
              <a:rPr lang="es-ES" dirty="0">
                <a:solidFill>
                  <a:srgbClr val="002060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2060"/>
                </a:solidFill>
              </a:rPr>
              <a:t>Inverse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2060"/>
                </a:solidFill>
              </a:rPr>
              <a:t>Shift &amp; Inverse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2060"/>
                </a:solidFill>
              </a:rPr>
              <a:t>Cayley</a:t>
            </a:r>
          </a:p>
        </p:txBody>
      </p:sp>
      <p:cxnSp>
        <p:nvCxnSpPr>
          <p:cNvPr id="109" name="Conector: angular 108">
            <a:extLst>
              <a:ext uri="{FF2B5EF4-FFF2-40B4-BE49-F238E27FC236}">
                <a16:creationId xmlns:a16="http://schemas.microsoft.com/office/drawing/2014/main" id="{68CA4F32-3BF6-4406-9166-C5F795ABD4FA}"/>
              </a:ext>
            </a:extLst>
          </p:cNvPr>
          <p:cNvCxnSpPr>
            <a:stCxn id="43" idx="3"/>
            <a:endCxn id="103" idx="1"/>
          </p:cNvCxnSpPr>
          <p:nvPr/>
        </p:nvCxnSpPr>
        <p:spPr>
          <a:xfrm>
            <a:off x="6391215" y="1900456"/>
            <a:ext cx="544694" cy="1901090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Conector: angular 110">
            <a:extLst>
              <a:ext uri="{FF2B5EF4-FFF2-40B4-BE49-F238E27FC236}">
                <a16:creationId xmlns:a16="http://schemas.microsoft.com/office/drawing/2014/main" id="{6E17E0B5-DA4B-4D6D-95D5-1240C54CCFDE}"/>
              </a:ext>
            </a:extLst>
          </p:cNvPr>
          <p:cNvCxnSpPr>
            <a:cxnSpLocks/>
            <a:stCxn id="45" idx="3"/>
            <a:endCxn id="103" idx="1"/>
          </p:cNvCxnSpPr>
          <p:nvPr/>
        </p:nvCxnSpPr>
        <p:spPr>
          <a:xfrm flipV="1">
            <a:off x="6391215" y="3801546"/>
            <a:ext cx="544694" cy="1901090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Rectángulo: esquinas redondeadas 112">
            <a:extLst>
              <a:ext uri="{FF2B5EF4-FFF2-40B4-BE49-F238E27FC236}">
                <a16:creationId xmlns:a16="http://schemas.microsoft.com/office/drawing/2014/main" id="{10191E15-9122-4BF2-95EB-A0CE7979E64F}"/>
              </a:ext>
            </a:extLst>
          </p:cNvPr>
          <p:cNvSpPr/>
          <p:nvPr/>
        </p:nvSpPr>
        <p:spPr>
          <a:xfrm>
            <a:off x="6906986" y="2530137"/>
            <a:ext cx="1258163" cy="771499"/>
          </a:xfrm>
          <a:prstGeom prst="roundRect">
            <a:avLst/>
          </a:prstGeom>
          <a:noFill/>
          <a:ln w="3810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err="1">
                <a:solidFill>
                  <a:schemeClr val="accent5">
                    <a:lumMod val="75000"/>
                  </a:schemeClr>
                </a:solidFill>
              </a:rPr>
              <a:t>Krylov</a:t>
            </a:r>
            <a:r>
              <a:rPr lang="es-ES" dirty="0">
                <a:solidFill>
                  <a:schemeClr val="accent5">
                    <a:lumMod val="75000"/>
                  </a:schemeClr>
                </a:solidFill>
              </a:rPr>
              <a:t>-Schur</a:t>
            </a:r>
          </a:p>
          <a:p>
            <a:pPr algn="ctr"/>
            <a:r>
              <a:rPr lang="es-ES" dirty="0" err="1">
                <a:solidFill>
                  <a:schemeClr val="accent5">
                    <a:lumMod val="75000"/>
                  </a:schemeClr>
                </a:solidFill>
              </a:rPr>
              <a:t>Method</a:t>
            </a:r>
            <a:endParaRPr lang="es-E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4" name="Rectángulo: esquinas redondeadas 113">
            <a:extLst>
              <a:ext uri="{FF2B5EF4-FFF2-40B4-BE49-F238E27FC236}">
                <a16:creationId xmlns:a16="http://schemas.microsoft.com/office/drawing/2014/main" id="{DB349C36-4CC1-443F-B229-32F363D2064E}"/>
              </a:ext>
            </a:extLst>
          </p:cNvPr>
          <p:cNvSpPr/>
          <p:nvPr/>
        </p:nvSpPr>
        <p:spPr>
          <a:xfrm>
            <a:off x="8490369" y="3986482"/>
            <a:ext cx="2300483" cy="1168443"/>
          </a:xfrm>
          <a:prstGeom prst="roundRect">
            <a:avLst/>
          </a:prstGeom>
          <a:noFill/>
          <a:ln w="254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rgbClr val="002060"/>
                </a:solidFill>
              </a:rPr>
              <a:t>Iterative  Linear </a:t>
            </a:r>
            <a:r>
              <a:rPr lang="es-ES" dirty="0" err="1">
                <a:solidFill>
                  <a:srgbClr val="002060"/>
                </a:solidFill>
              </a:rPr>
              <a:t>Solver</a:t>
            </a:r>
            <a:endParaRPr lang="es-ES" dirty="0">
              <a:solidFill>
                <a:srgbClr val="002060"/>
              </a:solidFill>
            </a:endParaRPr>
          </a:p>
          <a:p>
            <a:pPr algn="ctr"/>
            <a:r>
              <a:rPr lang="es-ES" dirty="0">
                <a:solidFill>
                  <a:srgbClr val="002060"/>
                </a:solidFill>
              </a:rPr>
              <a:t>+</a:t>
            </a:r>
          </a:p>
          <a:p>
            <a:pPr algn="ctr"/>
            <a:r>
              <a:rPr lang="es-ES" dirty="0" err="1">
                <a:solidFill>
                  <a:srgbClr val="002060"/>
                </a:solidFill>
              </a:rPr>
              <a:t>Precondition</a:t>
            </a:r>
            <a:endParaRPr lang="es-ES" dirty="0">
              <a:solidFill>
                <a:srgbClr val="002060"/>
              </a:solidFill>
            </a:endParaRPr>
          </a:p>
        </p:txBody>
      </p:sp>
      <p:sp>
        <p:nvSpPr>
          <p:cNvPr id="117" name="CuadroTexto 116">
            <a:extLst>
              <a:ext uri="{FF2B5EF4-FFF2-40B4-BE49-F238E27FC236}">
                <a16:creationId xmlns:a16="http://schemas.microsoft.com/office/drawing/2014/main" id="{5375EE20-2606-41CB-BB3F-F9C30AFB4D24}"/>
              </a:ext>
            </a:extLst>
          </p:cNvPr>
          <p:cNvSpPr txBox="1"/>
          <p:nvPr/>
        </p:nvSpPr>
        <p:spPr>
          <a:xfrm rot="16200000">
            <a:off x="10200419" y="3478380"/>
            <a:ext cx="29416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Recovers a handful of desired eigenpairs</a:t>
            </a:r>
            <a:endParaRPr lang="es-E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118" name="Conector recto de flecha 117">
            <a:extLst>
              <a:ext uri="{FF2B5EF4-FFF2-40B4-BE49-F238E27FC236}">
                <a16:creationId xmlns:a16="http://schemas.microsoft.com/office/drawing/2014/main" id="{0CD4BF78-D782-44A7-888B-F49798E1075C}"/>
              </a:ext>
            </a:extLst>
          </p:cNvPr>
          <p:cNvCxnSpPr>
            <a:cxnSpLocks/>
          </p:cNvCxnSpPr>
          <p:nvPr/>
        </p:nvCxnSpPr>
        <p:spPr>
          <a:xfrm>
            <a:off x="8165149" y="3803159"/>
            <a:ext cx="3078956" cy="0"/>
          </a:xfrm>
          <a:prstGeom prst="straightConnector1">
            <a:avLst/>
          </a:prstGeom>
          <a:ln w="635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8401616" y="2"/>
            <a:ext cx="3790384" cy="3651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accent5">
                    <a:lumMod val="50000"/>
                  </a:schemeClr>
                </a:solidFill>
              </a:rPr>
              <a:t>Eigenvalue Problems in Engineering with application to fluid dynamics</a:t>
            </a:r>
            <a:endParaRPr lang="es-ES" sz="10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53CFA78-D403-43C6-8BC2-255D1A5DC1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790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239"/>
    </mc:Choice>
    <mc:Fallback xmlns="">
      <p:transition spd="slow" advTm="1072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136433" y="179045"/>
            <a:ext cx="37860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b="1" dirty="0" err="1">
                <a:solidFill>
                  <a:srgbClr val="002060"/>
                </a:solidFill>
              </a:rPr>
              <a:t>Iterative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Methods-Subspace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Projection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Methods</a:t>
            </a:r>
            <a:endParaRPr lang="es-ES" sz="1400" dirty="0"/>
          </a:p>
        </p:txBody>
      </p:sp>
      <p:sp>
        <p:nvSpPr>
          <p:cNvPr id="22" name="TextBox 29"/>
          <p:cNvSpPr txBox="1"/>
          <p:nvPr/>
        </p:nvSpPr>
        <p:spPr>
          <a:xfrm>
            <a:off x="521470" y="698410"/>
            <a:ext cx="11698487" cy="489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00"/>
              </a:lnSpc>
            </a:pPr>
            <a:r>
              <a:rPr lang="es-ES" b="1" dirty="0" err="1">
                <a:solidFill>
                  <a:srgbClr val="002060"/>
                </a:solidFill>
              </a:rPr>
              <a:t>Review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of</a:t>
            </a:r>
            <a:r>
              <a:rPr lang="es-ES" b="1" dirty="0">
                <a:solidFill>
                  <a:srgbClr val="002060"/>
                </a:solidFill>
              </a:rPr>
              <a:t> Software</a:t>
            </a:r>
            <a:r>
              <a:rPr lang="es-ES" dirty="0">
                <a:solidFill>
                  <a:srgbClr val="002060"/>
                </a:solidFill>
              </a:rPr>
              <a:t>.</a:t>
            </a:r>
            <a:endParaRPr lang="es-ES" sz="1600" dirty="0">
              <a:solidFill>
                <a:srgbClr val="002060"/>
              </a:solidFill>
            </a:endParaRPr>
          </a:p>
        </p:txBody>
      </p:sp>
      <p:sp>
        <p:nvSpPr>
          <p:cNvPr id="3" name="AutoShape 2" descr="n"/>
          <p:cNvSpPr>
            <a:spLocks noChangeAspect="1" noChangeArrowheads="1"/>
          </p:cNvSpPr>
          <p:nvPr/>
        </p:nvSpPr>
        <p:spPr bwMode="auto">
          <a:xfrm>
            <a:off x="3617913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4" name="AutoShape 2" descr="A^{{n-1}}b"/>
          <p:cNvSpPr>
            <a:spLocks noChangeAspect="1" noChangeArrowheads="1"/>
          </p:cNvSpPr>
          <p:nvPr/>
        </p:nvSpPr>
        <p:spPr bwMode="auto">
          <a:xfrm>
            <a:off x="113665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310D5281-87B5-4CDE-AB9B-CC98E4708600}"/>
              </a:ext>
            </a:extLst>
          </p:cNvPr>
          <p:cNvSpPr txBox="1"/>
          <p:nvPr/>
        </p:nvSpPr>
        <p:spPr>
          <a:xfrm>
            <a:off x="1441450" y="1543410"/>
            <a:ext cx="102464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LAPACK (Fortran 90) contains routines for dense standard and generalized eigenvalue problems. In the case of symmetric/Hermitian matrices, there are also routines for banded and tridiagonal problems.</a:t>
            </a:r>
            <a:endParaRPr lang="es-ES" dirty="0">
              <a:solidFill>
                <a:srgbClr val="002060"/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8C374DC-B768-4641-B404-361DB649C8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820" y="1620014"/>
            <a:ext cx="1153059" cy="1525013"/>
          </a:xfrm>
          <a:prstGeom prst="rect">
            <a:avLst/>
          </a:prstGeom>
        </p:spPr>
      </p:pic>
      <p:sp>
        <p:nvSpPr>
          <p:cNvPr id="39" name="CuadroTexto 38">
            <a:extLst>
              <a:ext uri="{FF2B5EF4-FFF2-40B4-BE49-F238E27FC236}">
                <a16:creationId xmlns:a16="http://schemas.microsoft.com/office/drawing/2014/main" id="{6F6A2A35-3144-4DC0-BE34-EFDE81738E8B}"/>
              </a:ext>
            </a:extLst>
          </p:cNvPr>
          <p:cNvSpPr txBox="1"/>
          <p:nvPr/>
        </p:nvSpPr>
        <p:spPr>
          <a:xfrm>
            <a:off x="1758462" y="2175531"/>
            <a:ext cx="61093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solidFill>
                  <a:schemeClr val="accent5">
                    <a:lumMod val="75000"/>
                  </a:schemeClr>
                </a:solidFill>
              </a:rPr>
              <a:t>http://www.netlib.org/lapack/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D4FA7274-00D8-40C5-864D-2F9CE3171230}"/>
              </a:ext>
            </a:extLst>
          </p:cNvPr>
          <p:cNvSpPr txBox="1"/>
          <p:nvPr/>
        </p:nvSpPr>
        <p:spPr>
          <a:xfrm>
            <a:off x="1758462" y="2544863"/>
            <a:ext cx="915415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i="1" dirty="0" err="1">
                <a:solidFill>
                  <a:srgbClr val="002060"/>
                </a:solidFill>
              </a:rPr>
              <a:t>numpy.linalg.eig</a:t>
            </a:r>
            <a:r>
              <a:rPr lang="es-ES" i="1" dirty="0">
                <a:solidFill>
                  <a:srgbClr val="002060"/>
                </a:solidFill>
              </a:rPr>
              <a:t> </a:t>
            </a:r>
            <a:r>
              <a:rPr lang="es-ES" altLang="es-ES" dirty="0" err="1">
                <a:solidFill>
                  <a:srgbClr val="002060"/>
                </a:solidFill>
              </a:rPr>
              <a:t>is</a:t>
            </a:r>
            <a:r>
              <a:rPr lang="es-ES" altLang="es-ES" dirty="0">
                <a:solidFill>
                  <a:srgbClr val="002060"/>
                </a:solidFill>
              </a:rPr>
              <a:t> </a:t>
            </a:r>
            <a:r>
              <a:rPr lang="es-ES" altLang="es-ES" dirty="0" err="1">
                <a:solidFill>
                  <a:srgbClr val="002060"/>
                </a:solidFill>
              </a:rPr>
              <a:t>implemented</a:t>
            </a:r>
            <a:r>
              <a:rPr lang="es-ES" altLang="es-ES" dirty="0">
                <a:solidFill>
                  <a:srgbClr val="002060"/>
                </a:solidFill>
              </a:rPr>
              <a:t> </a:t>
            </a:r>
            <a:r>
              <a:rPr lang="es-ES" altLang="es-ES" dirty="0" err="1">
                <a:solidFill>
                  <a:srgbClr val="002060"/>
                </a:solidFill>
              </a:rPr>
              <a:t>using</a:t>
            </a:r>
            <a:r>
              <a:rPr lang="es-ES" altLang="es-ES" dirty="0">
                <a:solidFill>
                  <a:srgbClr val="002060"/>
                </a:solidFill>
              </a:rPr>
              <a:t> </a:t>
            </a:r>
            <a:r>
              <a:rPr lang="es-ES" altLang="es-ES" dirty="0" err="1">
                <a:solidFill>
                  <a:srgbClr val="002060"/>
                </a:solidFill>
              </a:rPr>
              <a:t>the</a:t>
            </a:r>
            <a:r>
              <a:rPr lang="es-ES" altLang="es-ES" dirty="0">
                <a:solidFill>
                  <a:srgbClr val="002060"/>
                </a:solidFill>
              </a:rPr>
              <a:t> _</a:t>
            </a:r>
            <a:r>
              <a:rPr lang="es-ES" altLang="es-ES" dirty="0" err="1">
                <a:solidFill>
                  <a:srgbClr val="002060"/>
                </a:solidFill>
              </a:rPr>
              <a:t>geev</a:t>
            </a:r>
            <a:r>
              <a:rPr lang="es-ES" altLang="es-ES" dirty="0">
                <a:solidFill>
                  <a:srgbClr val="002060"/>
                </a:solidFill>
              </a:rPr>
              <a:t> LAPACK </a:t>
            </a:r>
            <a:r>
              <a:rPr lang="es-ES" altLang="es-ES" dirty="0" err="1">
                <a:solidFill>
                  <a:srgbClr val="002060"/>
                </a:solidFill>
              </a:rPr>
              <a:t>routines</a:t>
            </a:r>
            <a:r>
              <a:rPr lang="es-ES" altLang="es-ES" dirty="0">
                <a:solidFill>
                  <a:srgbClr val="002060"/>
                </a:solidFill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i="1" dirty="0" err="1">
                <a:solidFill>
                  <a:srgbClr val="002060"/>
                </a:solidFill>
              </a:rPr>
              <a:t>scipy.linalg.eig</a:t>
            </a:r>
            <a:r>
              <a:rPr lang="es-ES" i="1" dirty="0">
                <a:solidFill>
                  <a:srgbClr val="002060"/>
                </a:solidFill>
              </a:rPr>
              <a:t>  </a:t>
            </a:r>
            <a:r>
              <a:rPr lang="en-US" dirty="0">
                <a:solidFill>
                  <a:srgbClr val="002060"/>
                </a:solidFill>
              </a:rPr>
              <a:t>Similar function in SciPy that also solves the generalized eigenvalue problem.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err="1">
                <a:solidFill>
                  <a:srgbClr val="002060"/>
                </a:solidFill>
              </a:rPr>
              <a:t>Matlab</a:t>
            </a:r>
            <a:r>
              <a:rPr lang="en-US" dirty="0">
                <a:solidFill>
                  <a:srgbClr val="002060"/>
                </a:solidFill>
              </a:rPr>
              <a:t> has used </a:t>
            </a:r>
            <a:r>
              <a:rPr lang="en-US" dirty="0" err="1">
                <a:solidFill>
                  <a:srgbClr val="002060"/>
                </a:solidFill>
              </a:rPr>
              <a:t>Lapack</a:t>
            </a:r>
            <a:r>
              <a:rPr lang="en-US" dirty="0">
                <a:solidFill>
                  <a:srgbClr val="002060"/>
                </a:solidFill>
              </a:rPr>
              <a:t> since version 6.</a:t>
            </a:r>
            <a:endParaRPr lang="es-ES" dirty="0">
              <a:solidFill>
                <a:srgbClr val="002060"/>
              </a:solidFill>
            </a:endParaRPr>
          </a:p>
          <a:p>
            <a:r>
              <a:rPr lang="es-ES" altLang="es-ES" dirty="0">
                <a:solidFill>
                  <a:srgbClr val="002060"/>
                </a:solidFill>
              </a:rPr>
              <a:t> </a:t>
            </a:r>
          </a:p>
          <a:p>
            <a:pPr algn="l"/>
            <a:r>
              <a:rPr lang="es-ES" b="0" i="0" dirty="0">
                <a:solidFill>
                  <a:srgbClr val="013243"/>
                </a:solidFill>
                <a:effectLst/>
                <a:latin typeface="Lato" panose="020B0604020202020204" pitchFamily="34" charset="0"/>
              </a:rPr>
              <a:t> 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0ED86A0D-E5E4-4025-803C-AAE7C010B5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820" y="3712975"/>
            <a:ext cx="1167214" cy="1602604"/>
          </a:xfrm>
          <a:prstGeom prst="rect">
            <a:avLst/>
          </a:prstGeom>
        </p:spPr>
      </p:pic>
      <p:sp>
        <p:nvSpPr>
          <p:cNvPr id="46" name="CuadroTexto 45">
            <a:extLst>
              <a:ext uri="{FF2B5EF4-FFF2-40B4-BE49-F238E27FC236}">
                <a16:creationId xmlns:a16="http://schemas.microsoft.com/office/drawing/2014/main" id="{053491B0-922D-4A11-AF90-E50ED3CD689D}"/>
              </a:ext>
            </a:extLst>
          </p:cNvPr>
          <p:cNvSpPr txBox="1"/>
          <p:nvPr/>
        </p:nvSpPr>
        <p:spPr>
          <a:xfrm>
            <a:off x="1441450" y="3712973"/>
            <a:ext cx="105337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ARPACK (Fortran 77)  for solving large scale eigenvalue problems using an implementation of the Implicitly Restarted </a:t>
            </a:r>
            <a:r>
              <a:rPr lang="en-US" dirty="0" err="1">
                <a:solidFill>
                  <a:srgbClr val="002060"/>
                </a:solidFill>
              </a:rPr>
              <a:t>Arnoldi</a:t>
            </a:r>
            <a:r>
              <a:rPr lang="en-US" dirty="0">
                <a:solidFill>
                  <a:srgbClr val="002060"/>
                </a:solidFill>
              </a:rPr>
              <a:t> method, for both real and complex arithmetic. It can be used for both standard and generalized problems and for both symmetric and non-symmetric problems. In the symmetric case, </a:t>
            </a:r>
            <a:r>
              <a:rPr lang="en-US" dirty="0" err="1">
                <a:solidFill>
                  <a:srgbClr val="002060"/>
                </a:solidFill>
              </a:rPr>
              <a:t>Lanczos</a:t>
            </a:r>
            <a:r>
              <a:rPr lang="en-US" dirty="0">
                <a:solidFill>
                  <a:srgbClr val="002060"/>
                </a:solidFill>
              </a:rPr>
              <a:t> with full reorthogonalization is used instead of </a:t>
            </a:r>
            <a:r>
              <a:rPr lang="en-US" dirty="0" err="1">
                <a:solidFill>
                  <a:srgbClr val="002060"/>
                </a:solidFill>
              </a:rPr>
              <a:t>Arnoldi</a:t>
            </a:r>
            <a:r>
              <a:rPr lang="en-US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13EC0B4D-CD45-4177-8A25-E816AEFC5906}"/>
              </a:ext>
            </a:extLst>
          </p:cNvPr>
          <p:cNvSpPr txBox="1"/>
          <p:nvPr/>
        </p:nvSpPr>
        <p:spPr>
          <a:xfrm>
            <a:off x="1758462" y="4945258"/>
            <a:ext cx="62199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solidFill>
                  <a:schemeClr val="accent5">
                    <a:lumMod val="75000"/>
                  </a:schemeClr>
                </a:solidFill>
              </a:rPr>
              <a:t>https://www.caam.rice.edu/software/ARPACK/</a:t>
            </a: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59B9E669-18DF-4055-98F5-E26F1BFBAD61}"/>
              </a:ext>
            </a:extLst>
          </p:cNvPr>
          <p:cNvSpPr txBox="1"/>
          <p:nvPr/>
        </p:nvSpPr>
        <p:spPr>
          <a:xfrm>
            <a:off x="1793638" y="5392833"/>
            <a:ext cx="98942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i="1" dirty="0" err="1">
                <a:solidFill>
                  <a:srgbClr val="002060"/>
                </a:solidFill>
              </a:rPr>
              <a:t>scipy.sparse.linalg.eigs</a:t>
            </a:r>
            <a:r>
              <a:rPr lang="es-ES" i="1" dirty="0">
                <a:solidFill>
                  <a:srgbClr val="002060"/>
                </a:solidFill>
              </a:rPr>
              <a:t>  </a:t>
            </a:r>
            <a:r>
              <a:rPr lang="en-US" dirty="0">
                <a:solidFill>
                  <a:srgbClr val="002060"/>
                </a:solidFill>
              </a:rPr>
              <a:t>provides interfaces to ARPACK routines for finding the eigenvalues/vectors of real or complex nonsymmetric square matrices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i="1" dirty="0" err="1">
                <a:solidFill>
                  <a:srgbClr val="002060"/>
                </a:solidFill>
              </a:rPr>
              <a:t>scipy.sparse.linalg.eigsh</a:t>
            </a:r>
            <a:r>
              <a:rPr lang="es-ES" i="1" dirty="0">
                <a:solidFill>
                  <a:srgbClr val="002060"/>
                </a:solidFill>
              </a:rPr>
              <a:t> </a:t>
            </a:r>
            <a:r>
              <a:rPr lang="en-US" dirty="0">
                <a:solidFill>
                  <a:srgbClr val="002060"/>
                </a:solidFill>
              </a:rPr>
              <a:t>Similar function for real-symmetric or complex-</a:t>
            </a:r>
            <a:r>
              <a:rPr lang="en-US" dirty="0" err="1">
                <a:solidFill>
                  <a:srgbClr val="002060"/>
                </a:solidFill>
              </a:rPr>
              <a:t>hermitian</a:t>
            </a:r>
            <a:r>
              <a:rPr lang="en-US" dirty="0">
                <a:solidFill>
                  <a:srgbClr val="002060"/>
                </a:solidFill>
              </a:rPr>
              <a:t> matrices</a:t>
            </a:r>
            <a:r>
              <a:rPr lang="en-U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.</a:t>
            </a:r>
            <a:endParaRPr lang="en-US" dirty="0">
              <a:solidFill>
                <a:srgbClr val="333333"/>
              </a:solidFill>
              <a:latin typeface="Open Sans" panose="020B0606030504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err="1">
                <a:solidFill>
                  <a:srgbClr val="002060"/>
                </a:solidFill>
              </a:rPr>
              <a:t>Matlab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s-ES" altLang="es-ES" i="1" dirty="0" err="1">
                <a:solidFill>
                  <a:srgbClr val="002060"/>
                </a:solidFill>
              </a:rPr>
              <a:t>eigs</a:t>
            </a:r>
            <a:r>
              <a:rPr lang="es-ES" altLang="es-ES" dirty="0">
                <a:solidFill>
                  <a:srgbClr val="002060"/>
                </a:solidFill>
              </a:rPr>
              <a:t> </a:t>
            </a:r>
            <a:r>
              <a:rPr lang="es-ES" altLang="es-ES" dirty="0" err="1">
                <a:solidFill>
                  <a:srgbClr val="002060"/>
                </a:solidFill>
              </a:rPr>
              <a:t>provides</a:t>
            </a:r>
            <a:r>
              <a:rPr lang="es-ES" altLang="es-ES" dirty="0">
                <a:solidFill>
                  <a:srgbClr val="002060"/>
                </a:solidFill>
              </a:rPr>
              <a:t> </a:t>
            </a:r>
            <a:r>
              <a:rPr lang="es-ES" altLang="es-ES" dirty="0" err="1">
                <a:solidFill>
                  <a:srgbClr val="002060"/>
                </a:solidFill>
              </a:rPr>
              <a:t>the</a:t>
            </a:r>
            <a:r>
              <a:rPr lang="es-ES" altLang="es-ES" dirty="0">
                <a:solidFill>
                  <a:srgbClr val="002060"/>
                </a:solidFill>
              </a:rPr>
              <a:t> reverse </a:t>
            </a:r>
            <a:r>
              <a:rPr lang="es-ES" altLang="es-ES" dirty="0" err="1">
                <a:solidFill>
                  <a:srgbClr val="002060"/>
                </a:solidFill>
              </a:rPr>
              <a:t>communication</a:t>
            </a:r>
            <a:r>
              <a:rPr lang="es-ES" altLang="es-ES" dirty="0">
                <a:solidFill>
                  <a:srgbClr val="002060"/>
                </a:solidFill>
              </a:rPr>
              <a:t> interface </a:t>
            </a:r>
            <a:r>
              <a:rPr lang="es-ES" altLang="es-ES" dirty="0" err="1">
                <a:solidFill>
                  <a:srgbClr val="002060"/>
                </a:solidFill>
              </a:rPr>
              <a:t>to</a:t>
            </a:r>
            <a:r>
              <a:rPr lang="es-ES" altLang="es-ES" dirty="0">
                <a:solidFill>
                  <a:srgbClr val="002060"/>
                </a:solidFill>
              </a:rPr>
              <a:t> ARPACK </a:t>
            </a:r>
            <a:r>
              <a:rPr lang="es-ES" altLang="es-ES" dirty="0" err="1">
                <a:solidFill>
                  <a:srgbClr val="002060"/>
                </a:solidFill>
              </a:rPr>
              <a:t>library</a:t>
            </a:r>
            <a:r>
              <a:rPr lang="es-ES" altLang="es-ES" dirty="0">
                <a:solidFill>
                  <a:srgbClr val="002060"/>
                </a:solidFill>
              </a:rPr>
              <a:t> </a:t>
            </a:r>
            <a:r>
              <a:rPr lang="es-ES" altLang="es-ES" dirty="0" err="1">
                <a:solidFill>
                  <a:srgbClr val="002060"/>
                </a:solidFill>
              </a:rPr>
              <a:t>routines</a:t>
            </a:r>
            <a:r>
              <a:rPr lang="en-US" dirty="0">
                <a:solidFill>
                  <a:srgbClr val="002060"/>
                </a:solidFill>
              </a:rPr>
              <a:t> </a:t>
            </a:r>
            <a:endParaRPr lang="es-ES" dirty="0">
              <a:solidFill>
                <a:srgbClr val="002060"/>
              </a:solidFill>
            </a:endParaRPr>
          </a:p>
        </p:txBody>
      </p:sp>
      <p:sp>
        <p:nvSpPr>
          <p:cNvPr id="16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8401616" y="2"/>
            <a:ext cx="3790384" cy="3651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accent5">
                    <a:lumMod val="50000"/>
                  </a:schemeClr>
                </a:solidFill>
              </a:rPr>
              <a:t>Eigenvalue Problems in Engineering with application to fluid dynamics</a:t>
            </a:r>
            <a:endParaRPr lang="es-ES" sz="10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1A5F64F-5FE9-4C71-B3F7-E9462669F2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511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577"/>
    </mc:Choice>
    <mc:Fallback xmlns="">
      <p:transition spd="slow" advTm="995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136433" y="179045"/>
            <a:ext cx="37860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b="1" dirty="0" err="1">
                <a:solidFill>
                  <a:srgbClr val="002060"/>
                </a:solidFill>
              </a:rPr>
              <a:t>Iterative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Methods-Subspace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Projection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Methods</a:t>
            </a:r>
            <a:endParaRPr lang="es-ES" sz="1400" dirty="0"/>
          </a:p>
        </p:txBody>
      </p:sp>
      <p:sp>
        <p:nvSpPr>
          <p:cNvPr id="22" name="TextBox 29"/>
          <p:cNvSpPr txBox="1"/>
          <p:nvPr/>
        </p:nvSpPr>
        <p:spPr>
          <a:xfrm>
            <a:off x="521470" y="698410"/>
            <a:ext cx="11698487" cy="489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00"/>
              </a:lnSpc>
            </a:pPr>
            <a:r>
              <a:rPr lang="es-ES" b="1" dirty="0" err="1">
                <a:solidFill>
                  <a:srgbClr val="002060"/>
                </a:solidFill>
              </a:rPr>
              <a:t>Review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of</a:t>
            </a:r>
            <a:r>
              <a:rPr lang="es-ES" b="1" dirty="0">
                <a:solidFill>
                  <a:srgbClr val="002060"/>
                </a:solidFill>
              </a:rPr>
              <a:t> Software</a:t>
            </a:r>
            <a:r>
              <a:rPr lang="es-ES" dirty="0">
                <a:solidFill>
                  <a:srgbClr val="002060"/>
                </a:solidFill>
              </a:rPr>
              <a:t>.</a:t>
            </a:r>
            <a:endParaRPr lang="es-ES" sz="1600" dirty="0">
              <a:solidFill>
                <a:srgbClr val="002060"/>
              </a:solidFill>
            </a:endParaRPr>
          </a:p>
        </p:txBody>
      </p:sp>
      <p:sp>
        <p:nvSpPr>
          <p:cNvPr id="3" name="AutoShape 2" descr="n"/>
          <p:cNvSpPr>
            <a:spLocks noChangeAspect="1" noChangeArrowheads="1"/>
          </p:cNvSpPr>
          <p:nvPr/>
        </p:nvSpPr>
        <p:spPr bwMode="auto">
          <a:xfrm>
            <a:off x="3617913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4" name="AutoShape 2" descr="A^{{n-1}}b"/>
          <p:cNvSpPr>
            <a:spLocks noChangeAspect="1" noChangeArrowheads="1"/>
          </p:cNvSpPr>
          <p:nvPr/>
        </p:nvSpPr>
        <p:spPr bwMode="auto">
          <a:xfrm>
            <a:off x="113665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310D5281-87B5-4CDE-AB9B-CC98E4708600}"/>
              </a:ext>
            </a:extLst>
          </p:cNvPr>
          <p:cNvSpPr txBox="1"/>
          <p:nvPr/>
        </p:nvSpPr>
        <p:spPr>
          <a:xfrm>
            <a:off x="1441450" y="1369983"/>
            <a:ext cx="102464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ANASAZI (C++) Anasazi is a framework for the numerical solution of large-scale eigenvalue problems. ANASAZI includes Block </a:t>
            </a:r>
            <a:r>
              <a:rPr lang="en-US" dirty="0" err="1">
                <a:solidFill>
                  <a:srgbClr val="002060"/>
                </a:solidFill>
              </a:rPr>
              <a:t>Krylov</a:t>
            </a:r>
            <a:r>
              <a:rPr lang="en-US" dirty="0">
                <a:solidFill>
                  <a:srgbClr val="002060"/>
                </a:solidFill>
              </a:rPr>
              <a:t>-Schur method</a:t>
            </a:r>
            <a:r>
              <a:rPr lang="en-US" b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, </a:t>
            </a:r>
            <a:r>
              <a:rPr lang="en-US" dirty="0">
                <a:solidFill>
                  <a:srgbClr val="002060"/>
                </a:solidFill>
              </a:rPr>
              <a:t>Block and Generalized Davidson methods and LOBPCG - Locally Optimal Block Preconditioned Conjugate Gradient- method.</a:t>
            </a:r>
            <a:endParaRPr lang="es-ES" dirty="0">
              <a:solidFill>
                <a:srgbClr val="002060"/>
              </a:solidFill>
            </a:endParaRP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D4FA7274-00D8-40C5-864D-2F9CE3171230}"/>
              </a:ext>
            </a:extLst>
          </p:cNvPr>
          <p:cNvSpPr txBox="1"/>
          <p:nvPr/>
        </p:nvSpPr>
        <p:spPr>
          <a:xfrm>
            <a:off x="1758462" y="2662432"/>
            <a:ext cx="91541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2060"/>
                </a:solidFill>
              </a:rPr>
              <a:t>ANASAZI</a:t>
            </a:r>
            <a:r>
              <a:rPr lang="en-US" dirty="0"/>
              <a:t> </a:t>
            </a:r>
            <a:r>
              <a:rPr lang="en-US" dirty="0">
                <a:solidFill>
                  <a:srgbClr val="002060"/>
                </a:solidFill>
              </a:rPr>
              <a:t>is part of TRILINOS, a parallel object-oriented software framework for large-scale multi-physics scientific applications. </a:t>
            </a:r>
            <a:r>
              <a:rPr lang="es-ES" altLang="es-ES" dirty="0">
                <a:solidFill>
                  <a:srgbClr val="002060"/>
                </a:solidFill>
              </a:rPr>
              <a:t> </a:t>
            </a:r>
          </a:p>
          <a:p>
            <a:pPr algn="l"/>
            <a:r>
              <a:rPr lang="es-ES" b="0" i="0" dirty="0">
                <a:solidFill>
                  <a:srgbClr val="013243"/>
                </a:solidFill>
                <a:effectLst/>
                <a:latin typeface="Lato" panose="020B0604020202020204" pitchFamily="34" charset="0"/>
              </a:rPr>
              <a:t> 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053491B0-922D-4A11-AF90-E50ED3CD689D}"/>
              </a:ext>
            </a:extLst>
          </p:cNvPr>
          <p:cNvSpPr txBox="1"/>
          <p:nvPr/>
        </p:nvSpPr>
        <p:spPr>
          <a:xfrm>
            <a:off x="1441450" y="3652809"/>
            <a:ext cx="105337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002060"/>
                </a:solidFill>
              </a:rPr>
              <a:t>SLEPc</a:t>
            </a:r>
            <a:r>
              <a:rPr lang="en-US" dirty="0">
                <a:solidFill>
                  <a:srgbClr val="002060"/>
                </a:solidFill>
              </a:rPr>
              <a:t> (C/Fortran 77)  </a:t>
            </a:r>
            <a:r>
              <a:rPr lang="en-US" dirty="0"/>
              <a:t> </a:t>
            </a:r>
            <a:r>
              <a:rPr lang="en-US" dirty="0">
                <a:solidFill>
                  <a:srgbClr val="002060"/>
                </a:solidFill>
              </a:rPr>
              <a:t>the Scalable Library for Eigenvalue Problem Computations, is a software library for the solution of large, sparse eigenvalue problems on parallel computers. </a:t>
            </a:r>
            <a:r>
              <a:rPr lang="en-US" dirty="0" err="1">
                <a:solidFill>
                  <a:srgbClr val="002060"/>
                </a:solidFill>
              </a:rPr>
              <a:t>SLEPc</a:t>
            </a:r>
            <a:r>
              <a:rPr lang="en-US" dirty="0">
                <a:solidFill>
                  <a:srgbClr val="002060"/>
                </a:solidFill>
              </a:rPr>
              <a:t> is built on top of </a:t>
            </a:r>
            <a:r>
              <a:rPr lang="en-US" dirty="0" err="1">
                <a:solidFill>
                  <a:srgbClr val="002060"/>
                </a:solidFill>
              </a:rPr>
              <a:t>PETSc</a:t>
            </a:r>
            <a:r>
              <a:rPr lang="en-US" dirty="0">
                <a:solidFill>
                  <a:srgbClr val="002060"/>
                </a:solidFill>
              </a:rPr>
              <a:t> (Portable, Extensible Toolkit for Scientific Computation, www.mcs.anl.gov/petsc) and employs the MPI standard for message-passing communication.</a:t>
            </a: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13EC0B4D-CD45-4177-8A25-E816AEFC5906}"/>
              </a:ext>
            </a:extLst>
          </p:cNvPr>
          <p:cNvSpPr txBox="1"/>
          <p:nvPr/>
        </p:nvSpPr>
        <p:spPr>
          <a:xfrm>
            <a:off x="1758462" y="4945258"/>
            <a:ext cx="62199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solidFill>
                  <a:schemeClr val="accent5">
                    <a:lumMod val="75000"/>
                  </a:schemeClr>
                </a:solidFill>
              </a:rPr>
              <a:t>https://slepc.upv.es/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EAB6F90-B6B8-407B-BAA8-12D7EDA73C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820" y="1542421"/>
            <a:ext cx="1154482" cy="1501785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190DD352-6265-4B09-A4DA-16FAC589F2C3}"/>
              </a:ext>
            </a:extLst>
          </p:cNvPr>
          <p:cNvSpPr txBox="1"/>
          <p:nvPr/>
        </p:nvSpPr>
        <p:spPr>
          <a:xfrm>
            <a:off x="1793637" y="2284782"/>
            <a:ext cx="71493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solidFill>
                  <a:schemeClr val="accent5">
                    <a:lumMod val="75000"/>
                  </a:schemeClr>
                </a:solidFill>
              </a:rPr>
              <a:t>https://docs.trilinos.org/dev/packages/anasazi/doc/html/index.html</a:t>
            </a:r>
          </a:p>
        </p:txBody>
      </p:sp>
      <p:pic>
        <p:nvPicPr>
          <p:cNvPr id="4098" name="Picture 2" descr="SLEPc - Scalable Library for Eigenvalue Problem Computations">
            <a:extLst>
              <a:ext uri="{FF2B5EF4-FFF2-40B4-BE49-F238E27FC236}">
                <a16:creationId xmlns:a16="http://schemas.microsoft.com/office/drawing/2014/main" id="{79B9B599-A339-467A-8479-F7FC0750D5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51"/>
          <a:stretch/>
        </p:blipFill>
        <p:spPr bwMode="auto">
          <a:xfrm>
            <a:off x="237951" y="3833969"/>
            <a:ext cx="1097609" cy="1079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8D89919-D9A3-4BB7-958C-E1206242C7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8334" y="4586878"/>
            <a:ext cx="3237557" cy="2271122"/>
          </a:xfrm>
          <a:prstGeom prst="rect">
            <a:avLst/>
          </a:prstGeom>
        </p:spPr>
      </p:pic>
      <p:sp>
        <p:nvSpPr>
          <p:cNvPr id="15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8401616" y="2"/>
            <a:ext cx="3790384" cy="3651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accent5">
                    <a:lumMod val="50000"/>
                  </a:schemeClr>
                </a:solidFill>
              </a:rPr>
              <a:t>Eigenvalue Problems in Engineering with application to fluid dynamics</a:t>
            </a:r>
            <a:endParaRPr lang="es-ES" sz="10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D4191828-CE3A-4A4B-B120-7C4E2B8A92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582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114"/>
    </mc:Choice>
    <mc:Fallback xmlns="">
      <p:transition spd="slow" advTm="1651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136433" y="179045"/>
            <a:ext cx="37860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b="1" dirty="0" err="1">
                <a:solidFill>
                  <a:srgbClr val="002060"/>
                </a:solidFill>
              </a:rPr>
              <a:t>Iterative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Methods-Subspace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Projection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Methods</a:t>
            </a:r>
            <a:endParaRPr lang="es-ES" sz="1400" dirty="0"/>
          </a:p>
        </p:txBody>
      </p:sp>
      <p:sp>
        <p:nvSpPr>
          <p:cNvPr id="22" name="TextBox 29"/>
          <p:cNvSpPr txBox="1"/>
          <p:nvPr/>
        </p:nvSpPr>
        <p:spPr>
          <a:xfrm>
            <a:off x="521470" y="698410"/>
            <a:ext cx="11698487" cy="489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00"/>
              </a:lnSpc>
            </a:pPr>
            <a:r>
              <a:rPr lang="es-ES" b="1" dirty="0" err="1">
                <a:solidFill>
                  <a:srgbClr val="002060"/>
                </a:solidFill>
              </a:rPr>
              <a:t>Comparison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of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Eigensolvers</a:t>
            </a:r>
            <a:r>
              <a:rPr lang="es-ES" b="1" dirty="0">
                <a:solidFill>
                  <a:srgbClr val="002060"/>
                </a:solidFill>
              </a:rPr>
              <a:t> in </a:t>
            </a:r>
            <a:r>
              <a:rPr lang="es-ES" b="1" dirty="0" err="1">
                <a:solidFill>
                  <a:srgbClr val="002060"/>
                </a:solidFill>
              </a:rPr>
              <a:t>the</a:t>
            </a:r>
            <a:r>
              <a:rPr lang="es-ES" b="1" dirty="0">
                <a:solidFill>
                  <a:srgbClr val="002060"/>
                </a:solidFill>
              </a:rPr>
              <a:t> Lid-</a:t>
            </a:r>
            <a:r>
              <a:rPr lang="es-ES" b="1" dirty="0" err="1">
                <a:solidFill>
                  <a:srgbClr val="002060"/>
                </a:solidFill>
              </a:rPr>
              <a:t>driven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Cavity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Benchmark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Problem</a:t>
            </a:r>
            <a:r>
              <a:rPr lang="es-ES" dirty="0">
                <a:solidFill>
                  <a:srgbClr val="002060"/>
                </a:solidFill>
              </a:rPr>
              <a:t>.</a:t>
            </a:r>
            <a:endParaRPr lang="es-ES" sz="1600" dirty="0">
              <a:solidFill>
                <a:srgbClr val="002060"/>
              </a:solidFill>
            </a:endParaRPr>
          </a:p>
        </p:txBody>
      </p:sp>
      <p:sp>
        <p:nvSpPr>
          <p:cNvPr id="3" name="AutoShape 2" descr="n"/>
          <p:cNvSpPr>
            <a:spLocks noChangeAspect="1" noChangeArrowheads="1"/>
          </p:cNvSpPr>
          <p:nvPr/>
        </p:nvSpPr>
        <p:spPr bwMode="auto">
          <a:xfrm>
            <a:off x="3617913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4" name="AutoShape 2" descr="A^{{n-1}}b"/>
          <p:cNvSpPr>
            <a:spLocks noChangeAspect="1" noChangeArrowheads="1"/>
          </p:cNvSpPr>
          <p:nvPr/>
        </p:nvSpPr>
        <p:spPr bwMode="auto">
          <a:xfrm>
            <a:off x="113665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5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8401616" y="2"/>
            <a:ext cx="3790384" cy="3651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accent5">
                    <a:lumMod val="50000"/>
                  </a:schemeClr>
                </a:solidFill>
              </a:rPr>
              <a:t>Eigenvalue Problems in Engineering with application to fluid dynamics</a:t>
            </a:r>
            <a:endParaRPr lang="es-ES" sz="10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" name="LDcavity">
            <a:hlinkClick r:id="" action="ppaction://media"/>
            <a:extLst>
              <a:ext uri="{FF2B5EF4-FFF2-40B4-BE49-F238E27FC236}">
                <a16:creationId xmlns:a16="http://schemas.microsoft.com/office/drawing/2014/main" id="{0679BCD6-847D-4E9C-8C5A-C43A884B52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3401" y="1521571"/>
            <a:ext cx="2632099" cy="273358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2A5CC26-FE1C-4172-A457-6B35A78AE2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8078734" y="1253978"/>
            <a:ext cx="3227189" cy="3747953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sp>
        <p:nvSpPr>
          <p:cNvPr id="19" name="Flecha derecha 3">
            <a:extLst>
              <a:ext uri="{FF2B5EF4-FFF2-40B4-BE49-F238E27FC236}">
                <a16:creationId xmlns:a16="http://schemas.microsoft.com/office/drawing/2014/main" id="{B60C5729-DC6F-4588-8E9B-E0905918B1E3}"/>
              </a:ext>
            </a:extLst>
          </p:cNvPr>
          <p:cNvSpPr/>
          <p:nvPr/>
        </p:nvSpPr>
        <p:spPr>
          <a:xfrm>
            <a:off x="5349387" y="1904867"/>
            <a:ext cx="1493226" cy="6463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err="1"/>
              <a:t>BiGlobal</a:t>
            </a:r>
            <a:r>
              <a:rPr lang="es-ES" dirty="0"/>
              <a:t>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CuadroTexto 26">
                <a:extLst>
                  <a:ext uri="{FF2B5EF4-FFF2-40B4-BE49-F238E27FC236}">
                    <a16:creationId xmlns:a16="http://schemas.microsoft.com/office/drawing/2014/main" id="{17E6BCBF-61B0-46E8-B6F5-FA8C6903F093}"/>
                  </a:ext>
                </a:extLst>
              </p:cNvPr>
              <p:cNvSpPr txBox="1"/>
              <p:nvPr/>
            </p:nvSpPr>
            <p:spPr>
              <a:xfrm>
                <a:off x="8768885" y="4876000"/>
                <a:ext cx="2941635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s-ES" sz="1800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s-ES" sz="1800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acc>
                  </m:oMath>
                </a14:m>
                <a:r>
                  <a:rPr lang="en-US" b="1" dirty="0">
                    <a:solidFill>
                      <a:schemeClr val="accent5">
                        <a:lumMod val="75000"/>
                      </a:schemeClr>
                    </a:solidFill>
                  </a:rPr>
                  <a:t> </a:t>
                </a:r>
                <a:r>
                  <a:rPr lang="en-US" dirty="0">
                    <a:solidFill>
                      <a:schemeClr val="accent5">
                        <a:lumMod val="50000"/>
                      </a:schemeClr>
                    </a:solidFill>
                  </a:rPr>
                  <a:t>spanwise velocity component </a:t>
                </a:r>
                <a:r>
                  <a:rPr lang="en-US" dirty="0" err="1">
                    <a:solidFill>
                      <a:schemeClr val="accent5">
                        <a:lumMod val="50000"/>
                      </a:schemeClr>
                    </a:solidFill>
                  </a:rPr>
                  <a:t>isosurfaces</a:t>
                </a:r>
                <a:endParaRPr lang="es-ES" dirty="0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27" name="CuadroTexto 26">
                <a:extLst>
                  <a:ext uri="{FF2B5EF4-FFF2-40B4-BE49-F238E27FC236}">
                    <a16:creationId xmlns:a16="http://schemas.microsoft.com/office/drawing/2014/main" id="{17E6BCBF-61B0-46E8-B6F5-FA8C6903F0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8885" y="4876000"/>
                <a:ext cx="2941635" cy="646331"/>
              </a:xfrm>
              <a:prstGeom prst="rect">
                <a:avLst/>
              </a:prstGeom>
              <a:blipFill>
                <a:blip r:embed="rId8"/>
                <a:stretch>
                  <a:fillRect t="-5660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CuadroTexto 27">
                <a:extLst>
                  <a:ext uri="{FF2B5EF4-FFF2-40B4-BE49-F238E27FC236}">
                    <a16:creationId xmlns:a16="http://schemas.microsoft.com/office/drawing/2014/main" id="{48C38079-A527-4D77-9A05-B2C9F9627758}"/>
                  </a:ext>
                </a:extLst>
              </p:cNvPr>
              <p:cNvSpPr txBox="1"/>
              <p:nvPr/>
            </p:nvSpPr>
            <p:spPr>
              <a:xfrm>
                <a:off x="4419872" y="1337512"/>
                <a:ext cx="2941635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i="1" dirty="0">
                    <a:solidFill>
                      <a:schemeClr val="accent5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Re  = </a:t>
                </a:r>
                <a:r>
                  <a:rPr lang="en-US" dirty="0">
                    <a:solidFill>
                      <a:schemeClr val="accent5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1000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800" b="0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es-ES" sz="1800" b="0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=6. 28</m:t>
                      </m:r>
                    </m:oMath>
                  </m:oMathPara>
                </a14:m>
                <a:endParaRPr lang="es-ES" b="1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28" name="CuadroTexto 27">
                <a:extLst>
                  <a:ext uri="{FF2B5EF4-FFF2-40B4-BE49-F238E27FC236}">
                    <a16:creationId xmlns:a16="http://schemas.microsoft.com/office/drawing/2014/main" id="{48C38079-A527-4D77-9A05-B2C9F96277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9872" y="1337512"/>
                <a:ext cx="2941635" cy="646331"/>
              </a:xfrm>
              <a:prstGeom prst="rect">
                <a:avLst/>
              </a:prstGeom>
              <a:blipFill>
                <a:blip r:embed="rId9"/>
                <a:stretch>
                  <a:fillRect t="-5660" b="-754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5" descr="C:\Javier\Trabajo\Doctorados\Silvia\AIAA_v4\Figures\72X72EIGENSPECTRUM_BY_JAVI.jpg">
            <a:extLst>
              <a:ext uri="{FF2B5EF4-FFF2-40B4-BE49-F238E27FC236}">
                <a16:creationId xmlns:a16="http://schemas.microsoft.com/office/drawing/2014/main" id="{9525C643-8EF0-46C8-AE37-DC3D97088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313" y="2551198"/>
            <a:ext cx="4383819" cy="413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1" name="CuadroTexto 30">
                <a:extLst>
                  <a:ext uri="{FF2B5EF4-FFF2-40B4-BE49-F238E27FC236}">
                    <a16:creationId xmlns:a16="http://schemas.microsoft.com/office/drawing/2014/main" id="{65C6DE78-FA11-4DEC-8291-4799A83E44FE}"/>
                  </a:ext>
                </a:extLst>
              </p:cNvPr>
              <p:cNvSpPr txBox="1"/>
              <p:nvPr/>
            </p:nvSpPr>
            <p:spPr>
              <a:xfrm>
                <a:off x="7765146" y="5836424"/>
                <a:ext cx="2941635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dirty="0">
                    <a:solidFill>
                      <a:schemeClr val="accent5">
                        <a:lumMod val="50000"/>
                      </a:schemeClr>
                    </a:solidFill>
                  </a:rPr>
                  <a:t>Reference </a:t>
                </a:r>
                <a:r>
                  <a:rPr lang="es-ES" dirty="0" err="1">
                    <a:solidFill>
                      <a:schemeClr val="accent5">
                        <a:lumMod val="50000"/>
                      </a:schemeClr>
                    </a:solidFill>
                  </a:rPr>
                  <a:t>eigenvalue</a:t>
                </a:r>
                <a:r>
                  <a:rPr lang="es-ES" dirty="0">
                    <a:solidFill>
                      <a:schemeClr val="accent5">
                        <a:lumMod val="50000"/>
                      </a:schemeClr>
                    </a:solidFill>
                  </a:rPr>
                  <a:t>: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s-ES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−0.09517667596, 0</m:t>
                          </m:r>
                        </m:e>
                      </m:d>
                    </m:oMath>
                  </m:oMathPara>
                </a14:m>
                <a:endParaRPr lang="es-ES" dirty="0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31" name="CuadroTexto 30">
                <a:extLst>
                  <a:ext uri="{FF2B5EF4-FFF2-40B4-BE49-F238E27FC236}">
                    <a16:creationId xmlns:a16="http://schemas.microsoft.com/office/drawing/2014/main" id="{65C6DE78-FA11-4DEC-8291-4799A83E44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5146" y="5836424"/>
                <a:ext cx="2941635" cy="646331"/>
              </a:xfrm>
              <a:prstGeom prst="rect">
                <a:avLst/>
              </a:prstGeom>
              <a:blipFill>
                <a:blip r:embed="rId11"/>
                <a:stretch>
                  <a:fillRect t="-471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12">
            <p14:nvContentPartPr>
              <p14:cNvPr id="13" name="Entrada de lápiz 12">
                <a:extLst>
                  <a:ext uri="{FF2B5EF4-FFF2-40B4-BE49-F238E27FC236}">
                    <a16:creationId xmlns:a16="http://schemas.microsoft.com/office/drawing/2014/main" id="{B323579A-7C91-48FF-B3A4-9C167EBEAE47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8182440" y="6433560"/>
              <a:ext cx="2182320" cy="82080"/>
            </p14:xfrm>
          </p:contentPart>
        </mc:Choice>
        <mc:Fallback>
          <p:pic>
            <p:nvPicPr>
              <p:cNvPr id="13" name="Entrada de lápiz 12">
                <a:extLst>
                  <a:ext uri="{FF2B5EF4-FFF2-40B4-BE49-F238E27FC236}">
                    <a16:creationId xmlns:a16="http://schemas.microsoft.com/office/drawing/2014/main" id="{B323579A-7C91-48FF-B3A4-9C167EBEAE4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173080" y="6424200"/>
                <a:ext cx="2201040" cy="100800"/>
              </a:xfrm>
              <a:prstGeom prst="rect">
                <a:avLst/>
              </a:prstGeom>
            </p:spPr>
          </p:pic>
        </mc:Fallback>
      </mc:AlternateContent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4BE2E945-22EC-4033-86F3-2F6A497D5F9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980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962"/>
    </mc:Choice>
    <mc:Fallback>
      <p:transition spd="slow" advTm="609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2511" objId="2"/>
        <p14:triggerEvt type="onClick" time="12511" objId="2"/>
        <p14:stopEvt time="29232" objId="2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136433" y="179045"/>
            <a:ext cx="37860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b="1" dirty="0" err="1">
                <a:solidFill>
                  <a:srgbClr val="002060"/>
                </a:solidFill>
              </a:rPr>
              <a:t>Iterative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Methods-Subspace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Projection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Methods</a:t>
            </a:r>
            <a:endParaRPr lang="es-ES" sz="1400" dirty="0"/>
          </a:p>
        </p:txBody>
      </p:sp>
      <p:sp>
        <p:nvSpPr>
          <p:cNvPr id="15" name="Rectángulo 14"/>
          <p:cNvSpPr/>
          <p:nvPr/>
        </p:nvSpPr>
        <p:spPr>
          <a:xfrm rot="16200000">
            <a:off x="-177826" y="2348287"/>
            <a:ext cx="20375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s-ES" dirty="0" err="1">
                <a:solidFill>
                  <a:srgbClr val="002060"/>
                </a:solidFill>
              </a:rPr>
              <a:t>Mathematical</a:t>
            </a:r>
            <a:r>
              <a:rPr lang="es-ES" dirty="0">
                <a:solidFill>
                  <a:srgbClr val="002060"/>
                </a:solidFill>
              </a:rPr>
              <a:t> </a:t>
            </a:r>
          </a:p>
          <a:p>
            <a:pPr lvl="1" algn="ctr"/>
            <a:r>
              <a:rPr lang="es-ES" dirty="0" err="1">
                <a:solidFill>
                  <a:srgbClr val="002060"/>
                </a:solidFill>
              </a:rPr>
              <a:t>assumptions</a:t>
            </a:r>
            <a:r>
              <a:rPr lang="es-ES" dirty="0">
                <a:solidFill>
                  <a:srgbClr val="002060"/>
                </a:solidFill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ángulo 12"/>
              <p:cNvSpPr/>
              <p:nvPr/>
            </p:nvSpPr>
            <p:spPr>
              <a:xfrm>
                <a:off x="980484" y="1488594"/>
                <a:ext cx="9742673" cy="17543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1">
                  <a:lnSpc>
                    <a:spcPct val="200000"/>
                  </a:lnSpc>
                </a:pPr>
                <a:r>
                  <a:rPr lang="es-ES" dirty="0">
                    <a:solidFill>
                      <a:srgbClr val="002060"/>
                    </a:solidFill>
                  </a:rPr>
                  <a:t>Let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s-ES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ℳ</m:t>
                        </m:r>
                      </m:e>
                      <m:sup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𝑛𝑥𝑛</m:t>
                        </m:r>
                      </m:sup>
                    </m:sSup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s-ES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ℂ</m:t>
                    </m:r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be a </a:t>
                </a:r>
                <a:r>
                  <a:rPr lang="es-ES" dirty="0" err="1">
                    <a:solidFill>
                      <a:srgbClr val="002060"/>
                    </a:solidFill>
                  </a:rPr>
                  <a:t>square</a:t>
                </a:r>
                <a:r>
                  <a:rPr lang="es-ES" dirty="0">
                    <a:solidFill>
                      <a:srgbClr val="002060"/>
                    </a:solidFill>
                  </a:rPr>
                  <a:t>, </a:t>
                </a:r>
                <a:r>
                  <a:rPr lang="es-ES" dirty="0" err="1">
                    <a:solidFill>
                      <a:srgbClr val="002060"/>
                    </a:solidFill>
                  </a:rPr>
                  <a:t>diagonalizable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matrix</a:t>
                </a:r>
                <a:r>
                  <a:rPr lang="es-ES" dirty="0">
                    <a:solidFill>
                      <a:srgbClr val="002060"/>
                    </a:solidFill>
                  </a:rPr>
                  <a:t>, </a:t>
                </a:r>
                <a:r>
                  <a:rPr lang="es-ES" dirty="0" err="1">
                    <a:solidFill>
                      <a:srgbClr val="002060"/>
                    </a:solidFill>
                  </a:rPr>
                  <a:t>with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eigenvalues</a:t>
                </a:r>
                <a:r>
                  <a:rPr lang="es-ES" dirty="0">
                    <a:solidFill>
                      <a:srgbClr val="002060"/>
                    </a:solidFill>
                  </a:rPr>
                  <a:t>:</a:t>
                </a:r>
              </a:p>
              <a:p>
                <a:pPr lvl="1">
                  <a:lnSpc>
                    <a:spcPct val="200000"/>
                  </a:lnSpc>
                </a:pPr>
                <a:r>
                  <a:rPr lang="es-ES" dirty="0">
                    <a:solidFill>
                      <a:srgbClr val="002060"/>
                    </a:solidFill>
                  </a:rPr>
                  <a:t>And </a:t>
                </a:r>
                <a:r>
                  <a:rPr lang="es-ES" dirty="0" err="1">
                    <a:solidFill>
                      <a:srgbClr val="002060"/>
                    </a:solidFill>
                  </a:rPr>
                  <a:t>corresponding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eigenvectors</a:t>
                </a:r>
                <a:r>
                  <a:rPr lang="es-ES" dirty="0">
                    <a:solidFill>
                      <a:srgbClr val="002060"/>
                    </a:solidFill>
                  </a:rPr>
                  <a:t>:</a:t>
                </a:r>
              </a:p>
              <a:p>
                <a:pPr lvl="1">
                  <a:lnSpc>
                    <a:spcPct val="200000"/>
                  </a:lnSpc>
                </a:pPr>
                <a:r>
                  <a:rPr lang="es-ES" dirty="0" err="1">
                    <a:solidFill>
                      <a:srgbClr val="002060"/>
                    </a:solidFill>
                  </a:rPr>
                  <a:t>Then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for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every</a:t>
                </a:r>
                <a:r>
                  <a:rPr lang="es-ES" dirty="0">
                    <a:solidFill>
                      <a:srgbClr val="002060"/>
                    </a:solidFill>
                  </a:rPr>
                  <a:t> 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acc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;  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acc>
                    <m:r>
                      <a:rPr lang="es-ES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s-ES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s-ES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</m:e>
                      <m:sub>
                        <m:r>
                          <a:rPr lang="es-ES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s-ES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s-ES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s-ES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</m:e>
                      <m:sub>
                        <m:r>
                          <a:rPr lang="es-ES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s-ES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s-ES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s-ES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</m:e>
                      <m:sub>
                        <m:r>
                          <a:rPr lang="es-ES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s-ES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+...+</m:t>
                    </m:r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s-ES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s-ES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</m:e>
                      <m:sub>
                        <m:r>
                          <a:rPr lang="es-ES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3" name="Rectángulo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0484" y="1488594"/>
                <a:ext cx="9742673" cy="1754326"/>
              </a:xfrm>
              <a:prstGeom prst="rect">
                <a:avLst/>
              </a:prstGeom>
              <a:blipFill>
                <a:blip r:embed="rId4"/>
                <a:stretch>
                  <a:fillRect b="-347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ángulo 1"/>
              <p:cNvSpPr/>
              <p:nvPr/>
            </p:nvSpPr>
            <p:spPr>
              <a:xfrm>
                <a:off x="8213040" y="1677495"/>
                <a:ext cx="319401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s-ES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s-ES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𝝀</m:t>
                              </m:r>
                            </m:e>
                            <m:sub>
                              <m:r>
                                <a:rPr lang="es-ES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e>
                      </m:d>
                      <m:r>
                        <a:rPr lang="es-ES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d>
                        <m:dPr>
                          <m:begChr m:val="|"/>
                          <m:endChr m:val="|"/>
                          <m:ctrlPr>
                            <a:rPr lang="es-ES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s-ES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𝝀</m:t>
                              </m:r>
                            </m:e>
                            <m:sub>
                              <m:r>
                                <a:rPr lang="es-ES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e>
                      </m:d>
                      <m:r>
                        <a:rPr lang="es-ES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  <m:d>
                        <m:dPr>
                          <m:begChr m:val="|"/>
                          <m:endChr m:val="|"/>
                          <m:ctrlPr>
                            <a:rPr lang="es-ES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s-ES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𝝀</m:t>
                              </m:r>
                            </m:e>
                            <m:sub>
                              <m:r>
                                <a:rPr lang="es-ES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𝟑</m:t>
                              </m:r>
                            </m:sub>
                          </m:sSub>
                        </m:e>
                      </m:d>
                      <m:r>
                        <a:rPr lang="es-ES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≥⋯≥</m:t>
                      </m:r>
                      <m:d>
                        <m:dPr>
                          <m:begChr m:val="|"/>
                          <m:endChr m:val="|"/>
                          <m:ctrlPr>
                            <a:rPr lang="es-ES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s-ES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𝝀</m:t>
                              </m:r>
                            </m:e>
                            <m:sub>
                              <m:r>
                                <a:rPr lang="es-ES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𝒏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2" name="Rectángulo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3040" y="1677495"/>
                <a:ext cx="3194016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ángulo 2"/>
              <p:cNvSpPr/>
              <p:nvPr/>
            </p:nvSpPr>
            <p:spPr>
              <a:xfrm>
                <a:off x="4597925" y="2246310"/>
                <a:ext cx="400378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s-ES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</m:sSub>
                    <m:r>
                      <a:rPr lang="es-ES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s-ES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s-ES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acc>
                          </m:e>
                          <m:sub>
                            <m:r>
                              <a:rPr lang="es-ES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s-ES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s-ES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s-ES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acc>
                          </m:e>
                          <m:sub>
                            <m:r>
                              <a:rPr lang="es-ES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s-ES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s-ES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s-ES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acc>
                          </m:e>
                          <m:sub>
                            <m:r>
                              <a:rPr lang="es-ES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s-ES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,...,</m:t>
                        </m:r>
                        <m:sSub>
                          <m:sSubPr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s-ES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s-ES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acc>
                          </m:e>
                          <m:sub>
                            <m:r>
                              <a:rPr lang="es-ES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with </a:t>
                </a:r>
                <a14:m>
                  <m:oMath xmlns:m="http://schemas.openxmlformats.org/officeDocument/2006/math">
                    <m:r>
                      <a:rPr lang="es-ES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s-ES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es-ES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  <m:r>
                      <a:rPr lang="es-ES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s-ES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𝝀</m:t>
                            </m:r>
                          </m:e>
                          <m:sub>
                            <m:r>
                              <a:rPr lang="es-ES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  <m:acc>
                          <m:accPr>
                            <m:chr m:val="⃗"/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s-ES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es-ES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3" name="Rectángulo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7925" y="2246310"/>
                <a:ext cx="4003788" cy="369332"/>
              </a:xfrm>
              <a:prstGeom prst="rect">
                <a:avLst/>
              </a:prstGeom>
              <a:blipFill>
                <a:blip r:embed="rId6"/>
                <a:stretch>
                  <a:fillRect t="-22951" r="-4871" b="-24590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ángulo 3"/>
              <p:cNvSpPr/>
              <p:nvPr/>
            </p:nvSpPr>
            <p:spPr>
              <a:xfrm>
                <a:off x="770965" y="4822006"/>
                <a:ext cx="9594196" cy="5411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ts val="35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ES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⃗"/>
                              <m:ctrlP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  <m:sup>
                          <m:r>
                            <a:rPr lang="es-E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a:rPr lang="es-ES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S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m:rPr>
                          <m:nor/>
                        </m:rPr>
                        <a:rPr lang="es-ES">
                          <a:solidFill>
                            <a:srgbClr val="002060"/>
                          </a:solidFill>
                        </a:rPr>
                        <m:t> </m:t>
                      </m:r>
                      <m:sSup>
                        <m:sSupPr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⃗"/>
                              <m:ctrlP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  <m:sup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s-ES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s-ES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s-ES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sSub>
                        <m:sSubPr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ES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es-ES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s-ES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s-ES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s-ES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sSub>
                        <m:sSubPr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ES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es-ES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s-ES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s-ES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s-ES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sSub>
                        <m:sSubPr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ES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es-ES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s-ES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+...+</m:t>
                      </m:r>
                      <m:sSub>
                        <m:sSubPr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s-ES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s-ES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sSub>
                        <m:sSubPr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ES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es-ES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s-ES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s-ES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s-ES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ES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es-ES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s-ES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s-ES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s-ES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ES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es-ES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s-ES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s-ES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sSub>
                        <m:sSubPr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s-ES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sSub>
                        <m:sSubPr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ES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es-ES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s-ES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+...+</m:t>
                      </m:r>
                      <m:sSub>
                        <m:sSubPr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s-ES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b>
                        <m:sSubPr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s-ES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b>
                        <m:sSubPr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ES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es-ES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4" name="Rectángu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965" y="4822006"/>
                <a:ext cx="9594196" cy="54117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ángulo 4"/>
              <p:cNvSpPr/>
              <p:nvPr/>
            </p:nvSpPr>
            <p:spPr>
              <a:xfrm>
                <a:off x="642355" y="5709436"/>
                <a:ext cx="12055566" cy="11866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ES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⃗"/>
                              <m:ctrlP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  <m:sup>
                          <m:r>
                            <a:rPr lang="es-E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</m:sSup>
                      <m:r>
                        <a:rPr lang="es-ES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S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sSup>
                        <m:sSupPr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s-ES">
                              <a:solidFill>
                                <a:srgbClr val="002060"/>
                              </a:solidFill>
                            </a:rPr>
                            <m:t> </m:t>
                          </m:r>
                        </m:e>
                        <m:sup>
                          <m:r>
                            <a:rPr lang="es-ES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</m:sSup>
                      <m:sSup>
                        <m:sSupPr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⃗"/>
                              <m:ctrlP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  <m:sup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s-ES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s-ES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Sup>
                        <m:sSubSupPr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s-ES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s-ES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s-ES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</m:sSubSup>
                      <m:sSub>
                        <m:sSubPr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ES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es-ES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s-ES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s-ES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Sup>
                        <m:sSubSupPr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s-ES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s-ES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s-ES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</m:sSubSup>
                      <m:sSub>
                        <m:sSubPr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ES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es-ES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s-ES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s-ES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sSubSup>
                        <m:sSubSupPr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s-ES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s-ES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s-ES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</m:sSubSup>
                      <m:sSub>
                        <m:sSubPr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ES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es-ES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s-ES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+...+</m:t>
                      </m:r>
                      <m:sSub>
                        <m:sSubPr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s-ES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bSup>
                        <m:sSubSupPr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s-ES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s-ES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s-ES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</m:sSubSup>
                      <m:sSub>
                        <m:sSubPr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ES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es-ES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s-ES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s-ES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s-ES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s-ES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</m:sSubSup>
                      <m:d>
                        <m:dPr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s-ES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s-E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s-ES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  <m:sub>
                              <m:r>
                                <a:rPr lang="es-ES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s-ES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s-ES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p>
                            <m:sSupPr>
                              <m:ctrlP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s-E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s-ES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𝜆</m:t>
                                          </m:r>
                                        </m:e>
                                        <m:sub>
                                          <m:r>
                                            <a:rPr lang="es-ES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𝜆</m:t>
                                          </m:r>
                                        </m:e>
                                        <m:sub>
                                          <m:r>
                                            <a:rPr lang="es-ES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s-ES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p>
                          <m:sSub>
                            <m:sSubPr>
                              <m:ctrlP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s-E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s-ES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  <m:sub>
                              <m:r>
                                <a:rPr lang="es-ES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s-ES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s-ES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sSup>
                            <m:sSupPr>
                              <m:ctrlP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s-E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s-ES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𝜆</m:t>
                                          </m:r>
                                        </m:e>
                                        <m:sub>
                                          <m:r>
                                            <a:rPr lang="es-ES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𝜆</m:t>
                                          </m:r>
                                        </m:e>
                                        <m:sub>
                                          <m:r>
                                            <a:rPr lang="es-ES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s-ES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p>
                          <m:sSub>
                            <m:sSubPr>
                              <m:ctrlP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s-E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s-ES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  <m:sub>
                              <m:r>
                                <a:rPr lang="es-ES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s-ES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+...+</m:t>
                          </m:r>
                          <m:sSub>
                            <m:sSubPr>
                              <m:ctrlP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s-ES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sSup>
                            <m:sSupPr>
                              <m:ctrlP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s-E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s-ES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𝜆</m:t>
                                          </m:r>
                                        </m:e>
                                        <m:sub>
                                          <m:r>
                                            <a:rPr lang="es-ES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𝜆</m:t>
                                          </m:r>
                                        </m:e>
                                        <m:sub>
                                          <m:r>
                                            <a:rPr lang="es-ES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s-ES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p>
                          <m:sSub>
                            <m:sSubPr>
                              <m:ctrlP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s-E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s-ES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  <m:sub>
                              <m:r>
                                <a:rPr lang="es-ES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5" name="Rectángu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355" y="5709436"/>
                <a:ext cx="12055566" cy="118667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ight Arrow 17"/>
          <p:cNvSpPr/>
          <p:nvPr/>
        </p:nvSpPr>
        <p:spPr>
          <a:xfrm rot="14121968">
            <a:off x="8820890" y="2050716"/>
            <a:ext cx="324000" cy="216000"/>
          </a:xfrm>
          <a:prstGeom prst="rightArrow">
            <a:avLst>
              <a:gd name="adj1" fmla="val 50000"/>
              <a:gd name="adj2" fmla="val 44877"/>
            </a:avLst>
          </a:prstGeom>
          <a:solidFill>
            <a:srgbClr val="00206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redondeado 8"/>
          <p:cNvSpPr/>
          <p:nvPr/>
        </p:nvSpPr>
        <p:spPr>
          <a:xfrm>
            <a:off x="1361661" y="1488594"/>
            <a:ext cx="10045395" cy="1976919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ángulo 9"/>
              <p:cNvSpPr/>
              <p:nvPr/>
            </p:nvSpPr>
            <p:spPr>
              <a:xfrm>
                <a:off x="517769" y="3780010"/>
                <a:ext cx="10349711" cy="566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1">
                  <a:lnSpc>
                    <a:spcPct val="200000"/>
                  </a:lnSpc>
                </a:pPr>
                <a:r>
                  <a:rPr lang="es-ES" dirty="0" err="1">
                    <a:solidFill>
                      <a:srgbClr val="002060"/>
                    </a:solidFill>
                  </a:rPr>
                  <a:t>The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method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starts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picking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i="1" dirty="0" err="1">
                    <a:solidFill>
                      <a:srgbClr val="002060"/>
                    </a:solidFill>
                  </a:rPr>
                  <a:t>any</a:t>
                </a:r>
                <a:r>
                  <a:rPr lang="es-ES" dirty="0">
                    <a:solidFill>
                      <a:srgbClr val="002060"/>
                    </a:solidFill>
                  </a:rPr>
                  <a:t> vector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acc>
                      </m:e>
                      <m:sup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and </a:t>
                </a:r>
                <a:r>
                  <a:rPr lang="es-ES" dirty="0" err="1">
                    <a:solidFill>
                      <a:srgbClr val="002060"/>
                    </a:solidFill>
                  </a:rPr>
                  <a:t>succesively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multiply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it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by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the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matrix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operator</a:t>
                </a:r>
                <a:r>
                  <a:rPr lang="es-ES" dirty="0">
                    <a:solidFill>
                      <a:srgbClr val="002060"/>
                    </a:solidFill>
                  </a:rPr>
                  <a:t>:</a:t>
                </a:r>
              </a:p>
            </p:txBody>
          </p:sp>
        </mc:Choice>
        <mc:Fallback xmlns="">
          <p:sp>
            <p:nvSpPr>
              <p:cNvPr id="10" name="Rectángulo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769" y="3780010"/>
                <a:ext cx="10349711" cy="566886"/>
              </a:xfrm>
              <a:prstGeom prst="rect">
                <a:avLst/>
              </a:prstGeom>
              <a:blipFill>
                <a:blip r:embed="rId9"/>
                <a:stretch>
                  <a:fillRect b="-1720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29">
            <a:extLst>
              <a:ext uri="{FF2B5EF4-FFF2-40B4-BE49-F238E27FC236}">
                <a16:creationId xmlns:a16="http://schemas.microsoft.com/office/drawing/2014/main" id="{692AE491-32F7-4612-8ED9-769D6FA6D60A}"/>
              </a:ext>
            </a:extLst>
          </p:cNvPr>
          <p:cNvSpPr txBox="1"/>
          <p:nvPr/>
        </p:nvSpPr>
        <p:spPr>
          <a:xfrm>
            <a:off x="291475" y="824818"/>
            <a:ext cx="11698487" cy="541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ts val="3500"/>
              </a:lnSpc>
              <a:buFont typeface="+mj-lt"/>
              <a:buAutoNum type="arabicPeriod"/>
            </a:pPr>
            <a:r>
              <a:rPr lang="es-ES" b="1" dirty="0">
                <a:solidFill>
                  <a:srgbClr val="002060"/>
                </a:solidFill>
              </a:rPr>
              <a:t>Single Vector </a:t>
            </a:r>
            <a:r>
              <a:rPr lang="es-ES" b="1" dirty="0" err="1">
                <a:solidFill>
                  <a:srgbClr val="002060"/>
                </a:solidFill>
              </a:rPr>
              <a:t>Iteration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Methods</a:t>
            </a:r>
            <a:r>
              <a:rPr lang="es-ES" b="1" dirty="0">
                <a:solidFill>
                  <a:srgbClr val="002060"/>
                </a:solidFill>
              </a:rPr>
              <a:t>. </a:t>
            </a:r>
            <a:r>
              <a:rPr lang="es-ES" b="1" dirty="0" err="1">
                <a:solidFill>
                  <a:srgbClr val="002060"/>
                </a:solidFill>
              </a:rPr>
              <a:t>Power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Method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endParaRPr lang="es-ES" sz="1600" dirty="0">
              <a:solidFill>
                <a:srgbClr val="002060"/>
              </a:solidFill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563D74C-F73C-4480-9C17-66826E2B7299}"/>
              </a:ext>
            </a:extLst>
          </p:cNvPr>
          <p:cNvSpPr txBox="1"/>
          <p:nvPr/>
        </p:nvSpPr>
        <p:spPr>
          <a:xfrm>
            <a:off x="642355" y="3557417"/>
            <a:ext cx="63488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>
                <a:solidFill>
                  <a:srgbClr val="002060"/>
                </a:solidFill>
              </a:rPr>
              <a:t>Power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method</a:t>
            </a:r>
            <a:endParaRPr lang="es-ES" dirty="0"/>
          </a:p>
        </p:txBody>
      </p:sp>
      <p:sp>
        <p:nvSpPr>
          <p:cNvPr id="17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8401616" y="2"/>
            <a:ext cx="3790384" cy="3651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accent5">
                    <a:lumMod val="50000"/>
                  </a:schemeClr>
                </a:solidFill>
              </a:rPr>
              <a:t>Eigenvalue Problems in Engineering with application to fluid dynamics</a:t>
            </a:r>
            <a:endParaRPr lang="es-ES" sz="1000" dirty="0">
              <a:solidFill>
                <a:schemeClr val="accent5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4E4EB7AA-E51E-4DF0-B87A-69C22A1F25E2}"/>
                  </a:ext>
                </a:extLst>
              </p:cNvPr>
              <p:cNvSpPr txBox="1"/>
              <p:nvPr/>
            </p:nvSpPr>
            <p:spPr>
              <a:xfrm>
                <a:off x="-321469" y="4469694"/>
                <a:ext cx="634841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ES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⃗"/>
                              <m:ctrlP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  <m:sup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s-ES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s-ES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ES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es-ES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s-ES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s-ES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ES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es-ES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s-ES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s-ES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sSub>
                        <m:sSubPr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ES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es-ES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s-ES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+...+</m:t>
                      </m:r>
                      <m:sSub>
                        <m:sSubPr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s-ES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b>
                        <m:sSubPr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ES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es-ES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4E4EB7AA-E51E-4DF0-B87A-69C22A1F25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21469" y="4469694"/>
                <a:ext cx="6348412" cy="369332"/>
              </a:xfrm>
              <a:prstGeom prst="rect">
                <a:avLst/>
              </a:prstGeom>
              <a:blipFill>
                <a:blip r:embed="rId10"/>
                <a:stretch>
                  <a:fillRect t="-229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ángulo 20">
                <a:extLst>
                  <a:ext uri="{FF2B5EF4-FFF2-40B4-BE49-F238E27FC236}">
                    <a16:creationId xmlns:a16="http://schemas.microsoft.com/office/drawing/2014/main" id="{28A0702C-9E32-4691-9CB0-889740B7A23F}"/>
                  </a:ext>
                </a:extLst>
              </p:cNvPr>
              <p:cNvSpPr/>
              <p:nvPr/>
            </p:nvSpPr>
            <p:spPr>
              <a:xfrm>
                <a:off x="461402" y="5265721"/>
                <a:ext cx="9594196" cy="9387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ts val="35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ES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⃗"/>
                              <m:ctrlP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  <m:sup>
                          <m:r>
                            <a:rPr lang="es-E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s-ES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S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m:rPr>
                          <m:nor/>
                        </m:rPr>
                        <a:rPr lang="es-ES">
                          <a:solidFill>
                            <a:srgbClr val="002060"/>
                          </a:solidFill>
                        </a:rPr>
                        <m:t> </m:t>
                      </m:r>
                      <m:sSup>
                        <m:sSupPr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⃗"/>
                              <m:ctrlP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  <m:sup>
                          <m:r>
                            <a:rPr lang="es-E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a:rPr lang="es-ES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s-ES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s-ES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sSup>
                        <m:sSupPr>
                          <m:ctrlPr>
                            <a:rPr lang="es-ES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s-ES">
                              <a:solidFill>
                                <a:srgbClr val="002060"/>
                              </a:solidFill>
                            </a:rPr>
                            <m:t> </m:t>
                          </m:r>
                        </m:e>
                        <m:sup>
                          <m:r>
                            <a:rPr lang="es-E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ES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es-ES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s-ES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s-ES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s-ES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sSup>
                        <m:sSupPr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s-ES">
                              <a:solidFill>
                                <a:srgbClr val="002060"/>
                              </a:solidFill>
                            </a:rPr>
                            <m:t> </m:t>
                          </m:r>
                        </m:e>
                        <m:sup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ES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es-ES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s-ES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+...+</m:t>
                      </m:r>
                      <m:sSub>
                        <m:sSubPr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s-ES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s-ES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sSub>
                        <m:sSubPr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ES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es-ES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s-ES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s-ES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Sup>
                        <m:sSubSupPr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s-ES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s-ES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s-E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>
                        <m:sSubPr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ES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es-ES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s-ES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s-ES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Sup>
                        <m:sSubSupPr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s-ES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s-ES" b="0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s-E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>
                        <m:sSubPr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ES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es-ES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s-ES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s-ES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sSubSup>
                        <m:sSubSupPr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s-ES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s-ES" b="0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s-E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>
                        <m:sSubPr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ES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es-ES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s-ES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+...+</m:t>
                      </m:r>
                      <m:sSub>
                        <m:sSubPr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s-ES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bSup>
                        <m:sSubSupPr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s-ES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s-ES" b="0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sub>
                        <m:sup>
                          <m:r>
                            <a:rPr lang="es-E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>
                        <m:sSubPr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ES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es-ES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s-ES" dirty="0"/>
              </a:p>
              <a:p>
                <a:pPr>
                  <a:lnSpc>
                    <a:spcPts val="3500"/>
                  </a:lnSpc>
                </a:pPr>
                <a:r>
                  <a:rPr lang="es-ES" dirty="0"/>
                  <a:t>           … </a:t>
                </a:r>
              </a:p>
            </p:txBody>
          </p:sp>
        </mc:Choice>
        <mc:Fallback xmlns="">
          <p:sp>
            <p:nvSpPr>
              <p:cNvPr id="21" name="Rectángulo 20">
                <a:extLst>
                  <a:ext uri="{FF2B5EF4-FFF2-40B4-BE49-F238E27FC236}">
                    <a16:creationId xmlns:a16="http://schemas.microsoft.com/office/drawing/2014/main" id="{28A0702C-9E32-4691-9CB0-889740B7A2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402" y="5265721"/>
                <a:ext cx="9594196" cy="938719"/>
              </a:xfrm>
              <a:prstGeom prst="rect">
                <a:avLst/>
              </a:prstGeom>
              <a:blipFill>
                <a:blip r:embed="rId11"/>
                <a:stretch>
                  <a:fillRect b="-974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12">
            <p14:nvContentPartPr>
              <p14:cNvPr id="24" name="Entrada de lápiz 23">
                <a:extLst>
                  <a:ext uri="{FF2B5EF4-FFF2-40B4-BE49-F238E27FC236}">
                    <a16:creationId xmlns:a16="http://schemas.microsoft.com/office/drawing/2014/main" id="{CF693A20-E12D-41D6-8082-397CBDDA4BB9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045080" y="2073600"/>
              <a:ext cx="7689600" cy="4648680"/>
            </p14:xfrm>
          </p:contentPart>
        </mc:Choice>
        <mc:Fallback xmlns="">
          <p:pic>
            <p:nvPicPr>
              <p:cNvPr id="24" name="Entrada de lápiz 23">
                <a:extLst>
                  <a:ext uri="{FF2B5EF4-FFF2-40B4-BE49-F238E27FC236}">
                    <a16:creationId xmlns:a16="http://schemas.microsoft.com/office/drawing/2014/main" id="{CF693A20-E12D-41D6-8082-397CBDDA4BB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035720" y="2064240"/>
                <a:ext cx="7708320" cy="4667400"/>
              </a:xfrm>
              <a:prstGeom prst="rect">
                <a:avLst/>
              </a:prstGeom>
            </p:spPr>
          </p:pic>
        </mc:Fallback>
      </mc:AlternateContent>
      <p:pic>
        <p:nvPicPr>
          <p:cNvPr id="25" name="Audio 24">
            <a:hlinkClick r:id="" action="ppaction://media"/>
            <a:extLst>
              <a:ext uri="{FF2B5EF4-FFF2-40B4-BE49-F238E27FC236}">
                <a16:creationId xmlns:a16="http://schemas.microsoft.com/office/drawing/2014/main" id="{05675A8E-1CF7-4C0B-9C1D-07C8E4F025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1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925"/>
    </mc:Choice>
    <mc:Fallback xmlns="">
      <p:transition spd="slow" advTm="999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uadroTexto 37">
            <a:extLst>
              <a:ext uri="{FF2B5EF4-FFF2-40B4-BE49-F238E27FC236}">
                <a16:creationId xmlns:a16="http://schemas.microsoft.com/office/drawing/2014/main" id="{1788389D-F7A4-4FDC-9008-509AC43B352C}"/>
              </a:ext>
            </a:extLst>
          </p:cNvPr>
          <p:cNvSpPr txBox="1"/>
          <p:nvPr/>
        </p:nvSpPr>
        <p:spPr>
          <a:xfrm>
            <a:off x="1589157" y="4866987"/>
            <a:ext cx="14843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s-ES" sz="1800" kern="0" dirty="0">
                <a:solidFill>
                  <a:schemeClr val="accent5">
                    <a:lumMod val="50000"/>
                  </a:schemeClr>
                </a:solidFill>
              </a:rPr>
              <a:t>TFQMR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s-ES" kern="0" dirty="0">
                <a:solidFill>
                  <a:schemeClr val="accent5">
                    <a:lumMod val="50000"/>
                  </a:schemeClr>
                </a:solidFill>
              </a:rPr>
              <a:t>CGS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s-ES" kern="0" dirty="0">
                <a:solidFill>
                  <a:schemeClr val="accent5">
                    <a:lumMod val="50000"/>
                  </a:schemeClr>
                </a:solidFill>
              </a:rPr>
              <a:t>F/DGMRES</a:t>
            </a:r>
            <a:endParaRPr lang="es-ES" sz="1800" kern="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36433" y="179045"/>
            <a:ext cx="37860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b="1" dirty="0" err="1">
                <a:solidFill>
                  <a:srgbClr val="002060"/>
                </a:solidFill>
              </a:rPr>
              <a:t>Iterative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Methods-Subspace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Projection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Methods</a:t>
            </a:r>
            <a:endParaRPr lang="es-ES" sz="1400" dirty="0"/>
          </a:p>
        </p:txBody>
      </p:sp>
      <p:sp>
        <p:nvSpPr>
          <p:cNvPr id="22" name="TextBox 29"/>
          <p:cNvSpPr txBox="1"/>
          <p:nvPr/>
        </p:nvSpPr>
        <p:spPr>
          <a:xfrm>
            <a:off x="521470" y="698410"/>
            <a:ext cx="11698487" cy="489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00"/>
              </a:lnSpc>
            </a:pPr>
            <a:r>
              <a:rPr lang="es-ES" b="1" dirty="0" err="1">
                <a:solidFill>
                  <a:srgbClr val="002060"/>
                </a:solidFill>
              </a:rPr>
              <a:t>Comparison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of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Eigensolvers</a:t>
            </a:r>
            <a:r>
              <a:rPr lang="es-ES" b="1" dirty="0">
                <a:solidFill>
                  <a:srgbClr val="002060"/>
                </a:solidFill>
              </a:rPr>
              <a:t> in </a:t>
            </a:r>
            <a:r>
              <a:rPr lang="es-ES" b="1" dirty="0" err="1">
                <a:solidFill>
                  <a:srgbClr val="002060"/>
                </a:solidFill>
              </a:rPr>
              <a:t>the</a:t>
            </a:r>
            <a:r>
              <a:rPr lang="es-ES" b="1" dirty="0">
                <a:solidFill>
                  <a:srgbClr val="002060"/>
                </a:solidFill>
              </a:rPr>
              <a:t> Lid-</a:t>
            </a:r>
            <a:r>
              <a:rPr lang="es-ES" b="1" dirty="0" err="1">
                <a:solidFill>
                  <a:srgbClr val="002060"/>
                </a:solidFill>
              </a:rPr>
              <a:t>driven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Cavity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Benchmark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Problem</a:t>
            </a:r>
            <a:r>
              <a:rPr lang="es-ES" dirty="0">
                <a:solidFill>
                  <a:srgbClr val="002060"/>
                </a:solidFill>
              </a:rPr>
              <a:t>.</a:t>
            </a:r>
            <a:endParaRPr lang="es-ES" sz="1600" dirty="0">
              <a:solidFill>
                <a:srgbClr val="002060"/>
              </a:solidFill>
            </a:endParaRPr>
          </a:p>
        </p:txBody>
      </p:sp>
      <p:sp>
        <p:nvSpPr>
          <p:cNvPr id="3" name="AutoShape 2" descr="n"/>
          <p:cNvSpPr>
            <a:spLocks noChangeAspect="1" noChangeArrowheads="1"/>
          </p:cNvSpPr>
          <p:nvPr/>
        </p:nvSpPr>
        <p:spPr bwMode="auto">
          <a:xfrm>
            <a:off x="3617913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4" name="AutoShape 2" descr="A^{{n-1}}b"/>
          <p:cNvSpPr>
            <a:spLocks noChangeAspect="1" noChangeArrowheads="1"/>
          </p:cNvSpPr>
          <p:nvPr/>
        </p:nvSpPr>
        <p:spPr bwMode="auto">
          <a:xfrm>
            <a:off x="113665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5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8401616" y="2"/>
            <a:ext cx="3790384" cy="3651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accent5">
                    <a:lumMod val="50000"/>
                  </a:schemeClr>
                </a:solidFill>
              </a:rPr>
              <a:t>Eigenvalue Problems in Engineering with application to fluid dynamics</a:t>
            </a:r>
            <a:endParaRPr lang="es-ES" sz="1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6" name="34 CuadroTexto">
            <a:extLst>
              <a:ext uri="{FF2B5EF4-FFF2-40B4-BE49-F238E27FC236}">
                <a16:creationId xmlns:a16="http://schemas.microsoft.com/office/drawing/2014/main" id="{58F3D526-6127-4307-851C-1D5BAD483C40}"/>
              </a:ext>
            </a:extLst>
          </p:cNvPr>
          <p:cNvSpPr txBox="1"/>
          <p:nvPr/>
        </p:nvSpPr>
        <p:spPr>
          <a:xfrm>
            <a:off x="384055" y="1360156"/>
            <a:ext cx="25798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1" dirty="0" err="1">
                <a:solidFill>
                  <a:schemeClr val="accent5">
                    <a:lumMod val="50000"/>
                  </a:schemeClr>
                </a:solidFill>
              </a:rPr>
              <a:t>SLEPc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</a:rPr>
              <a:t>  + </a:t>
            </a:r>
            <a:r>
              <a:rPr lang="es-ES" b="1" dirty="0" err="1">
                <a:solidFill>
                  <a:schemeClr val="accent5">
                    <a:lumMod val="50000"/>
                  </a:schemeClr>
                </a:solidFill>
              </a:rPr>
              <a:t>PETSc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</a:rPr>
              <a:t> (MUMPS)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BDD859EE-D352-4C7D-8EA9-E746E9367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913" y="1886733"/>
            <a:ext cx="6378487" cy="478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18 Rectángulo">
            <a:extLst>
              <a:ext uri="{FF2B5EF4-FFF2-40B4-BE49-F238E27FC236}">
                <a16:creationId xmlns:a16="http://schemas.microsoft.com/office/drawing/2014/main" id="{43AB63BF-E50A-42CD-AC45-6963002D6070}"/>
              </a:ext>
            </a:extLst>
          </p:cNvPr>
          <p:cNvSpPr/>
          <p:nvPr/>
        </p:nvSpPr>
        <p:spPr>
          <a:xfrm>
            <a:off x="9509855" y="2473440"/>
            <a:ext cx="2682145" cy="26161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s-ES" sz="1600" kern="0" dirty="0" err="1">
                <a:solidFill>
                  <a:schemeClr val="accent5">
                    <a:lumMod val="50000"/>
                  </a:schemeClr>
                </a:solidFill>
              </a:rPr>
              <a:t>Additional</a:t>
            </a:r>
            <a:r>
              <a:rPr lang="es-ES" sz="1600" kern="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1600" kern="0" dirty="0" err="1">
                <a:solidFill>
                  <a:schemeClr val="accent5">
                    <a:lumMod val="50000"/>
                  </a:schemeClr>
                </a:solidFill>
              </a:rPr>
              <a:t>parameters</a:t>
            </a:r>
            <a:endParaRPr lang="es-ES" sz="1600" kern="0" dirty="0">
              <a:solidFill>
                <a:schemeClr val="accent5">
                  <a:lumMod val="50000"/>
                </a:schemeClr>
              </a:solidFill>
            </a:endParaRPr>
          </a:p>
          <a:p>
            <a:pPr lvl="0">
              <a:defRPr/>
            </a:pPr>
            <a:endParaRPr lang="es-ES" sz="1600" kern="0" dirty="0">
              <a:solidFill>
                <a:schemeClr val="accent5">
                  <a:lumMod val="50000"/>
                </a:schemeClr>
              </a:solidFill>
            </a:endParaRPr>
          </a:p>
          <a:p>
            <a:pPr marL="285750" lvl="0" indent="-285750">
              <a:buFont typeface="Arial" pitchFamily="34" charset="0"/>
              <a:buChar char="•"/>
              <a:defRPr/>
            </a:pPr>
            <a:r>
              <a:rPr lang="es-ES" sz="1600" kern="0" dirty="0">
                <a:solidFill>
                  <a:schemeClr val="accent5">
                    <a:lumMod val="50000"/>
                  </a:schemeClr>
                </a:solidFill>
              </a:rPr>
              <a:t>ILU </a:t>
            </a:r>
            <a:r>
              <a:rPr lang="es-ES" sz="1600" kern="0" dirty="0" err="1">
                <a:solidFill>
                  <a:schemeClr val="accent5">
                    <a:lumMod val="50000"/>
                  </a:schemeClr>
                </a:solidFill>
              </a:rPr>
              <a:t>level</a:t>
            </a:r>
            <a:r>
              <a:rPr lang="es-ES" sz="1600" kern="0" dirty="0">
                <a:solidFill>
                  <a:schemeClr val="accent5">
                    <a:lumMod val="50000"/>
                  </a:schemeClr>
                </a:solidFill>
              </a:rPr>
              <a:t> = 4</a:t>
            </a:r>
          </a:p>
          <a:p>
            <a:pPr marL="285750" lvl="0" indent="-285750">
              <a:buFont typeface="Arial" pitchFamily="34" charset="0"/>
              <a:buChar char="•"/>
              <a:defRPr/>
            </a:pPr>
            <a:r>
              <a:rPr lang="es-ES" sz="1600" kern="0" dirty="0" err="1">
                <a:solidFill>
                  <a:schemeClr val="accent5">
                    <a:lumMod val="50000"/>
                  </a:schemeClr>
                </a:solidFill>
              </a:rPr>
              <a:t>Tolerance</a:t>
            </a:r>
            <a:r>
              <a:rPr lang="es-ES" sz="1600" kern="0" dirty="0">
                <a:solidFill>
                  <a:schemeClr val="accent5">
                    <a:lumMod val="50000"/>
                  </a:schemeClr>
                </a:solidFill>
              </a:rPr>
              <a:t> 10</a:t>
            </a:r>
            <a:r>
              <a:rPr lang="es-ES" sz="2000" kern="0" baseline="30000" dirty="0">
                <a:solidFill>
                  <a:schemeClr val="accent5">
                    <a:lumMod val="50000"/>
                  </a:schemeClr>
                </a:solidFill>
              </a:rPr>
              <a:t>-8</a:t>
            </a:r>
            <a:r>
              <a:rPr lang="es-ES" sz="1600" kern="0" dirty="0">
                <a:solidFill>
                  <a:schemeClr val="accent5">
                    <a:lumMod val="50000"/>
                  </a:schemeClr>
                </a:solidFill>
              </a:rPr>
              <a:t> (</a:t>
            </a:r>
            <a:r>
              <a:rPr lang="es-ES" sz="1600" kern="0" dirty="0" err="1">
                <a:solidFill>
                  <a:schemeClr val="accent5">
                    <a:lumMod val="50000"/>
                  </a:schemeClr>
                </a:solidFill>
              </a:rPr>
              <a:t>both</a:t>
            </a:r>
            <a:r>
              <a:rPr lang="es-ES" sz="1600" kern="0" dirty="0">
                <a:solidFill>
                  <a:schemeClr val="accent5">
                    <a:lumMod val="50000"/>
                  </a:schemeClr>
                </a:solidFill>
              </a:rPr>
              <a:t>)</a:t>
            </a:r>
          </a:p>
          <a:p>
            <a:pPr marL="285750" lvl="0" indent="-285750">
              <a:buFont typeface="Arial" pitchFamily="34" charset="0"/>
              <a:buChar char="•"/>
              <a:defRPr/>
            </a:pPr>
            <a:r>
              <a:rPr lang="es-ES" sz="1600" kern="0" dirty="0" err="1">
                <a:solidFill>
                  <a:schemeClr val="accent5">
                    <a:lumMod val="50000"/>
                  </a:schemeClr>
                </a:solidFill>
              </a:rPr>
              <a:t>Krylov</a:t>
            </a:r>
            <a:r>
              <a:rPr lang="es-ES" sz="1600" kern="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1600" kern="0" dirty="0" err="1">
                <a:solidFill>
                  <a:schemeClr val="accent5">
                    <a:lumMod val="50000"/>
                  </a:schemeClr>
                </a:solidFill>
              </a:rPr>
              <a:t>subspace</a:t>
            </a:r>
            <a:r>
              <a:rPr lang="es-ES" sz="1600" kern="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1600" kern="0" dirty="0" err="1">
                <a:solidFill>
                  <a:schemeClr val="accent5">
                    <a:lumMod val="50000"/>
                  </a:schemeClr>
                </a:solidFill>
              </a:rPr>
              <a:t>dim</a:t>
            </a:r>
            <a:r>
              <a:rPr lang="es-ES" sz="1600" kern="0" dirty="0">
                <a:solidFill>
                  <a:schemeClr val="accent5">
                    <a:lumMod val="50000"/>
                  </a:schemeClr>
                </a:solidFill>
              </a:rPr>
              <a:t> = 200</a:t>
            </a:r>
          </a:p>
          <a:p>
            <a:pPr marL="285750" lvl="0" indent="-285750">
              <a:buFont typeface="Arial" pitchFamily="34" charset="0"/>
              <a:buChar char="•"/>
              <a:defRPr/>
            </a:pPr>
            <a:r>
              <a:rPr lang="es-ES" sz="1600" kern="0" dirty="0" err="1">
                <a:solidFill>
                  <a:schemeClr val="accent5">
                    <a:lumMod val="50000"/>
                  </a:schemeClr>
                </a:solidFill>
              </a:rPr>
              <a:t>Krylov</a:t>
            </a:r>
            <a:r>
              <a:rPr lang="es-ES" sz="1600" kern="0" dirty="0">
                <a:solidFill>
                  <a:schemeClr val="accent5">
                    <a:lumMod val="50000"/>
                  </a:schemeClr>
                </a:solidFill>
              </a:rPr>
              <a:t> converged = 100</a:t>
            </a:r>
          </a:p>
          <a:p>
            <a:pPr marL="285750" lvl="0" indent="-285750">
              <a:buFont typeface="Arial" pitchFamily="34" charset="0"/>
              <a:buChar char="•"/>
              <a:defRPr/>
            </a:pPr>
            <a:r>
              <a:rPr lang="es-ES" sz="1600" kern="0" dirty="0">
                <a:solidFill>
                  <a:schemeClr val="accent5">
                    <a:lumMod val="50000"/>
                  </a:schemeClr>
                </a:solidFill>
              </a:rPr>
              <a:t>JD </a:t>
            </a:r>
            <a:r>
              <a:rPr lang="es-ES" sz="1600" kern="0" dirty="0" err="1">
                <a:solidFill>
                  <a:schemeClr val="accent5">
                    <a:lumMod val="50000"/>
                  </a:schemeClr>
                </a:solidFill>
              </a:rPr>
              <a:t>subspace</a:t>
            </a:r>
            <a:r>
              <a:rPr lang="es-ES" sz="1600" kern="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1600" kern="0" dirty="0" err="1">
                <a:solidFill>
                  <a:schemeClr val="accent5">
                    <a:lumMod val="50000"/>
                  </a:schemeClr>
                </a:solidFill>
              </a:rPr>
              <a:t>dim</a:t>
            </a:r>
            <a:r>
              <a:rPr lang="es-ES" sz="1600" kern="0" dirty="0">
                <a:solidFill>
                  <a:schemeClr val="accent5">
                    <a:lumMod val="50000"/>
                  </a:schemeClr>
                </a:solidFill>
              </a:rPr>
              <a:t> = 25</a:t>
            </a:r>
          </a:p>
          <a:p>
            <a:pPr marL="285750" lvl="0" indent="-285750">
              <a:buFont typeface="Arial" pitchFamily="34" charset="0"/>
              <a:buChar char="•"/>
              <a:defRPr/>
            </a:pPr>
            <a:r>
              <a:rPr lang="es-ES" sz="1600" kern="0" dirty="0">
                <a:solidFill>
                  <a:schemeClr val="accent5">
                    <a:lumMod val="50000"/>
                  </a:schemeClr>
                </a:solidFill>
              </a:rPr>
              <a:t>JD converged = 15</a:t>
            </a:r>
          </a:p>
          <a:p>
            <a:pPr lvl="0">
              <a:defRPr/>
            </a:pPr>
            <a:endParaRPr lang="es-ES" b="1" kern="0" dirty="0">
              <a:solidFill>
                <a:srgbClr val="2D2D8A"/>
              </a:solidFill>
            </a:endParaRPr>
          </a:p>
          <a:p>
            <a:pPr lvl="0">
              <a:defRPr/>
            </a:pPr>
            <a:endParaRPr lang="es-ES" b="1" kern="0" dirty="0">
              <a:solidFill>
                <a:srgbClr val="2D2D8A"/>
              </a:solidFill>
            </a:endParaRPr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972FD241-B40F-4E3F-85E4-BB9379923E75}"/>
              </a:ext>
            </a:extLst>
          </p:cNvPr>
          <p:cNvSpPr/>
          <p:nvPr/>
        </p:nvSpPr>
        <p:spPr>
          <a:xfrm>
            <a:off x="331502" y="1894330"/>
            <a:ext cx="2741981" cy="1122648"/>
          </a:xfrm>
          <a:prstGeom prst="roundRect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563EE79A-35A1-46B7-9FA5-282A96F00ED7}"/>
              </a:ext>
            </a:extLst>
          </p:cNvPr>
          <p:cNvSpPr txBox="1"/>
          <p:nvPr/>
        </p:nvSpPr>
        <p:spPr>
          <a:xfrm>
            <a:off x="433922" y="1894330"/>
            <a:ext cx="24116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s-ES" sz="1800" kern="0" dirty="0" err="1">
                <a:solidFill>
                  <a:schemeClr val="accent5">
                    <a:lumMod val="50000"/>
                  </a:schemeClr>
                </a:solidFill>
              </a:rPr>
              <a:t>Projection</a:t>
            </a:r>
            <a:r>
              <a:rPr lang="es-ES" sz="1800" kern="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1800" kern="0" dirty="0" err="1">
                <a:solidFill>
                  <a:schemeClr val="accent5">
                    <a:lumMod val="50000"/>
                  </a:schemeClr>
                </a:solidFill>
              </a:rPr>
              <a:t>Methods</a:t>
            </a:r>
            <a:endParaRPr lang="es-ES" sz="1800" kern="0" dirty="0">
              <a:solidFill>
                <a:schemeClr val="accent5">
                  <a:lumMod val="50000"/>
                </a:schemeClr>
              </a:solidFill>
            </a:endParaRPr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9ED8A6B3-8D79-4A8A-8B30-CF9CB794E762}"/>
              </a:ext>
            </a:extLst>
          </p:cNvPr>
          <p:cNvCxnSpPr>
            <a:cxnSpLocks/>
          </p:cNvCxnSpPr>
          <p:nvPr/>
        </p:nvCxnSpPr>
        <p:spPr>
          <a:xfrm>
            <a:off x="331502" y="2263662"/>
            <a:ext cx="2753643" cy="0"/>
          </a:xfrm>
          <a:prstGeom prst="line">
            <a:avLst/>
          </a:prstGeom>
          <a:ln w="22225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uadroTexto 28">
            <a:extLst>
              <a:ext uri="{FF2B5EF4-FFF2-40B4-BE49-F238E27FC236}">
                <a16:creationId xmlns:a16="http://schemas.microsoft.com/office/drawing/2014/main" id="{7B0A1F98-4B5B-49B2-8BA5-C1352E86541A}"/>
              </a:ext>
            </a:extLst>
          </p:cNvPr>
          <p:cNvSpPr txBox="1"/>
          <p:nvPr/>
        </p:nvSpPr>
        <p:spPr>
          <a:xfrm>
            <a:off x="331502" y="2326022"/>
            <a:ext cx="24116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s-ES" sz="1800" kern="0" dirty="0" err="1">
                <a:solidFill>
                  <a:schemeClr val="accent5">
                    <a:lumMod val="50000"/>
                  </a:schemeClr>
                </a:solidFill>
              </a:rPr>
              <a:t>Krylov</a:t>
            </a:r>
            <a:r>
              <a:rPr lang="es-ES" sz="1800" kern="0" dirty="0">
                <a:solidFill>
                  <a:schemeClr val="accent5">
                    <a:lumMod val="50000"/>
                  </a:schemeClr>
                </a:solidFill>
              </a:rPr>
              <a:t>-Schur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s-ES" kern="0" dirty="0" err="1">
                <a:solidFill>
                  <a:schemeClr val="accent5">
                    <a:lumMod val="50000"/>
                  </a:schemeClr>
                </a:solidFill>
              </a:rPr>
              <a:t>Jacobi</a:t>
            </a:r>
            <a:r>
              <a:rPr lang="es-ES" kern="0" dirty="0">
                <a:solidFill>
                  <a:schemeClr val="accent5">
                    <a:lumMod val="50000"/>
                  </a:schemeClr>
                </a:solidFill>
              </a:rPr>
              <a:t>-Davidson</a:t>
            </a:r>
            <a:endParaRPr lang="es-ES" sz="1800" kern="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0" name="Rectángulo: esquinas redondeadas 29">
            <a:extLst>
              <a:ext uri="{FF2B5EF4-FFF2-40B4-BE49-F238E27FC236}">
                <a16:creationId xmlns:a16="http://schemas.microsoft.com/office/drawing/2014/main" id="{22303DE6-CDC1-48F8-ACC8-128B1E99B262}"/>
              </a:ext>
            </a:extLst>
          </p:cNvPr>
          <p:cNvSpPr/>
          <p:nvPr/>
        </p:nvSpPr>
        <p:spPr>
          <a:xfrm>
            <a:off x="331502" y="3159583"/>
            <a:ext cx="2753643" cy="1218116"/>
          </a:xfrm>
          <a:prstGeom prst="roundRect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30752315-0ADC-4212-902B-9A2F061913B2}"/>
              </a:ext>
            </a:extLst>
          </p:cNvPr>
          <p:cNvSpPr txBox="1"/>
          <p:nvPr/>
        </p:nvSpPr>
        <p:spPr>
          <a:xfrm>
            <a:off x="433922" y="3159582"/>
            <a:ext cx="24116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s-ES" sz="1800" kern="0" dirty="0" err="1">
                <a:solidFill>
                  <a:schemeClr val="accent5">
                    <a:lumMod val="50000"/>
                  </a:schemeClr>
                </a:solidFill>
              </a:rPr>
              <a:t>Preconditioner</a:t>
            </a:r>
            <a:endParaRPr lang="es-ES" sz="1800" kern="0" dirty="0">
              <a:solidFill>
                <a:schemeClr val="accent5">
                  <a:lumMod val="50000"/>
                </a:schemeClr>
              </a:solidFill>
            </a:endParaRPr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04B63D5D-33D0-4310-8005-87B80B67FD85}"/>
              </a:ext>
            </a:extLst>
          </p:cNvPr>
          <p:cNvCxnSpPr>
            <a:cxnSpLocks/>
          </p:cNvCxnSpPr>
          <p:nvPr/>
        </p:nvCxnSpPr>
        <p:spPr>
          <a:xfrm>
            <a:off x="331502" y="3526381"/>
            <a:ext cx="2753643" cy="0"/>
          </a:xfrm>
          <a:prstGeom prst="line">
            <a:avLst/>
          </a:prstGeom>
          <a:ln w="22225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uadroTexto 32">
            <a:extLst>
              <a:ext uri="{FF2B5EF4-FFF2-40B4-BE49-F238E27FC236}">
                <a16:creationId xmlns:a16="http://schemas.microsoft.com/office/drawing/2014/main" id="{564E89FA-9BBB-422B-942A-70BA3F028575}"/>
              </a:ext>
            </a:extLst>
          </p:cNvPr>
          <p:cNvSpPr txBox="1"/>
          <p:nvPr/>
        </p:nvSpPr>
        <p:spPr>
          <a:xfrm>
            <a:off x="331503" y="3491642"/>
            <a:ext cx="241160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s-ES" sz="1800" kern="0" dirty="0">
                <a:solidFill>
                  <a:schemeClr val="accent5">
                    <a:lumMod val="50000"/>
                  </a:schemeClr>
                </a:solidFill>
              </a:rPr>
              <a:t>LU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s-ES" kern="0" dirty="0">
                <a:solidFill>
                  <a:schemeClr val="accent5">
                    <a:lumMod val="50000"/>
                  </a:schemeClr>
                </a:solidFill>
              </a:rPr>
              <a:t>Incomplete LU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s-ES" sz="1800" kern="0" dirty="0">
                <a:solidFill>
                  <a:schemeClr val="accent5">
                    <a:lumMod val="50000"/>
                  </a:schemeClr>
                </a:solidFill>
              </a:rPr>
              <a:t>RAS</a:t>
            </a:r>
          </a:p>
        </p:txBody>
      </p:sp>
      <p:sp>
        <p:nvSpPr>
          <p:cNvPr id="34" name="Rectángulo: esquinas redondeadas 33">
            <a:extLst>
              <a:ext uri="{FF2B5EF4-FFF2-40B4-BE49-F238E27FC236}">
                <a16:creationId xmlns:a16="http://schemas.microsoft.com/office/drawing/2014/main" id="{4A485784-4BAA-4592-8757-1D40959AD1AA}"/>
              </a:ext>
            </a:extLst>
          </p:cNvPr>
          <p:cNvSpPr/>
          <p:nvPr/>
        </p:nvSpPr>
        <p:spPr>
          <a:xfrm>
            <a:off x="331502" y="4559832"/>
            <a:ext cx="2753643" cy="1218116"/>
          </a:xfrm>
          <a:prstGeom prst="roundRect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465854AF-3EA1-45F3-B498-4380CE070E8D}"/>
              </a:ext>
            </a:extLst>
          </p:cNvPr>
          <p:cNvSpPr txBox="1"/>
          <p:nvPr/>
        </p:nvSpPr>
        <p:spPr>
          <a:xfrm>
            <a:off x="433922" y="4559831"/>
            <a:ext cx="24116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s-ES" sz="1800" kern="0" dirty="0">
                <a:solidFill>
                  <a:schemeClr val="accent5">
                    <a:lumMod val="50000"/>
                  </a:schemeClr>
                </a:solidFill>
              </a:rPr>
              <a:t>Linear </a:t>
            </a:r>
            <a:r>
              <a:rPr lang="es-ES" sz="1800" kern="0" dirty="0" err="1">
                <a:solidFill>
                  <a:schemeClr val="accent5">
                    <a:lumMod val="50000"/>
                  </a:schemeClr>
                </a:solidFill>
              </a:rPr>
              <a:t>Solver</a:t>
            </a:r>
            <a:endParaRPr lang="es-ES" sz="1800" kern="0" dirty="0">
              <a:solidFill>
                <a:schemeClr val="accent5">
                  <a:lumMod val="50000"/>
                </a:schemeClr>
              </a:solidFill>
            </a:endParaRPr>
          </a:p>
        </p:txBody>
      </p:sp>
      <p:cxnSp>
        <p:nvCxnSpPr>
          <p:cNvPr id="36" name="Conector recto 35">
            <a:extLst>
              <a:ext uri="{FF2B5EF4-FFF2-40B4-BE49-F238E27FC236}">
                <a16:creationId xmlns:a16="http://schemas.microsoft.com/office/drawing/2014/main" id="{A0BBC5F9-B60C-4467-A400-C60645DB2DC8}"/>
              </a:ext>
            </a:extLst>
          </p:cNvPr>
          <p:cNvCxnSpPr>
            <a:cxnSpLocks/>
          </p:cNvCxnSpPr>
          <p:nvPr/>
        </p:nvCxnSpPr>
        <p:spPr>
          <a:xfrm>
            <a:off x="331502" y="4926630"/>
            <a:ext cx="2753643" cy="0"/>
          </a:xfrm>
          <a:prstGeom prst="line">
            <a:avLst/>
          </a:prstGeom>
          <a:ln w="22225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uadroTexto 36">
            <a:extLst>
              <a:ext uri="{FF2B5EF4-FFF2-40B4-BE49-F238E27FC236}">
                <a16:creationId xmlns:a16="http://schemas.microsoft.com/office/drawing/2014/main" id="{E13A7B04-3127-4D36-B285-3A74603398A7}"/>
              </a:ext>
            </a:extLst>
          </p:cNvPr>
          <p:cNvSpPr txBox="1"/>
          <p:nvPr/>
        </p:nvSpPr>
        <p:spPr>
          <a:xfrm>
            <a:off x="331503" y="4891891"/>
            <a:ext cx="13711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s-ES" sz="1800" kern="0" dirty="0">
                <a:solidFill>
                  <a:schemeClr val="accent5">
                    <a:lumMod val="50000"/>
                  </a:schemeClr>
                </a:solidFill>
              </a:rPr>
              <a:t>Direct LU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s-ES" kern="0" dirty="0" err="1">
                <a:solidFill>
                  <a:schemeClr val="accent5">
                    <a:lumMod val="50000"/>
                  </a:schemeClr>
                </a:solidFill>
              </a:rPr>
              <a:t>BiCGSL</a:t>
            </a:r>
            <a:r>
              <a:rPr lang="es-ES" kern="0" dirty="0">
                <a:solidFill>
                  <a:schemeClr val="accent5">
                    <a:lumMod val="50000"/>
                  </a:schemeClr>
                </a:solidFill>
              </a:rPr>
              <a:t>(2)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s-ES" kern="0" dirty="0">
                <a:solidFill>
                  <a:schemeClr val="accent5">
                    <a:lumMod val="50000"/>
                  </a:schemeClr>
                </a:solidFill>
              </a:rPr>
              <a:t>GMRES</a:t>
            </a:r>
            <a:endParaRPr lang="es-ES" sz="1800" kern="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1" name="Rectángulo: esquinas redondeadas 40">
            <a:extLst>
              <a:ext uri="{FF2B5EF4-FFF2-40B4-BE49-F238E27FC236}">
                <a16:creationId xmlns:a16="http://schemas.microsoft.com/office/drawing/2014/main" id="{7BEBF2C7-6BA9-44C9-8F0D-99B36AC3A25E}"/>
              </a:ext>
            </a:extLst>
          </p:cNvPr>
          <p:cNvSpPr/>
          <p:nvPr/>
        </p:nvSpPr>
        <p:spPr>
          <a:xfrm>
            <a:off x="331503" y="5997353"/>
            <a:ext cx="2741981" cy="801022"/>
          </a:xfrm>
          <a:prstGeom prst="roundRect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438790D9-0BB4-4192-AF2E-A651A0EB79E8}"/>
              </a:ext>
            </a:extLst>
          </p:cNvPr>
          <p:cNvSpPr txBox="1"/>
          <p:nvPr/>
        </p:nvSpPr>
        <p:spPr>
          <a:xfrm>
            <a:off x="433922" y="5997353"/>
            <a:ext cx="25183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s-ES" sz="1800" kern="0" dirty="0" err="1">
                <a:solidFill>
                  <a:schemeClr val="accent5">
                    <a:lumMod val="50000"/>
                  </a:schemeClr>
                </a:solidFill>
              </a:rPr>
              <a:t>Spectral</a:t>
            </a:r>
            <a:r>
              <a:rPr lang="es-ES" sz="1800" kern="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1800" kern="0" dirty="0" err="1">
                <a:solidFill>
                  <a:schemeClr val="accent5">
                    <a:lumMod val="50000"/>
                  </a:schemeClr>
                </a:solidFill>
              </a:rPr>
              <a:t>Transformation</a:t>
            </a:r>
            <a:endParaRPr lang="es-ES" sz="1800" kern="0" dirty="0">
              <a:solidFill>
                <a:schemeClr val="accent5">
                  <a:lumMod val="50000"/>
                </a:schemeClr>
              </a:solidFill>
            </a:endParaRPr>
          </a:p>
        </p:txBody>
      </p:sp>
      <p:cxnSp>
        <p:nvCxnSpPr>
          <p:cNvPr id="43" name="Conector recto 42">
            <a:extLst>
              <a:ext uri="{FF2B5EF4-FFF2-40B4-BE49-F238E27FC236}">
                <a16:creationId xmlns:a16="http://schemas.microsoft.com/office/drawing/2014/main" id="{9E638587-4D8E-4A1A-9956-E60C5BB00069}"/>
              </a:ext>
            </a:extLst>
          </p:cNvPr>
          <p:cNvCxnSpPr>
            <a:cxnSpLocks/>
          </p:cNvCxnSpPr>
          <p:nvPr/>
        </p:nvCxnSpPr>
        <p:spPr>
          <a:xfrm>
            <a:off x="331503" y="6366685"/>
            <a:ext cx="2753643" cy="0"/>
          </a:xfrm>
          <a:prstGeom prst="line">
            <a:avLst/>
          </a:prstGeom>
          <a:ln w="22225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CuadroTexto 43">
            <a:extLst>
              <a:ext uri="{FF2B5EF4-FFF2-40B4-BE49-F238E27FC236}">
                <a16:creationId xmlns:a16="http://schemas.microsoft.com/office/drawing/2014/main" id="{B30B73FA-21AA-4782-AA21-E61F43E0ABA2}"/>
              </a:ext>
            </a:extLst>
          </p:cNvPr>
          <p:cNvSpPr txBox="1"/>
          <p:nvPr/>
        </p:nvSpPr>
        <p:spPr>
          <a:xfrm>
            <a:off x="331503" y="6429045"/>
            <a:ext cx="24116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s-ES" sz="1800" kern="0" dirty="0">
                <a:solidFill>
                  <a:schemeClr val="accent5">
                    <a:lumMod val="50000"/>
                  </a:schemeClr>
                </a:solidFill>
              </a:rPr>
              <a:t>Shift &amp; </a:t>
            </a:r>
            <a:r>
              <a:rPr lang="es-ES" sz="1800" kern="0" dirty="0" err="1">
                <a:solidFill>
                  <a:schemeClr val="accent5">
                    <a:lumMod val="50000"/>
                  </a:schemeClr>
                </a:solidFill>
              </a:rPr>
              <a:t>Invert</a:t>
            </a:r>
            <a:endParaRPr lang="es-ES" sz="1800" kern="0" dirty="0">
              <a:solidFill>
                <a:schemeClr val="accent5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45" name="Entrada de lápiz 44">
                <a:extLst>
                  <a:ext uri="{FF2B5EF4-FFF2-40B4-BE49-F238E27FC236}">
                    <a16:creationId xmlns:a16="http://schemas.microsoft.com/office/drawing/2014/main" id="{E4AB957D-411E-44CD-9D0F-8CCEDDC7F659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1189520" y="3968640"/>
              <a:ext cx="663120" cy="552600"/>
            </p14:xfrm>
          </p:contentPart>
        </mc:Choice>
        <mc:Fallback>
          <p:pic>
            <p:nvPicPr>
              <p:cNvPr id="45" name="Entrada de lápiz 44">
                <a:extLst>
                  <a:ext uri="{FF2B5EF4-FFF2-40B4-BE49-F238E27FC236}">
                    <a16:creationId xmlns:a16="http://schemas.microsoft.com/office/drawing/2014/main" id="{E4AB957D-411E-44CD-9D0F-8CCEDDC7F65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180160" y="3959280"/>
                <a:ext cx="681840" cy="571320"/>
              </a:xfrm>
              <a:prstGeom prst="rect">
                <a:avLst/>
              </a:prstGeom>
            </p:spPr>
          </p:pic>
        </mc:Fallback>
      </mc:AlternateContent>
      <p:pic>
        <p:nvPicPr>
          <p:cNvPr id="46" name="Audio 45">
            <a:hlinkClick r:id="" action="ppaction://media"/>
            <a:extLst>
              <a:ext uri="{FF2B5EF4-FFF2-40B4-BE49-F238E27FC236}">
                <a16:creationId xmlns:a16="http://schemas.microsoft.com/office/drawing/2014/main" id="{6493EA02-7097-4319-A594-8D7207526A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690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381"/>
    </mc:Choice>
    <mc:Fallback>
      <p:transition spd="slow" advTm="753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136433" y="179045"/>
            <a:ext cx="37860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b="1" dirty="0" err="1">
                <a:solidFill>
                  <a:srgbClr val="002060"/>
                </a:solidFill>
              </a:rPr>
              <a:t>Iterative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Methods-Subspace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Projection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Methods</a:t>
            </a:r>
            <a:endParaRPr lang="es-ES" sz="1400" dirty="0"/>
          </a:p>
        </p:txBody>
      </p:sp>
      <p:sp>
        <p:nvSpPr>
          <p:cNvPr id="22" name="TextBox 29"/>
          <p:cNvSpPr txBox="1"/>
          <p:nvPr/>
        </p:nvSpPr>
        <p:spPr>
          <a:xfrm>
            <a:off x="521470" y="698410"/>
            <a:ext cx="11698487" cy="489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00"/>
              </a:lnSpc>
            </a:pPr>
            <a:r>
              <a:rPr lang="es-ES" b="1" dirty="0" err="1">
                <a:solidFill>
                  <a:srgbClr val="002060"/>
                </a:solidFill>
              </a:rPr>
              <a:t>Comparison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of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Eigensolvers</a:t>
            </a:r>
            <a:r>
              <a:rPr lang="es-ES" b="1" dirty="0">
                <a:solidFill>
                  <a:srgbClr val="002060"/>
                </a:solidFill>
              </a:rPr>
              <a:t> in </a:t>
            </a:r>
            <a:r>
              <a:rPr lang="es-ES" b="1" dirty="0" err="1">
                <a:solidFill>
                  <a:srgbClr val="002060"/>
                </a:solidFill>
              </a:rPr>
              <a:t>the</a:t>
            </a:r>
            <a:r>
              <a:rPr lang="es-ES" b="1" dirty="0">
                <a:solidFill>
                  <a:srgbClr val="002060"/>
                </a:solidFill>
              </a:rPr>
              <a:t> Lid-</a:t>
            </a:r>
            <a:r>
              <a:rPr lang="es-ES" b="1" dirty="0" err="1">
                <a:solidFill>
                  <a:srgbClr val="002060"/>
                </a:solidFill>
              </a:rPr>
              <a:t>driven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Cavity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Benchmark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Problem</a:t>
            </a:r>
            <a:r>
              <a:rPr lang="es-ES" dirty="0">
                <a:solidFill>
                  <a:srgbClr val="002060"/>
                </a:solidFill>
              </a:rPr>
              <a:t>.</a:t>
            </a:r>
            <a:endParaRPr lang="es-ES" sz="1600" dirty="0">
              <a:solidFill>
                <a:srgbClr val="002060"/>
              </a:solidFill>
            </a:endParaRPr>
          </a:p>
        </p:txBody>
      </p:sp>
      <p:sp>
        <p:nvSpPr>
          <p:cNvPr id="3" name="AutoShape 2" descr="n"/>
          <p:cNvSpPr>
            <a:spLocks noChangeAspect="1" noChangeArrowheads="1"/>
          </p:cNvSpPr>
          <p:nvPr/>
        </p:nvSpPr>
        <p:spPr bwMode="auto">
          <a:xfrm>
            <a:off x="3617913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4" name="AutoShape 2" descr="A^{{n-1}}b"/>
          <p:cNvSpPr>
            <a:spLocks noChangeAspect="1" noChangeArrowheads="1"/>
          </p:cNvSpPr>
          <p:nvPr/>
        </p:nvSpPr>
        <p:spPr bwMode="auto">
          <a:xfrm>
            <a:off x="113665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5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8401616" y="2"/>
            <a:ext cx="3790384" cy="3651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accent5">
                    <a:lumMod val="50000"/>
                  </a:schemeClr>
                </a:solidFill>
              </a:rPr>
              <a:t>Eigenvalue Problems in Engineering with application to fluid dynamics</a:t>
            </a:r>
            <a:endParaRPr lang="es-ES" sz="10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E427827-ADBC-4899-8D3A-48AE036249C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6156" y="1399876"/>
            <a:ext cx="10963835" cy="3892886"/>
          </a:xfrm>
          <a:prstGeom prst="rect">
            <a:avLst/>
          </a:prstGeom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CD71BCE0-4CCA-42DE-9701-E94B7812A9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433" y="1188288"/>
            <a:ext cx="5192795" cy="4971302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9" name="Entrada de lápiz 8">
                <a:extLst>
                  <a:ext uri="{FF2B5EF4-FFF2-40B4-BE49-F238E27FC236}">
                    <a16:creationId xmlns:a16="http://schemas.microsoft.com/office/drawing/2014/main" id="{98270184-5DC2-4166-AEA8-C9FCC7F0BA5C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207920" y="1547640"/>
              <a:ext cx="1787760" cy="4479480"/>
            </p14:xfrm>
          </p:contentPart>
        </mc:Choice>
        <mc:Fallback>
          <p:pic>
            <p:nvPicPr>
              <p:cNvPr id="9" name="Entrada de lápiz 8">
                <a:extLst>
                  <a:ext uri="{FF2B5EF4-FFF2-40B4-BE49-F238E27FC236}">
                    <a16:creationId xmlns:a16="http://schemas.microsoft.com/office/drawing/2014/main" id="{98270184-5DC2-4166-AEA8-C9FCC7F0BA5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198560" y="1538280"/>
                <a:ext cx="1806480" cy="4498200"/>
              </a:xfrm>
              <a:prstGeom prst="rect">
                <a:avLst/>
              </a:prstGeom>
            </p:spPr>
          </p:pic>
        </mc:Fallback>
      </mc:AlternateContent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5DDB6830-35B4-4D37-AAC8-8B8B2423DE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913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454"/>
    </mc:Choice>
    <mc:Fallback>
      <p:transition spd="slow" advTm="584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136433" y="179045"/>
            <a:ext cx="37860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b="1" dirty="0" err="1">
                <a:solidFill>
                  <a:srgbClr val="002060"/>
                </a:solidFill>
              </a:rPr>
              <a:t>Iterative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Methods-Subspace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Projection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Methods</a:t>
            </a:r>
            <a:endParaRPr lang="es-ES" sz="1400" dirty="0"/>
          </a:p>
        </p:txBody>
      </p:sp>
      <p:sp>
        <p:nvSpPr>
          <p:cNvPr id="22" name="TextBox 29"/>
          <p:cNvSpPr txBox="1"/>
          <p:nvPr/>
        </p:nvSpPr>
        <p:spPr>
          <a:xfrm>
            <a:off x="521470" y="698410"/>
            <a:ext cx="11698487" cy="489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00"/>
              </a:lnSpc>
            </a:pPr>
            <a:r>
              <a:rPr lang="es-ES" b="1" dirty="0" err="1">
                <a:solidFill>
                  <a:srgbClr val="002060"/>
                </a:solidFill>
              </a:rPr>
              <a:t>Comparison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of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Eigensolvers</a:t>
            </a:r>
            <a:r>
              <a:rPr lang="es-ES" b="1" dirty="0">
                <a:solidFill>
                  <a:srgbClr val="002060"/>
                </a:solidFill>
              </a:rPr>
              <a:t> in </a:t>
            </a:r>
            <a:r>
              <a:rPr lang="es-ES" b="1" dirty="0" err="1">
                <a:solidFill>
                  <a:srgbClr val="002060"/>
                </a:solidFill>
              </a:rPr>
              <a:t>the</a:t>
            </a:r>
            <a:r>
              <a:rPr lang="es-ES" b="1" dirty="0">
                <a:solidFill>
                  <a:srgbClr val="002060"/>
                </a:solidFill>
              </a:rPr>
              <a:t> Lid-</a:t>
            </a:r>
            <a:r>
              <a:rPr lang="es-ES" b="1" dirty="0" err="1">
                <a:solidFill>
                  <a:srgbClr val="002060"/>
                </a:solidFill>
              </a:rPr>
              <a:t>driven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Cavity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Benchmark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Problem</a:t>
            </a:r>
            <a:r>
              <a:rPr lang="es-ES" dirty="0">
                <a:solidFill>
                  <a:srgbClr val="002060"/>
                </a:solidFill>
              </a:rPr>
              <a:t>.</a:t>
            </a:r>
            <a:endParaRPr lang="es-ES" sz="1600" dirty="0">
              <a:solidFill>
                <a:srgbClr val="002060"/>
              </a:solidFill>
            </a:endParaRPr>
          </a:p>
        </p:txBody>
      </p:sp>
      <p:sp>
        <p:nvSpPr>
          <p:cNvPr id="3" name="AutoShape 2" descr="n"/>
          <p:cNvSpPr>
            <a:spLocks noChangeAspect="1" noChangeArrowheads="1"/>
          </p:cNvSpPr>
          <p:nvPr/>
        </p:nvSpPr>
        <p:spPr bwMode="auto">
          <a:xfrm>
            <a:off x="3617913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4" name="AutoShape 2" descr="A^{{n-1}}b"/>
          <p:cNvSpPr>
            <a:spLocks noChangeAspect="1" noChangeArrowheads="1"/>
          </p:cNvSpPr>
          <p:nvPr/>
        </p:nvSpPr>
        <p:spPr bwMode="auto">
          <a:xfrm>
            <a:off x="113665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5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8401616" y="2"/>
            <a:ext cx="3790384" cy="3651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accent5">
                    <a:lumMod val="50000"/>
                  </a:schemeClr>
                </a:solidFill>
              </a:rPr>
              <a:t>Eigenvalue Problems in Engineering with application to fluid dynamics</a:t>
            </a:r>
            <a:endParaRPr lang="es-ES" sz="1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" name="CasellaDiTesto 50">
            <a:extLst>
              <a:ext uri="{FF2B5EF4-FFF2-40B4-BE49-F238E27FC236}">
                <a16:creationId xmlns:a16="http://schemas.microsoft.com/office/drawing/2014/main" id="{C27723F0-F2A8-4D3B-867A-91725E09D706}"/>
              </a:ext>
            </a:extLst>
          </p:cNvPr>
          <p:cNvSpPr txBox="1"/>
          <p:nvPr/>
        </p:nvSpPr>
        <p:spPr>
          <a:xfrm>
            <a:off x="1173690" y="6027003"/>
            <a:ext cx="39613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600" kern="0" dirty="0">
                <a:solidFill>
                  <a:schemeClr val="accent5">
                    <a:lumMod val="50000"/>
                  </a:schemeClr>
                </a:solidFill>
              </a:rPr>
              <a:t>Memory usage increasing the mesh size for different methodologies</a:t>
            </a:r>
          </a:p>
          <a:p>
            <a:pPr algn="ctr">
              <a:defRPr/>
            </a:pPr>
            <a:r>
              <a:rPr lang="en-US" sz="1600" kern="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lang="it-IT" sz="1600" kern="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C55BDE9B-669B-4F66-AFD6-51A62D4348D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70" y="1188288"/>
            <a:ext cx="5265825" cy="4680000"/>
          </a:xfrm>
          <a:prstGeom prst="rect">
            <a:avLst/>
          </a:prstGeom>
        </p:spPr>
      </p:pic>
      <p:pic>
        <p:nvPicPr>
          <p:cNvPr id="11" name="Picture 1">
            <a:extLst>
              <a:ext uri="{FF2B5EF4-FFF2-40B4-BE49-F238E27FC236}">
                <a16:creationId xmlns:a16="http://schemas.microsoft.com/office/drawing/2014/main" id="{031079EF-EA5B-4330-AC1C-40C4AB7F72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261" y="1188288"/>
            <a:ext cx="6229351" cy="4680000"/>
          </a:xfrm>
          <a:prstGeom prst="rect">
            <a:avLst/>
          </a:prstGeom>
        </p:spPr>
      </p:pic>
      <p:sp>
        <p:nvSpPr>
          <p:cNvPr id="12" name="CasellaDiTesto 50">
            <a:extLst>
              <a:ext uri="{FF2B5EF4-FFF2-40B4-BE49-F238E27FC236}">
                <a16:creationId xmlns:a16="http://schemas.microsoft.com/office/drawing/2014/main" id="{7809BC88-1155-4DAD-A110-926E73858358}"/>
              </a:ext>
            </a:extLst>
          </p:cNvPr>
          <p:cNvSpPr txBox="1"/>
          <p:nvPr/>
        </p:nvSpPr>
        <p:spPr>
          <a:xfrm>
            <a:off x="7310794" y="6027001"/>
            <a:ext cx="39613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600" kern="0" dirty="0">
                <a:solidFill>
                  <a:schemeClr val="accent5">
                    <a:lumMod val="50000"/>
                  </a:schemeClr>
                </a:solidFill>
              </a:rPr>
              <a:t>Time consuming increasing the mesh size for different methodologies</a:t>
            </a:r>
          </a:p>
          <a:p>
            <a:pPr algn="ctr"/>
            <a:r>
              <a:rPr lang="en-US" sz="1600" dirty="0">
                <a:solidFill>
                  <a:schemeClr val="tx2">
                    <a:lumMod val="10000"/>
                  </a:schemeClr>
                </a:solidFill>
              </a:rPr>
              <a:t> </a:t>
            </a:r>
            <a:endParaRPr lang="it-IT" sz="16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3" name="CasellaDiTesto 50">
            <a:extLst>
              <a:ext uri="{FF2B5EF4-FFF2-40B4-BE49-F238E27FC236}">
                <a16:creationId xmlns:a16="http://schemas.microsoft.com/office/drawing/2014/main" id="{249CDD79-91A1-43E5-9855-5AE4BFE441D1}"/>
              </a:ext>
            </a:extLst>
          </p:cNvPr>
          <p:cNvSpPr txBox="1"/>
          <p:nvPr/>
        </p:nvSpPr>
        <p:spPr>
          <a:xfrm>
            <a:off x="3212957" y="3783043"/>
            <a:ext cx="228946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200" b="1" kern="0" dirty="0">
                <a:solidFill>
                  <a:schemeClr val="accent5">
                    <a:lumMod val="50000"/>
                  </a:schemeClr>
                </a:solidFill>
              </a:rPr>
              <a:t>Full Symbol Direct LU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200" b="1" kern="0" dirty="0">
                <a:solidFill>
                  <a:schemeClr val="accent5">
                    <a:lumMod val="50000"/>
                  </a:schemeClr>
                </a:solidFill>
              </a:rPr>
              <a:t>Empty Symbol Incomplete LU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200" b="1" kern="0" dirty="0">
                <a:solidFill>
                  <a:schemeClr val="accent5">
                    <a:lumMod val="50000"/>
                  </a:schemeClr>
                </a:solidFill>
              </a:rPr>
              <a:t>Dotted line RAS</a:t>
            </a:r>
            <a:r>
              <a:rPr lang="en-US" sz="1200" kern="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lang="it-IT" sz="1200" kern="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97265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769539" y="0"/>
            <a:ext cx="7183846" cy="1493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</a:rPr>
              <a:t>Eigenvalue Problems in Engineering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</a:rPr>
              <a:t> with application to fluid dynamics</a:t>
            </a:r>
            <a:endParaRPr lang="es-ES" sz="3200" b="1" dirty="0">
              <a:solidFill>
                <a:srgbClr val="002060"/>
              </a:solidFill>
            </a:endParaRPr>
          </a:p>
        </p:txBody>
      </p:sp>
      <p:pic>
        <p:nvPicPr>
          <p:cNvPr id="3074" name="Picture 2" descr="https://cordis.europa.eu/assets/img/projects/icons/logo-h20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6894" y="5866645"/>
            <a:ext cx="878752" cy="87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-75446" y="6099065"/>
            <a:ext cx="108671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base">
              <a:lnSpc>
                <a:spcPct val="150000"/>
              </a:lnSpc>
            </a:pPr>
            <a:r>
              <a:rPr lang="en-US" sz="2400" dirty="0" err="1">
                <a:solidFill>
                  <a:srgbClr val="002060"/>
                </a:solidFill>
              </a:rPr>
              <a:t>SSeCoID</a:t>
            </a:r>
            <a:r>
              <a:rPr lang="en-US" sz="2400" dirty="0">
                <a:solidFill>
                  <a:srgbClr val="002060"/>
                </a:solidFill>
              </a:rPr>
              <a:t>: Stability and Sensitivity Methods for Flow Control and Industrial Design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996861" y="2372717"/>
            <a:ext cx="5598777" cy="2112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>
              <a:lnSpc>
                <a:spcPct val="150000"/>
              </a:lnSpc>
            </a:pPr>
            <a:r>
              <a:rPr lang="es-ES" sz="6600" dirty="0" err="1">
                <a:solidFill>
                  <a:srgbClr val="002060"/>
                </a:solidFill>
              </a:rPr>
              <a:t>Thank</a:t>
            </a:r>
            <a:r>
              <a:rPr lang="es-ES" sz="6600" dirty="0">
                <a:solidFill>
                  <a:srgbClr val="002060"/>
                </a:solidFill>
              </a:rPr>
              <a:t> </a:t>
            </a:r>
            <a:r>
              <a:rPr lang="es-ES" sz="6600" dirty="0" err="1">
                <a:solidFill>
                  <a:srgbClr val="002060"/>
                </a:solidFill>
              </a:rPr>
              <a:t>you</a:t>
            </a:r>
            <a:r>
              <a:rPr lang="es-ES" sz="6600" dirty="0">
                <a:solidFill>
                  <a:srgbClr val="002060"/>
                </a:solidFill>
              </a:rPr>
              <a:t>!</a:t>
            </a:r>
          </a:p>
          <a:p>
            <a:pPr lvl="1" algn="ctr">
              <a:lnSpc>
                <a:spcPct val="150000"/>
              </a:lnSpc>
            </a:pPr>
            <a:endParaRPr lang="es-ES" sz="24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" name="Line 53"/>
          <p:cNvSpPr>
            <a:spLocks noChangeShapeType="1"/>
          </p:cNvSpPr>
          <p:nvPr/>
        </p:nvSpPr>
        <p:spPr bwMode="auto">
          <a:xfrm>
            <a:off x="1744677" y="1612999"/>
            <a:ext cx="7956000" cy="0"/>
          </a:xfrm>
          <a:prstGeom prst="line">
            <a:avLst/>
          </a:prstGeom>
          <a:noFill/>
          <a:ln w="28575">
            <a:solidFill>
              <a:schemeClr val="accent5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036426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136433" y="179045"/>
            <a:ext cx="37860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b="1" dirty="0" err="1">
                <a:solidFill>
                  <a:srgbClr val="002060"/>
                </a:solidFill>
              </a:rPr>
              <a:t>Iterative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Methods-Subspace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Projection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Methods</a:t>
            </a:r>
            <a:endParaRPr lang="es-E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ángulo 1"/>
              <p:cNvSpPr/>
              <p:nvPr/>
            </p:nvSpPr>
            <p:spPr>
              <a:xfrm>
                <a:off x="1316866" y="1412275"/>
                <a:ext cx="5086842" cy="5933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s-ES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s-ES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𝝀</m:t>
                            </m:r>
                          </m:e>
                          <m:sub>
                            <m:r>
                              <a:rPr lang="es-ES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e>
                    </m:d>
                    <m:r>
                      <a:rPr lang="es-ES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d>
                      <m:dPr>
                        <m:begChr m:val="|"/>
                        <m:endChr m:val="|"/>
                        <m:ctrlPr>
                          <a:rPr lang="es-ES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s-ES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𝝀</m:t>
                            </m:r>
                          </m:e>
                          <m:sub>
                            <m:r>
                              <a:rPr lang="es-ES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e>
                    </m:d>
                    <m:r>
                      <a:rPr lang="es-ES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d>
                      <m:dPr>
                        <m:begChr m:val="|"/>
                        <m:endChr m:val="|"/>
                        <m:ctrlPr>
                          <a:rPr lang="es-ES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s-ES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𝝀</m:t>
                            </m:r>
                          </m:e>
                          <m:sub>
                            <m:r>
                              <a:rPr lang="es-ES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𝟑</m:t>
                            </m:r>
                          </m:sub>
                        </m:sSub>
                      </m:e>
                    </m:d>
                    <m:r>
                      <a:rPr lang="es-ES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≥⋯≥</m:t>
                    </m:r>
                    <m:d>
                      <m:dPr>
                        <m:begChr m:val="|"/>
                        <m:endChr m:val="|"/>
                        <m:ctrlPr>
                          <a:rPr lang="es-ES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s-ES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𝝀</m:t>
                            </m:r>
                          </m:e>
                          <m:sub>
                            <m:r>
                              <a:rPr lang="es-ES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𝒏</m:t>
                            </m:r>
                          </m:sub>
                        </m:sSub>
                      </m:e>
                    </m:d>
                  </m:oMath>
                </a14:m>
                <a:r>
                  <a:rPr lang="es-ES" dirty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s-ES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s-ES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𝜆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s-ES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i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s-ES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𝜆</m:t>
                                    </m:r>
                                  </m:e>
                                  <m:sub>
                                    <m:r>
                                      <a:rPr lang="es-ES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  <m:sup>
                        <m:r>
                          <a:rPr lang="es-ES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→0; </m:t>
                    </m:r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→∞</m:t>
                    </m:r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endParaRPr lang="es-ES" dirty="0"/>
              </a:p>
            </p:txBody>
          </p:sp>
        </mc:Choice>
        <mc:Fallback xmlns="">
          <p:sp>
            <p:nvSpPr>
              <p:cNvPr id="2" name="Rectángulo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6866" y="1412275"/>
                <a:ext cx="5086842" cy="593304"/>
              </a:xfrm>
              <a:prstGeom prst="rect">
                <a:avLst/>
              </a:prstGeom>
              <a:blipFill>
                <a:blip r:embed="rId4"/>
                <a:stretch>
                  <a:fillRect b="-1031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ángulo 12"/>
              <p:cNvSpPr/>
              <p:nvPr/>
            </p:nvSpPr>
            <p:spPr>
              <a:xfrm>
                <a:off x="136433" y="1354640"/>
                <a:ext cx="10692932" cy="34669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1">
                  <a:lnSpc>
                    <a:spcPct val="200000"/>
                  </a:lnSpc>
                </a:pPr>
                <a:r>
                  <a:rPr lang="es-ES" dirty="0">
                    <a:solidFill>
                      <a:srgbClr val="002060"/>
                    </a:solidFill>
                  </a:rPr>
                  <a:t>Since:</a:t>
                </a:r>
              </a:p>
              <a:p>
                <a:pPr lvl="1">
                  <a:lnSpc>
                    <a:spcPct val="200000"/>
                  </a:lnSpc>
                </a:pPr>
                <a:r>
                  <a:rPr lang="es-ES" dirty="0">
                    <a:solidFill>
                      <a:srgbClr val="002060"/>
                    </a:solidFill>
                  </a:rPr>
                  <a:t>And </a:t>
                </a:r>
                <a:r>
                  <a:rPr lang="es-ES" dirty="0" err="1">
                    <a:solidFill>
                      <a:srgbClr val="002060"/>
                    </a:solidFill>
                  </a:rPr>
                  <a:t>hence</a:t>
                </a:r>
                <a:r>
                  <a:rPr lang="es-ES" dirty="0">
                    <a:solidFill>
                      <a:srgbClr val="002060"/>
                    </a:solidFill>
                  </a:rPr>
                  <a:t>:</a:t>
                </a:r>
                <a14:m>
                  <m:oMath xmlns:m="http://schemas.openxmlformats.org/officeDocument/2006/math">
                    <m:r>
                      <a:rPr lang="es-ES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acc>
                      </m:e>
                      <m:sup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  <m:r>
                      <a:rPr lang="es-ES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s-ES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sSup>
                      <m:sSup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s-ES">
                            <a:solidFill>
                              <a:srgbClr val="002060"/>
                            </a:solidFill>
                          </a:rPr>
                          <m:t> </m:t>
                        </m:r>
                      </m:e>
                      <m:sup>
                        <m:r>
                          <a:rPr lang="es-ES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  <m:sSup>
                      <m:sSup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acc>
                      </m:e>
                      <m:sup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s-ES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s-ES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s-ES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s-ES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bSup>
                    <m:d>
                      <m:d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s-ES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s-ES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s-ES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acc>
                          </m:e>
                          <m:sub>
                            <m:r>
                              <a:rPr lang="es-ES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s-ES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s-ES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sSup>
                          <m:sSupPr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s-ES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s-ES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s-ES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𝜆</m:t>
                                        </m:r>
                                      </m:e>
                                      <m:sub>
                                        <m:r>
                                          <a:rPr lang="es-ES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s-ES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𝜆</m:t>
                                        </m:r>
                                      </m:e>
                                      <m:sub>
                                        <m:r>
                                          <a:rPr lang="es-ES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s-ES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</m:sSup>
                        <m:sSub>
                          <m:sSubPr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s-ES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s-ES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acc>
                          </m:e>
                          <m:sub>
                            <m:r>
                              <a:rPr lang="es-ES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s-ES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s-ES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sSup>
                          <m:sSupPr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s-ES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s-ES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s-ES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𝜆</m:t>
                                        </m:r>
                                      </m:e>
                                      <m:sub>
                                        <m:r>
                                          <a:rPr lang="es-ES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s-ES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𝜆</m:t>
                                        </m:r>
                                      </m:e>
                                      <m:sub>
                                        <m:r>
                                          <a:rPr lang="es-ES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s-ES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</m:sSup>
                        <m:sSub>
                          <m:sSubPr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s-ES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s-ES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acc>
                          </m:e>
                          <m:sub>
                            <m:r>
                              <a:rPr lang="es-ES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s-ES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+...+</m:t>
                        </m:r>
                        <m:sSub>
                          <m:sSubPr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s-ES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sSup>
                          <m:sSupPr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s-ES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s-ES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s-ES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𝜆</m:t>
                                        </m:r>
                                      </m:e>
                                      <m:sub>
                                        <m:r>
                                          <a:rPr lang="es-ES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s-ES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𝜆</m:t>
                                        </m:r>
                                      </m:e>
                                      <m:sub>
                                        <m:r>
                                          <a:rPr lang="es-ES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s-ES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</m:sSup>
                        <m:sSub>
                          <m:sSubPr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s-ES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s-ES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acc>
                          </m:e>
                          <m:sub>
                            <m:r>
                              <a:rPr lang="es-ES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endParaRPr lang="es-ES" dirty="0">
                  <a:solidFill>
                    <a:srgbClr val="002060"/>
                  </a:solidFill>
                </a:endParaRPr>
              </a:p>
              <a:p>
                <a:pPr lvl="1">
                  <a:lnSpc>
                    <a:spcPts val="3500"/>
                  </a:lnSpc>
                </a:pP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</a:p>
              <a:p>
                <a:pPr lvl="1">
                  <a:lnSpc>
                    <a:spcPts val="3500"/>
                  </a:lnSpc>
                </a:pPr>
                <a:r>
                  <a:rPr lang="es-ES" dirty="0" err="1">
                    <a:solidFill>
                      <a:srgbClr val="002060"/>
                    </a:solidFill>
                  </a:rPr>
                  <a:t>An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approximation</a:t>
                </a:r>
                <a:r>
                  <a:rPr lang="es-ES" dirty="0">
                    <a:solidFill>
                      <a:srgbClr val="002060"/>
                    </a:solidFill>
                  </a:rPr>
                  <a:t> of </a:t>
                </a:r>
                <a:r>
                  <a:rPr lang="es-ES" dirty="0" err="1">
                    <a:solidFill>
                      <a:srgbClr val="002060"/>
                    </a:solidFill>
                  </a:rPr>
                  <a:t>the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dominant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eigenvector</a:t>
                </a:r>
                <a:r>
                  <a:rPr lang="es-ES" dirty="0">
                    <a:solidFill>
                      <a:srgbClr val="002060"/>
                    </a:solidFill>
                  </a:rPr>
                  <a:t> can be </a:t>
                </a:r>
                <a:r>
                  <a:rPr lang="es-ES" dirty="0" err="1">
                    <a:solidFill>
                      <a:srgbClr val="002060"/>
                    </a:solidFill>
                  </a:rPr>
                  <a:t>easily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obtained</a:t>
                </a:r>
                <a:r>
                  <a:rPr lang="es-ES" dirty="0">
                    <a:solidFill>
                      <a:srgbClr val="002060"/>
                    </a:solidFill>
                  </a:rPr>
                  <a:t> in </a:t>
                </a:r>
                <a:r>
                  <a:rPr lang="es-ES" dirty="0" err="1">
                    <a:solidFill>
                      <a:srgbClr val="002060"/>
                    </a:solidFill>
                  </a:rPr>
                  <a:t>the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limit</a:t>
                </a:r>
                <a:endParaRPr lang="es-ES" dirty="0">
                  <a:solidFill>
                    <a:srgbClr val="002060"/>
                  </a:solidFill>
                </a:endParaRPr>
              </a:p>
              <a:p>
                <a:pPr lvl="1">
                  <a:lnSpc>
                    <a:spcPts val="3500"/>
                  </a:lnSpc>
                </a:pPr>
                <a:endParaRPr lang="es-ES" dirty="0">
                  <a:solidFill>
                    <a:srgbClr val="002060"/>
                  </a:solidFill>
                </a:endParaRPr>
              </a:p>
              <a:p>
                <a:pPr lvl="1">
                  <a:lnSpc>
                    <a:spcPts val="3500"/>
                  </a:lnSpc>
                </a:pPr>
                <a:r>
                  <a:rPr lang="es-ES" dirty="0" err="1">
                    <a:solidFill>
                      <a:srgbClr val="002060"/>
                    </a:solidFill>
                  </a:rPr>
                  <a:t>While</a:t>
                </a:r>
                <a:r>
                  <a:rPr lang="es-ES" dirty="0">
                    <a:solidFill>
                      <a:srgbClr val="002060"/>
                    </a:solidFill>
                  </a:rPr>
                  <a:t>, </a:t>
                </a:r>
                <a:r>
                  <a:rPr lang="es-ES" dirty="0" err="1">
                    <a:solidFill>
                      <a:srgbClr val="002060"/>
                    </a:solidFill>
                  </a:rPr>
                  <a:t>from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the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Rayleigh-quotient</a:t>
                </a:r>
                <a:r>
                  <a:rPr lang="es-ES" dirty="0">
                    <a:solidFill>
                      <a:srgbClr val="002060"/>
                    </a:solidFill>
                  </a:rPr>
                  <a:t>, </a:t>
                </a:r>
                <a:r>
                  <a:rPr lang="es-ES" dirty="0" err="1">
                    <a:solidFill>
                      <a:srgbClr val="002060"/>
                    </a:solidFill>
                  </a:rPr>
                  <a:t>the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associate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eigenvalue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is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derived</a:t>
                </a:r>
                <a:r>
                  <a:rPr lang="es-ES" dirty="0">
                    <a:solidFill>
                      <a:srgbClr val="002060"/>
                    </a:solidFill>
                  </a:rPr>
                  <a:t>:</a:t>
                </a:r>
                <a:endParaRPr lang="es-ES" i="1" dirty="0">
                  <a:solidFill>
                    <a:srgbClr val="00206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Rectángulo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433" y="1354640"/>
                <a:ext cx="10692932" cy="3466975"/>
              </a:xfrm>
              <a:prstGeom prst="rect">
                <a:avLst/>
              </a:prstGeom>
              <a:blipFill>
                <a:blip r:embed="rId5"/>
                <a:stretch>
                  <a:fillRect b="-351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Arco 8"/>
          <p:cNvSpPr/>
          <p:nvPr/>
        </p:nvSpPr>
        <p:spPr>
          <a:xfrm rot="18298398">
            <a:off x="6930432" y="2765664"/>
            <a:ext cx="1240235" cy="445278"/>
          </a:xfrm>
          <a:prstGeom prst="arc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Arco 11"/>
          <p:cNvSpPr/>
          <p:nvPr/>
        </p:nvSpPr>
        <p:spPr>
          <a:xfrm rot="18298398">
            <a:off x="3967715" y="2760329"/>
            <a:ext cx="1240235" cy="445278"/>
          </a:xfrm>
          <a:prstGeom prst="arc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Arco 13"/>
          <p:cNvSpPr/>
          <p:nvPr/>
        </p:nvSpPr>
        <p:spPr>
          <a:xfrm rot="18298398">
            <a:off x="5265267" y="2760328"/>
            <a:ext cx="1240235" cy="445278"/>
          </a:xfrm>
          <a:prstGeom prst="arc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ángulo 9"/>
              <p:cNvSpPr/>
              <p:nvPr/>
            </p:nvSpPr>
            <p:spPr>
              <a:xfrm>
                <a:off x="8634588" y="2375793"/>
                <a:ext cx="2200346" cy="4690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s-ES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s-ES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→∞</m:t>
                              </m:r>
                            </m:lim>
                          </m:limLow>
                        </m:fName>
                        <m:e>
                          <m:r>
                            <a:rPr lang="es-ES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sSup>
                            <m:sSupPr>
                              <m:ctrlP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nor/>
                                </m:rPr>
                                <a:rPr lang="es-ES">
                                  <a:solidFill>
                                    <a:srgbClr val="002060"/>
                                  </a:solidFill>
                                </a:rPr>
                                <m:t> </m:t>
                              </m:r>
                            </m:e>
                            <m:sup>
                              <m:r>
                                <a:rPr lang="es-ES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p>
                          <m:sSup>
                            <m:sSupPr>
                              <m:ctrlP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⃗"/>
                                  <m:ctrlPr>
                                    <a:rPr lang="es-E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s-E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</m:e>
                            <m:sup>
                              <m: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e>
                      </m:func>
                      <m:r>
                        <a:rPr lang="es-ES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Sup>
                            <m:sSubSupPr>
                              <m:ctrlP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s-ES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s-ES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s-ES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bSup>
                          <m:r>
                            <a:rPr lang="es-ES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s-ES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ES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es-ES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10" name="Rectángulo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4588" y="2375793"/>
                <a:ext cx="2200346" cy="469039"/>
              </a:xfrm>
              <a:prstGeom prst="rect">
                <a:avLst/>
              </a:prstGeom>
              <a:blipFill>
                <a:blip r:embed="rId6"/>
                <a:stretch>
                  <a:fillRect t="-14286" r="-7479" b="-1299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ángulo 17"/>
              <p:cNvSpPr/>
              <p:nvPr/>
            </p:nvSpPr>
            <p:spPr>
              <a:xfrm>
                <a:off x="8285444" y="2954934"/>
                <a:ext cx="2324931" cy="11889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borderBox>
                        <m:borderBoxPr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borderBoxPr>
                        <m:e>
                          <m:sSub>
                            <m:sSubPr>
                              <m:ctrlP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s-E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s-ES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  <m:sub>
                              <m:r>
                                <a:rPr lang="es-ES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s-ES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~</m:t>
                          </m:r>
                          <m:f>
                            <m:fPr>
                              <m:ctrlP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s-E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s-ES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s-ES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s-ES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num>
                            <m:den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s-E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s-ES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s-ES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s-ES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d>
                            </m:den>
                          </m:f>
                          <m:r>
                            <a:rPr lang="es-ES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s-E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S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p>
                                  <m:r>
                                    <a:rPr lang="es-ES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s-E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s-ES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s-ES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s-E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p>
                            </m:num>
                            <m:den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s-E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s-ES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s-ES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p>
                                      <m:r>
                                        <a:rPr lang="es-ES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es-ES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e>
                                      </m:acc>
                                    </m:e>
                                    <m:sup>
                                      <m:r>
                                        <a:rPr lang="es-ES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p>
                                  </m:sSup>
                                </m:e>
                              </m:d>
                            </m:den>
                          </m:f>
                        </m:e>
                      </m:borderBox>
                    </m:oMath>
                  </m:oMathPara>
                </a14:m>
                <a:endParaRPr lang="es-ES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8" name="Rectángulo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5444" y="2954934"/>
                <a:ext cx="2324931" cy="118898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ángulo 18"/>
              <p:cNvSpPr/>
              <p:nvPr/>
            </p:nvSpPr>
            <p:spPr>
              <a:xfrm>
                <a:off x="3210449" y="4958530"/>
                <a:ext cx="4544899" cy="5411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1">
                  <a:lnSpc>
                    <a:spcPts val="3500"/>
                  </a:lnSpc>
                </a:pPr>
                <a14:m>
                  <m:oMath xmlns:m="http://schemas.openxmlformats.org/officeDocument/2006/math"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s-ES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s-ES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acc>
                          </m:e>
                          <m:sub>
                            <m:r>
                              <a:rPr lang="es-ES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s-ES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s-ES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s-ES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s-ES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s-ES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  <m:sup>
                            <m: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sSub>
                          <m:sSubPr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s-ES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s-ES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acc>
                          </m:e>
                          <m:sub>
                            <m:r>
                              <a:rPr lang="es-ES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p>
                          <m:sSupPr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s-ES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s-ES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s-ES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s-ES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  <m:sup>
                            <m: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b>
                          <m:sSubPr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s-ES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s-ES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acc>
                          </m:e>
                          <m:sub>
                            <m:r>
                              <a:rPr lang="es-ES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s-ES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s-ES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s-ES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s-ES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s-ES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  <m:sup>
                            <m: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b>
                          <m:sSubPr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s-ES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s-ES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s-ES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acc>
                          </m:e>
                          <m:sub>
                            <m:r>
                              <a:rPr lang="es-ES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p>
                          <m:sSupPr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s-ES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s-ES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s-ES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s-ES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  <m:sup>
                            <m: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b>
                          <m:sSubPr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s-ES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s-ES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acc>
                          </m:e>
                          <m:sub>
                            <m:r>
                              <a:rPr lang="es-ES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s-ES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s-ES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p>
                          <m:sSupPr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s-ES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s-ES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s-ES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s-ES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s-ES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s-ES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s-ES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s-ES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s-ES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s-ES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9" name="Rectángulo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0449" y="4958530"/>
                <a:ext cx="4544899" cy="54117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29"/>
          <p:cNvSpPr txBox="1"/>
          <p:nvPr/>
        </p:nvSpPr>
        <p:spPr>
          <a:xfrm>
            <a:off x="291475" y="824818"/>
            <a:ext cx="11698487" cy="541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ts val="3500"/>
              </a:lnSpc>
              <a:buFont typeface="+mj-lt"/>
              <a:buAutoNum type="arabicPeriod"/>
            </a:pPr>
            <a:r>
              <a:rPr lang="es-ES" b="1" dirty="0">
                <a:solidFill>
                  <a:srgbClr val="002060"/>
                </a:solidFill>
              </a:rPr>
              <a:t>Single Vector </a:t>
            </a:r>
            <a:r>
              <a:rPr lang="es-ES" b="1" dirty="0" err="1">
                <a:solidFill>
                  <a:srgbClr val="002060"/>
                </a:solidFill>
              </a:rPr>
              <a:t>Iteration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Methods</a:t>
            </a:r>
            <a:r>
              <a:rPr lang="es-ES" b="1" dirty="0">
                <a:solidFill>
                  <a:srgbClr val="002060"/>
                </a:solidFill>
              </a:rPr>
              <a:t>. </a:t>
            </a:r>
            <a:r>
              <a:rPr lang="es-ES" b="1" dirty="0" err="1">
                <a:solidFill>
                  <a:srgbClr val="002060"/>
                </a:solidFill>
              </a:rPr>
              <a:t>Power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Method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endParaRPr lang="es-ES" sz="1600" dirty="0">
              <a:solidFill>
                <a:srgbClr val="002060"/>
              </a:solidFill>
            </a:endParaRPr>
          </a:p>
        </p:txBody>
      </p:sp>
      <p:sp>
        <p:nvSpPr>
          <p:cNvPr id="15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8401616" y="2"/>
            <a:ext cx="3790384" cy="3651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accent5">
                    <a:lumMod val="50000"/>
                  </a:schemeClr>
                </a:solidFill>
              </a:rPr>
              <a:t>Eigenvalue Problems in Engineering with application to fluid dynamics</a:t>
            </a:r>
            <a:endParaRPr lang="es-ES" sz="1000" dirty="0">
              <a:solidFill>
                <a:schemeClr val="accent5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9">
            <p14:nvContentPartPr>
              <p14:cNvPr id="17" name="Entrada de lápiz 16">
                <a:extLst>
                  <a:ext uri="{FF2B5EF4-FFF2-40B4-BE49-F238E27FC236}">
                    <a16:creationId xmlns:a16="http://schemas.microsoft.com/office/drawing/2014/main" id="{F5C7F4D5-0F4B-48FA-8CCF-5B37497FFBC4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755520" y="2081880"/>
              <a:ext cx="6958800" cy="3484800"/>
            </p14:xfrm>
          </p:contentPart>
        </mc:Choice>
        <mc:Fallback xmlns="">
          <p:pic>
            <p:nvPicPr>
              <p:cNvPr id="17" name="Entrada de lápiz 16">
                <a:extLst>
                  <a:ext uri="{FF2B5EF4-FFF2-40B4-BE49-F238E27FC236}">
                    <a16:creationId xmlns:a16="http://schemas.microsoft.com/office/drawing/2014/main" id="{F5C7F4D5-0F4B-48FA-8CCF-5B37497FFBC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746160" y="2072520"/>
                <a:ext cx="6977520" cy="3503520"/>
              </a:xfrm>
              <a:prstGeom prst="rect">
                <a:avLst/>
              </a:prstGeom>
            </p:spPr>
          </p:pic>
        </mc:Fallback>
      </mc:AlternateContent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06547608-1B78-476D-9C31-FB98568575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07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248"/>
    </mc:Choice>
    <mc:Fallback xmlns="">
      <p:transition spd="slow" advTm="712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136433" y="179045"/>
            <a:ext cx="37860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b="1" dirty="0" err="1">
                <a:solidFill>
                  <a:srgbClr val="002060"/>
                </a:solidFill>
              </a:rPr>
              <a:t>Iterative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Methods-Subspace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Projection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Methods</a:t>
            </a:r>
            <a:endParaRPr lang="es-ES" sz="1400" dirty="0"/>
          </a:p>
        </p:txBody>
      </p:sp>
      <p:sp>
        <p:nvSpPr>
          <p:cNvPr id="20" name="TextBox 29"/>
          <p:cNvSpPr txBox="1"/>
          <p:nvPr/>
        </p:nvSpPr>
        <p:spPr>
          <a:xfrm>
            <a:off x="291475" y="824818"/>
            <a:ext cx="11698487" cy="990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ts val="3500"/>
              </a:lnSpc>
              <a:buFont typeface="+mj-lt"/>
              <a:buAutoNum type="arabicPeriod"/>
            </a:pPr>
            <a:r>
              <a:rPr lang="es-ES" b="1" dirty="0">
                <a:solidFill>
                  <a:srgbClr val="002060"/>
                </a:solidFill>
              </a:rPr>
              <a:t>Single Vector </a:t>
            </a:r>
            <a:r>
              <a:rPr lang="es-ES" b="1" dirty="0" err="1">
                <a:solidFill>
                  <a:srgbClr val="002060"/>
                </a:solidFill>
              </a:rPr>
              <a:t>Iteration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Methods</a:t>
            </a:r>
            <a:r>
              <a:rPr lang="es-ES" b="1" dirty="0">
                <a:solidFill>
                  <a:srgbClr val="002060"/>
                </a:solidFill>
              </a:rPr>
              <a:t>. </a:t>
            </a:r>
            <a:r>
              <a:rPr lang="es-ES" b="1" dirty="0" err="1">
                <a:solidFill>
                  <a:srgbClr val="002060"/>
                </a:solidFill>
              </a:rPr>
              <a:t>Power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Method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endParaRPr lang="es-ES" dirty="0">
              <a:solidFill>
                <a:srgbClr val="002060"/>
              </a:solidFill>
            </a:endParaRPr>
          </a:p>
          <a:p>
            <a:pPr>
              <a:lnSpc>
                <a:spcPts val="3500"/>
              </a:lnSpc>
            </a:pPr>
            <a:endParaRPr lang="es-ES" sz="1600" dirty="0">
              <a:solidFill>
                <a:srgbClr val="002060"/>
              </a:solidFill>
            </a:endParaRPr>
          </a:p>
        </p:txBody>
      </p:sp>
      <p:sp>
        <p:nvSpPr>
          <p:cNvPr id="15" name="Rectángulo 14"/>
          <p:cNvSpPr/>
          <p:nvPr/>
        </p:nvSpPr>
        <p:spPr>
          <a:xfrm rot="16200000">
            <a:off x="-381410" y="3699941"/>
            <a:ext cx="25182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s-ES" b="1" dirty="0" err="1">
                <a:solidFill>
                  <a:srgbClr val="002060"/>
                </a:solidFill>
              </a:rPr>
              <a:t>Power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method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Convergence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issues</a:t>
            </a:r>
            <a:r>
              <a:rPr lang="es-ES" dirty="0">
                <a:solidFill>
                  <a:srgbClr val="002060"/>
                </a:solidFill>
              </a:rPr>
              <a:t>:</a:t>
            </a:r>
          </a:p>
        </p:txBody>
      </p:sp>
      <p:sp>
        <p:nvSpPr>
          <p:cNvPr id="16" name="Rectángulo redondeado 15"/>
          <p:cNvSpPr/>
          <p:nvPr/>
        </p:nvSpPr>
        <p:spPr>
          <a:xfrm>
            <a:off x="1361661" y="2273787"/>
            <a:ext cx="10628301" cy="3499484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ángulo 16"/>
              <p:cNvSpPr/>
              <p:nvPr/>
            </p:nvSpPr>
            <p:spPr>
              <a:xfrm>
                <a:off x="1084534" y="2330324"/>
                <a:ext cx="10444078" cy="32342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742950" lvl="1" indent="-285750">
                  <a:lnSpc>
                    <a:spcPts val="3500"/>
                  </a:lnSpc>
                  <a:buFont typeface="Arial" panose="020B0604020202020204" pitchFamily="34" charset="0"/>
                  <a:buChar char="•"/>
                </a:pPr>
                <a:r>
                  <a:rPr lang="es-ES" dirty="0">
                    <a:solidFill>
                      <a:srgbClr val="002060"/>
                    </a:solidFill>
                  </a:rPr>
                  <a:t>Convergence </a:t>
                </a:r>
                <a:r>
                  <a:rPr lang="es-ES" dirty="0" err="1">
                    <a:solidFill>
                      <a:srgbClr val="002060"/>
                    </a:solidFill>
                  </a:rPr>
                  <a:t>rate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depends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on</a:t>
                </a:r>
                <a:r>
                  <a:rPr lang="es-ES" dirty="0">
                    <a:solidFill>
                      <a:srgbClr val="002060"/>
                    </a:solidFill>
                  </a:rPr>
                  <a:t>:</a:t>
                </a:r>
              </a:p>
              <a:p>
                <a:pPr marL="742950" lvl="1" indent="-285750">
                  <a:lnSpc>
                    <a:spcPts val="3500"/>
                  </a:lnSpc>
                  <a:buFont typeface="Arial" panose="020B0604020202020204" pitchFamily="34" charset="0"/>
                  <a:buChar char="•"/>
                </a:pPr>
                <a:r>
                  <a:rPr lang="es-ES" dirty="0">
                    <a:solidFill>
                      <a:srgbClr val="002060"/>
                    </a:solidFill>
                  </a:rPr>
                  <a:t>The </a:t>
                </a:r>
                <a:r>
                  <a:rPr lang="es-ES" dirty="0" err="1">
                    <a:solidFill>
                      <a:srgbClr val="002060"/>
                    </a:solidFill>
                  </a:rPr>
                  <a:t>iterative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proccess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may</a:t>
                </a:r>
                <a:r>
                  <a:rPr lang="es-ES" dirty="0">
                    <a:solidFill>
                      <a:srgbClr val="002060"/>
                    </a:solidFill>
                  </a:rPr>
                  <a:t> lead </a:t>
                </a:r>
                <a:r>
                  <a:rPr lang="es-ES" dirty="0" err="1">
                    <a:solidFill>
                      <a:srgbClr val="002060"/>
                    </a:solidFill>
                  </a:rPr>
                  <a:t>underflow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or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overflow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depending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on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ES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. </a:t>
                </a:r>
                <a:r>
                  <a:rPr lang="es-ES" dirty="0" err="1">
                    <a:solidFill>
                      <a:srgbClr val="002060"/>
                    </a:solidFill>
                  </a:rPr>
                  <a:t>Thus</a:t>
                </a:r>
                <a:r>
                  <a:rPr lang="es-ES" dirty="0">
                    <a:solidFill>
                      <a:srgbClr val="002060"/>
                    </a:solidFill>
                  </a:rPr>
                  <a:t> a </a:t>
                </a:r>
                <a:r>
                  <a:rPr lang="es-ES" dirty="0" err="1">
                    <a:solidFill>
                      <a:srgbClr val="002060"/>
                    </a:solidFill>
                  </a:rPr>
                  <a:t>normalization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step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is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required</a:t>
                </a:r>
                <a:r>
                  <a:rPr lang="es-ES" dirty="0">
                    <a:solidFill>
                      <a:srgbClr val="002060"/>
                    </a:solidFill>
                  </a:rPr>
                  <a:t> in </a:t>
                </a:r>
                <a:r>
                  <a:rPr lang="es-ES" dirty="0" err="1">
                    <a:solidFill>
                      <a:srgbClr val="002060"/>
                    </a:solidFill>
                  </a:rPr>
                  <a:t>every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iteration</a:t>
                </a:r>
                <a:r>
                  <a:rPr lang="es-ES" dirty="0">
                    <a:solidFill>
                      <a:srgbClr val="002060"/>
                    </a:solidFill>
                  </a:rPr>
                  <a:t>.</a:t>
                </a:r>
              </a:p>
              <a:p>
                <a:pPr marL="742950" lvl="1" indent="-285750">
                  <a:lnSpc>
                    <a:spcPts val="3500"/>
                  </a:lnSpc>
                  <a:buFont typeface="Arial" panose="020B0604020202020204" pitchFamily="34" charset="0"/>
                  <a:buChar char="•"/>
                </a:pPr>
                <a:r>
                  <a:rPr lang="es-ES" dirty="0" err="1">
                    <a:solidFill>
                      <a:srgbClr val="002060"/>
                    </a:solidFill>
                  </a:rPr>
                  <a:t>From</a:t>
                </a:r>
                <a:r>
                  <a:rPr lang="es-ES" dirty="0">
                    <a:solidFill>
                      <a:srgbClr val="002060"/>
                    </a:solidFill>
                  </a:rPr>
                  <a:t> a </a:t>
                </a:r>
                <a:r>
                  <a:rPr lang="es-ES" dirty="0" err="1">
                    <a:solidFill>
                      <a:srgbClr val="002060"/>
                    </a:solidFill>
                  </a:rPr>
                  <a:t>theorical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point</a:t>
                </a:r>
                <a:r>
                  <a:rPr lang="es-ES" dirty="0">
                    <a:solidFill>
                      <a:srgbClr val="002060"/>
                    </a:solidFill>
                  </a:rPr>
                  <a:t> of </a:t>
                </a:r>
                <a:r>
                  <a:rPr lang="es-ES" dirty="0" err="1">
                    <a:solidFill>
                      <a:srgbClr val="002060"/>
                    </a:solidFill>
                  </a:rPr>
                  <a:t>view</a:t>
                </a:r>
                <a:r>
                  <a:rPr lang="es-ES" dirty="0">
                    <a:solidFill>
                      <a:srgbClr val="002060"/>
                    </a:solidFill>
                  </a:rPr>
                  <a:t>, </a:t>
                </a:r>
                <a:r>
                  <a:rPr lang="es-ES" dirty="0" err="1">
                    <a:solidFill>
                      <a:srgbClr val="002060"/>
                    </a:solidFill>
                  </a:rPr>
                  <a:t>the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initial</a:t>
                </a:r>
                <a:r>
                  <a:rPr lang="es-ES" dirty="0">
                    <a:solidFill>
                      <a:srgbClr val="002060"/>
                    </a:solidFill>
                  </a:rPr>
                  <a:t> vector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acc>
                      </m:e>
                      <m:sup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s-ES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s-ES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s-ES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</m:e>
                      <m:sub>
                        <m:r>
                          <a:rPr lang="es-ES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s-ES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s-ES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s-ES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</m:e>
                      <m:sub>
                        <m:r>
                          <a:rPr lang="es-ES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s-ES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s-ES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s-ES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</m:e>
                      <m:sub>
                        <m:r>
                          <a:rPr lang="es-ES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s-ES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+...+</m:t>
                    </m:r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s-ES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s-ES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</m:e>
                      <m:sub>
                        <m:r>
                          <a:rPr lang="es-ES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requires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s-ES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s-ES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. In </a:t>
                </a:r>
                <a:r>
                  <a:rPr lang="es-ES" dirty="0" err="1">
                    <a:solidFill>
                      <a:srgbClr val="002060"/>
                    </a:solidFill>
                  </a:rPr>
                  <a:t>practice</a:t>
                </a:r>
                <a:r>
                  <a:rPr lang="es-ES" dirty="0">
                    <a:solidFill>
                      <a:srgbClr val="002060"/>
                    </a:solidFill>
                  </a:rPr>
                  <a:t>, </a:t>
                </a:r>
                <a:r>
                  <a:rPr lang="es-ES" dirty="0" err="1">
                    <a:solidFill>
                      <a:srgbClr val="002060"/>
                    </a:solidFill>
                  </a:rPr>
                  <a:t>even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when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that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condition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is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forced</a:t>
                </a:r>
                <a:r>
                  <a:rPr lang="es-ES" dirty="0">
                    <a:solidFill>
                      <a:srgbClr val="002060"/>
                    </a:solidFill>
                  </a:rPr>
                  <a:t>, </a:t>
                </a:r>
                <a:r>
                  <a:rPr lang="es-ES" dirty="0" err="1">
                    <a:solidFill>
                      <a:srgbClr val="002060"/>
                    </a:solidFill>
                  </a:rPr>
                  <a:t>numerical</a:t>
                </a:r>
                <a:r>
                  <a:rPr lang="es-ES" dirty="0">
                    <a:solidFill>
                      <a:srgbClr val="002060"/>
                    </a:solidFill>
                  </a:rPr>
                  <a:t> round off </a:t>
                </a:r>
                <a:r>
                  <a:rPr lang="es-ES" dirty="0" err="1">
                    <a:solidFill>
                      <a:srgbClr val="002060"/>
                    </a:solidFill>
                  </a:rPr>
                  <a:t>errors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will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solve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that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i="1" dirty="0" err="1">
                    <a:solidFill>
                      <a:srgbClr val="002060"/>
                    </a:solidFill>
                  </a:rPr>
                  <a:t>bad</a:t>
                </a:r>
                <a:r>
                  <a:rPr lang="es-ES" i="1" dirty="0">
                    <a:solidFill>
                      <a:srgbClr val="002060"/>
                    </a:solidFill>
                  </a:rPr>
                  <a:t> </a:t>
                </a:r>
                <a:r>
                  <a:rPr lang="es-ES" i="1" dirty="0" err="1">
                    <a:solidFill>
                      <a:srgbClr val="002060"/>
                    </a:solidFill>
                  </a:rPr>
                  <a:t>choice</a:t>
                </a:r>
                <a:r>
                  <a:rPr lang="es-ES" i="1" dirty="0">
                    <a:solidFill>
                      <a:srgbClr val="002060"/>
                    </a:solidFill>
                  </a:rPr>
                  <a:t>.</a:t>
                </a:r>
              </a:p>
              <a:p>
                <a:pPr marL="742950" lvl="1" indent="-285750">
                  <a:lnSpc>
                    <a:spcPts val="3500"/>
                  </a:lnSpc>
                  <a:buFont typeface="Arial" panose="020B0604020202020204" pitchFamily="34" charset="0"/>
                  <a:buChar char="•"/>
                </a:pPr>
                <a:r>
                  <a:rPr lang="es-ES" dirty="0">
                    <a:solidFill>
                      <a:srgbClr val="002060"/>
                    </a:solidFill>
                  </a:rPr>
                  <a:t>In case of </a:t>
                </a:r>
                <a:r>
                  <a:rPr lang="es-ES" dirty="0" err="1">
                    <a:solidFill>
                      <a:srgbClr val="002060"/>
                    </a:solidFill>
                  </a:rPr>
                  <a:t>multiplicity</a:t>
                </a:r>
                <a:r>
                  <a:rPr lang="es-ES" dirty="0">
                    <a:solidFill>
                      <a:srgbClr val="002060"/>
                    </a:solidFill>
                  </a:rPr>
                  <a:t> in </a:t>
                </a:r>
                <a:r>
                  <a:rPr lang="es-ES" dirty="0" err="1">
                    <a:solidFill>
                      <a:srgbClr val="002060"/>
                    </a:solidFill>
                  </a:rPr>
                  <a:t>the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dominant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eigenvalue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the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method</a:t>
                </a:r>
                <a:r>
                  <a:rPr lang="es-ES" dirty="0">
                    <a:solidFill>
                      <a:srgbClr val="002060"/>
                    </a:solidFill>
                  </a:rPr>
                  <a:t> converges to a vector in </a:t>
                </a:r>
                <a:r>
                  <a:rPr lang="es-ES" dirty="0" err="1">
                    <a:solidFill>
                      <a:srgbClr val="002060"/>
                    </a:solidFill>
                  </a:rPr>
                  <a:t>the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dominant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eigenspace</a:t>
                </a:r>
                <a:r>
                  <a:rPr lang="es-ES" dirty="0">
                    <a:solidFill>
                      <a:srgbClr val="002060"/>
                    </a:solidFill>
                  </a:rPr>
                  <a:t> (</a:t>
                </a:r>
                <a:r>
                  <a:rPr lang="es-ES" dirty="0" err="1">
                    <a:solidFill>
                      <a:srgbClr val="002060"/>
                    </a:solidFill>
                  </a:rPr>
                  <a:t>spanned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by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the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corresponding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eigenvectors</a:t>
                </a:r>
                <a:r>
                  <a:rPr lang="es-ES" dirty="0">
                    <a:solidFill>
                      <a:srgbClr val="002060"/>
                    </a:solidFill>
                  </a:rPr>
                  <a:t>) </a:t>
                </a:r>
              </a:p>
            </p:txBody>
          </p:sp>
        </mc:Choice>
        <mc:Fallback xmlns="">
          <p:sp>
            <p:nvSpPr>
              <p:cNvPr id="17" name="Rectángulo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4534" y="2330324"/>
                <a:ext cx="10444078" cy="3234219"/>
              </a:xfrm>
              <a:prstGeom prst="rect">
                <a:avLst/>
              </a:prstGeom>
              <a:blipFill>
                <a:blip r:embed="rId4"/>
                <a:stretch>
                  <a:fillRect r="-117" b="-377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ángulo 2"/>
              <p:cNvSpPr/>
              <p:nvPr/>
            </p:nvSpPr>
            <p:spPr>
              <a:xfrm>
                <a:off x="4760193" y="2330324"/>
                <a:ext cx="465127" cy="6636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s-ES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s-ES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3" name="Rectángulo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0193" y="2330324"/>
                <a:ext cx="465127" cy="6636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ángulo 3"/>
              <p:cNvSpPr/>
              <p:nvPr/>
            </p:nvSpPr>
            <p:spPr>
              <a:xfrm>
                <a:off x="2029451" y="1345380"/>
                <a:ext cx="8054009" cy="7408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ES" sz="16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⃗"/>
                              <m:ctrlPr>
                                <a:rPr lang="es-ES" sz="16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ES" sz="16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  <m:sup>
                          <m:r>
                            <a:rPr lang="es-ES" sz="16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</m:sSup>
                      <m:r>
                        <a:rPr lang="es-ES" sz="16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S" sz="16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sSup>
                        <m:sSupPr>
                          <m:ctrlPr>
                            <a:rPr lang="es-ES" sz="16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s-ES" sz="1600">
                              <a:solidFill>
                                <a:srgbClr val="002060"/>
                              </a:solidFill>
                            </a:rPr>
                            <m:t> </m:t>
                          </m:r>
                        </m:e>
                        <m:sup>
                          <m:r>
                            <a:rPr lang="es-ES" sz="160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</m:sSup>
                      <m:sSup>
                        <m:sSupPr>
                          <m:ctrlPr>
                            <a:rPr lang="es-ES" sz="16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⃗"/>
                              <m:ctrlPr>
                                <a:rPr lang="es-ES" sz="16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ES" sz="16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  <m:sup>
                          <m:r>
                            <a:rPr lang="es-ES" sz="16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s-ES" sz="16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s-ES" sz="16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s-ES" sz="160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s-ES" sz="160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s-ES" sz="160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</m:sSubSup>
                      <m:d>
                        <m:dPr>
                          <m:ctrlPr>
                            <a:rPr lang="es-ES" sz="16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s-ES" sz="16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160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s-ES" sz="160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s-ES" sz="16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s-ES" sz="16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s-ES" sz="160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  <m:sub>
                              <m:r>
                                <a:rPr lang="es-ES" sz="160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s-ES" sz="160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s-ES" sz="16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160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s-ES" sz="160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p>
                            <m:sSupPr>
                              <m:ctrlPr>
                                <a:rPr lang="es-ES" sz="16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s-ES" sz="16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s-ES" sz="16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s-ES" sz="1600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1600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𝜆</m:t>
                                          </m:r>
                                        </m:e>
                                        <m:sub>
                                          <m:r>
                                            <a:rPr lang="es-ES" sz="1600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s-ES" sz="1600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1600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𝜆</m:t>
                                          </m:r>
                                        </m:e>
                                        <m:sub>
                                          <m:r>
                                            <a:rPr lang="es-ES" sz="1600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s-ES" sz="160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p>
                          <m:sSub>
                            <m:sSubPr>
                              <m:ctrlPr>
                                <a:rPr lang="es-ES" sz="16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s-ES" sz="16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s-ES" sz="160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  <m:sub>
                              <m:r>
                                <a:rPr lang="es-ES" sz="160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s-ES" sz="160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s-ES" sz="16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160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s-ES" sz="160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sSup>
                            <m:sSupPr>
                              <m:ctrlPr>
                                <a:rPr lang="es-ES" sz="16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s-ES" sz="16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s-ES" sz="16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s-ES" sz="1600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1600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𝜆</m:t>
                                          </m:r>
                                        </m:e>
                                        <m:sub>
                                          <m:r>
                                            <a:rPr lang="es-ES" sz="1600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s-ES" sz="1600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1600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𝜆</m:t>
                                          </m:r>
                                        </m:e>
                                        <m:sub>
                                          <m:r>
                                            <a:rPr lang="es-ES" sz="1600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s-ES" sz="160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p>
                          <m:sSub>
                            <m:sSubPr>
                              <m:ctrlPr>
                                <a:rPr lang="es-ES" sz="16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s-ES" sz="16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s-ES" sz="160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  <m:sub>
                              <m:r>
                                <a:rPr lang="es-ES" sz="160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s-ES" sz="160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+...+</m:t>
                          </m:r>
                          <m:sSub>
                            <m:sSubPr>
                              <m:ctrlPr>
                                <a:rPr lang="es-ES" sz="16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160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s-ES" sz="160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sSup>
                            <m:sSupPr>
                              <m:ctrlPr>
                                <a:rPr lang="es-ES" sz="16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s-ES" sz="16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s-ES" sz="16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s-ES" sz="1600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1600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𝜆</m:t>
                                          </m:r>
                                        </m:e>
                                        <m:sub>
                                          <m:r>
                                            <a:rPr lang="es-ES" sz="1600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s-ES" sz="1600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1600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𝜆</m:t>
                                          </m:r>
                                        </m:e>
                                        <m:sub>
                                          <m:r>
                                            <a:rPr lang="es-ES" sz="1600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s-ES" sz="160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p>
                          <m:sSub>
                            <m:sSubPr>
                              <m:ctrlPr>
                                <a:rPr lang="es-ES" sz="16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s-ES" sz="16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s-ES" sz="160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  <m:sub>
                              <m:r>
                                <a:rPr lang="es-ES" sz="160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4" name="Rectángu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9451" y="1345380"/>
                <a:ext cx="8054009" cy="74084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8401616" y="2"/>
            <a:ext cx="3790384" cy="3651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accent5">
                    <a:lumMod val="50000"/>
                  </a:schemeClr>
                </a:solidFill>
              </a:rPr>
              <a:t>Eigenvalue Problems in Engineering with application to fluid dynamics</a:t>
            </a:r>
            <a:endParaRPr lang="es-ES" sz="1000" dirty="0">
              <a:solidFill>
                <a:schemeClr val="accent5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7">
            <p14:nvContentPartPr>
              <p14:cNvPr id="12" name="Entrada de lápiz 11">
                <a:extLst>
                  <a:ext uri="{FF2B5EF4-FFF2-40B4-BE49-F238E27FC236}">
                    <a16:creationId xmlns:a16="http://schemas.microsoft.com/office/drawing/2014/main" id="{AB15A054-05DA-4CE5-A141-51F056E5AE26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225400" y="2439000"/>
              <a:ext cx="433440" cy="450720"/>
            </p14:xfrm>
          </p:contentPart>
        </mc:Choice>
        <mc:Fallback xmlns="">
          <p:pic>
            <p:nvPicPr>
              <p:cNvPr id="12" name="Entrada de lápiz 11">
                <a:extLst>
                  <a:ext uri="{FF2B5EF4-FFF2-40B4-BE49-F238E27FC236}">
                    <a16:creationId xmlns:a16="http://schemas.microsoft.com/office/drawing/2014/main" id="{AB15A054-05DA-4CE5-A141-51F056E5AE2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216040" y="2429640"/>
                <a:ext cx="452160" cy="469440"/>
              </a:xfrm>
              <a:prstGeom prst="rect">
                <a:avLst/>
              </a:prstGeom>
            </p:spPr>
          </p:pic>
        </mc:Fallback>
      </mc:AlternateContent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1B3D3238-ADEF-4A5F-A15A-1B8A3E3EF4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131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751"/>
    </mc:Choice>
    <mc:Fallback xmlns="">
      <p:transition spd="slow" advTm="767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136433" y="179045"/>
            <a:ext cx="37860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b="1" dirty="0" err="1">
                <a:solidFill>
                  <a:srgbClr val="002060"/>
                </a:solidFill>
              </a:rPr>
              <a:t>Iterative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Methods-Subspace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Projection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Methods</a:t>
            </a:r>
            <a:endParaRPr lang="es-ES" sz="1400" dirty="0"/>
          </a:p>
        </p:txBody>
      </p:sp>
      <p:sp>
        <p:nvSpPr>
          <p:cNvPr id="15" name="Rectángulo 14"/>
          <p:cNvSpPr/>
          <p:nvPr/>
        </p:nvSpPr>
        <p:spPr>
          <a:xfrm rot="16200000">
            <a:off x="-97115" y="3284609"/>
            <a:ext cx="21655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s-ES" b="1" dirty="0" err="1">
                <a:solidFill>
                  <a:srgbClr val="002060"/>
                </a:solidFill>
              </a:rPr>
              <a:t>Power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method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Algorithm</a:t>
            </a:r>
            <a:r>
              <a:rPr lang="es-ES" dirty="0">
                <a:solidFill>
                  <a:srgbClr val="002060"/>
                </a:solidFill>
              </a:rPr>
              <a:t>:</a:t>
            </a:r>
          </a:p>
        </p:txBody>
      </p:sp>
      <p:sp>
        <p:nvSpPr>
          <p:cNvPr id="16" name="Rectángulo redondeado 15"/>
          <p:cNvSpPr/>
          <p:nvPr/>
        </p:nvSpPr>
        <p:spPr>
          <a:xfrm>
            <a:off x="1361662" y="1782746"/>
            <a:ext cx="7316174" cy="4169819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ángulo 9"/>
              <p:cNvSpPr/>
              <p:nvPr/>
            </p:nvSpPr>
            <p:spPr>
              <a:xfrm>
                <a:off x="1170335" y="1915378"/>
                <a:ext cx="10444078" cy="36830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742950" lvl="1" indent="-285750">
                  <a:lnSpc>
                    <a:spcPts val="3500"/>
                  </a:lnSpc>
                  <a:buFont typeface="Arial" panose="020B0604020202020204" pitchFamily="34" charset="0"/>
                  <a:buChar char="•"/>
                </a:pPr>
                <a:r>
                  <a:rPr lang="es-ES" dirty="0">
                    <a:solidFill>
                      <a:srgbClr val="002060"/>
                    </a:solidFill>
                  </a:rPr>
                  <a:t>Chose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acc>
                      </m:e>
                      <m:sup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so </a:t>
                </a:r>
                <a:r>
                  <a:rPr lang="es-ES" dirty="0" err="1">
                    <a:solidFill>
                      <a:srgbClr val="002060"/>
                    </a:solidFill>
                  </a:rPr>
                  <a:t>that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⃗"/>
                                <m:ctrlPr>
                                  <a:rPr lang="es-ES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s-ES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</m:acc>
                          </m:e>
                          <m:sup>
                            <m: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e>
                    </m:d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=1</a:t>
                </a:r>
              </a:p>
              <a:p>
                <a:pPr marL="742950" lvl="1" indent="-285750">
                  <a:lnSpc>
                    <a:spcPts val="3500"/>
                  </a:lnSpc>
                  <a:buFont typeface="Arial" panose="020B0604020202020204" pitchFamily="34" charset="0"/>
                  <a:buChar char="•"/>
                </a:pPr>
                <a:r>
                  <a:rPr lang="es-ES" dirty="0" err="1">
                    <a:solidFill>
                      <a:srgbClr val="002060"/>
                    </a:solidFill>
                  </a:rPr>
                  <a:t>Iterative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proccess</a:t>
                </a:r>
                <a:r>
                  <a:rPr lang="es-ES" dirty="0">
                    <a:solidFill>
                      <a:srgbClr val="002060"/>
                    </a:solidFill>
                  </a:rPr>
                  <a:t> (</a:t>
                </a:r>
                <a:r>
                  <a:rPr lang="es-ES" dirty="0" err="1">
                    <a:solidFill>
                      <a:srgbClr val="002060"/>
                    </a:solidFill>
                  </a:rPr>
                  <a:t>loop</a:t>
                </a:r>
                <a:r>
                  <a:rPr lang="es-ES" dirty="0">
                    <a:solidFill>
                      <a:srgbClr val="002060"/>
                    </a:solidFill>
                  </a:rPr>
                  <a:t>)</a:t>
                </a:r>
              </a:p>
              <a:p>
                <a:pPr lvl="2">
                  <a:lnSpc>
                    <a:spcPts val="3500"/>
                  </a:lnSpc>
                </a:pPr>
                <a:r>
                  <a:rPr lang="es-ES" b="1" i="1" dirty="0" err="1">
                    <a:solidFill>
                      <a:srgbClr val="0070C0"/>
                    </a:solidFill>
                  </a:rPr>
                  <a:t>for</a:t>
                </a:r>
                <a:r>
                  <a:rPr lang="es-ES" b="1" i="1" dirty="0">
                    <a:solidFill>
                      <a:srgbClr val="0070C0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=1,2,… </m:t>
                    </m:r>
                  </m:oMath>
                </a14:m>
                <a:r>
                  <a:rPr lang="es-ES" b="1" i="1" dirty="0">
                    <a:solidFill>
                      <a:srgbClr val="0070C0"/>
                    </a:solidFill>
                  </a:rPr>
                  <a:t>do</a:t>
                </a:r>
              </a:p>
              <a:p>
                <a:pPr lvl="2">
                  <a:lnSpc>
                    <a:spcPts val="3500"/>
                  </a:lnSpc>
                </a:pPr>
                <a:r>
                  <a:rPr lang="es-ES" dirty="0">
                    <a:solidFill>
                      <a:srgbClr val="002060"/>
                    </a:solidFill>
                  </a:rPr>
                  <a:t>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acc>
                      </m:e>
                      <m:sup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sSup>
                      <m:sSup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acc>
                      </m:e>
                      <m:sup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</a:p>
              <a:p>
                <a:pPr lvl="2">
                  <a:lnSpc>
                    <a:spcPts val="3500"/>
                  </a:lnSpc>
                </a:pPr>
                <a:r>
                  <a:rPr lang="es-ES" dirty="0">
                    <a:solidFill>
                      <a:srgbClr val="002060"/>
                    </a:solidFill>
                  </a:rPr>
                  <a:t>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acc>
                      </m:e>
                      <m:sup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s-ES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⃗"/>
                                <m:ctrlPr>
                                  <a:rPr lang="es-ES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s-ES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</m:acc>
                          </m:e>
                          <m:sup>
                            <m: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</m:sSup>
                      </m:num>
                      <m:den>
                        <m:d>
                          <m:dPr>
                            <m:begChr m:val="‖"/>
                            <m:endChr m:val="‖"/>
                            <m:ctrlPr>
                              <a:rPr lang="es-ES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s-ES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s-ES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s-ES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s-ES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p>
                            </m:sSup>
                          </m:e>
                        </m:d>
                      </m:den>
                    </m:f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    (</a:t>
                </a:r>
                <a:r>
                  <a:rPr lang="es-ES" dirty="0" err="1">
                    <a:solidFill>
                      <a:srgbClr val="002060"/>
                    </a:solidFill>
                  </a:rPr>
                  <a:t>Normalization</a:t>
                </a:r>
                <a:r>
                  <a:rPr lang="es-ES" dirty="0">
                    <a:solidFill>
                      <a:srgbClr val="002060"/>
                    </a:solidFill>
                  </a:rPr>
                  <a:t>)</a:t>
                </a:r>
              </a:p>
              <a:p>
                <a:pPr lvl="2">
                  <a:lnSpc>
                    <a:spcPts val="3500"/>
                  </a:lnSpc>
                </a:pPr>
                <a:r>
                  <a:rPr lang="es-ES" dirty="0">
                    <a:solidFill>
                      <a:srgbClr val="002060"/>
                    </a:solidFill>
                  </a:rPr>
                  <a:t>        </a:t>
                </a:r>
                <a:r>
                  <a:rPr lang="es-ES" b="1" i="1" dirty="0" err="1">
                    <a:solidFill>
                      <a:srgbClr val="0070C0"/>
                    </a:solidFill>
                  </a:rPr>
                  <a:t>if</a:t>
                </a:r>
                <a:r>
                  <a:rPr lang="es-ES" b="1" i="1" dirty="0">
                    <a:solidFill>
                      <a:srgbClr val="0070C0"/>
                    </a:solidFill>
                  </a:rPr>
                  <a:t>  </a:t>
                </a:r>
                <a:r>
                  <a:rPr lang="es-ES" dirty="0">
                    <a:solidFill>
                      <a:srgbClr val="002060"/>
                    </a:solidFill>
                  </a:rPr>
                  <a:t>(</a:t>
                </a:r>
                <a:r>
                  <a:rPr lang="es-ES" dirty="0" err="1">
                    <a:solidFill>
                      <a:srgbClr val="002060"/>
                    </a:solidFill>
                  </a:rPr>
                  <a:t>Convergence</a:t>
                </a:r>
                <a:r>
                  <a:rPr lang="es-ES" dirty="0">
                    <a:solidFill>
                      <a:srgbClr val="002060"/>
                    </a:solidFill>
                  </a:rPr>
                  <a:t>) </a:t>
                </a:r>
                <a:r>
                  <a:rPr lang="es-ES" b="1" i="1" dirty="0" err="1">
                    <a:solidFill>
                      <a:srgbClr val="0070C0"/>
                    </a:solidFill>
                  </a:rPr>
                  <a:t>exit</a:t>
                </a:r>
                <a:endParaRPr lang="es-ES" dirty="0">
                  <a:solidFill>
                    <a:srgbClr val="002060"/>
                  </a:solidFill>
                </a:endParaRPr>
              </a:p>
              <a:p>
                <a:pPr lvl="2">
                  <a:lnSpc>
                    <a:spcPts val="3500"/>
                  </a:lnSpc>
                </a:pPr>
                <a:r>
                  <a:rPr lang="es-ES" b="1" i="1" dirty="0" err="1">
                    <a:solidFill>
                      <a:srgbClr val="0070C0"/>
                    </a:solidFill>
                  </a:rPr>
                  <a:t>end</a:t>
                </a:r>
                <a:endParaRPr lang="es-ES" dirty="0">
                  <a:solidFill>
                    <a:srgbClr val="002060"/>
                  </a:solidFill>
                </a:endParaRPr>
              </a:p>
              <a:p>
                <a:pPr marL="717550" lvl="2" indent="-269875">
                  <a:lnSpc>
                    <a:spcPts val="3500"/>
                  </a:lnSpc>
                  <a:buFont typeface="Arial" panose="020B0604020202020204" pitchFamily="34" charset="0"/>
                  <a:buChar char="•"/>
                </a:pPr>
                <a:r>
                  <a:rPr lang="es-ES" dirty="0">
                    <a:solidFill>
                      <a:srgbClr val="002060"/>
                    </a:solidFill>
                  </a:rPr>
                  <a:t>Use </a:t>
                </a:r>
                <a:r>
                  <a:rPr lang="es-ES" dirty="0" err="1">
                    <a:solidFill>
                      <a:srgbClr val="002060"/>
                    </a:solidFill>
                  </a:rPr>
                  <a:t>Rayleigh-Quotient</a:t>
                </a:r>
                <a:r>
                  <a:rPr lang="es-ES" dirty="0">
                    <a:solidFill>
                      <a:srgbClr val="002060"/>
                    </a:solidFill>
                  </a:rPr>
                  <a:t> to </a:t>
                </a:r>
                <a:r>
                  <a:rPr lang="es-ES" dirty="0" err="1">
                    <a:solidFill>
                      <a:srgbClr val="002060"/>
                    </a:solidFill>
                  </a:rPr>
                  <a:t>calculate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the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eigenvalue</a:t>
                </a:r>
                <a:r>
                  <a:rPr lang="es-ES" dirty="0">
                    <a:solidFill>
                      <a:srgbClr val="002060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10" name="Rectángulo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0335" y="1915378"/>
                <a:ext cx="10444078" cy="3683060"/>
              </a:xfrm>
              <a:prstGeom prst="rect">
                <a:avLst/>
              </a:prstGeom>
              <a:blipFill>
                <a:blip r:embed="rId4"/>
                <a:stretch>
                  <a:fillRect b="-331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ángulo 1"/>
              <p:cNvSpPr/>
              <p:nvPr/>
            </p:nvSpPr>
            <p:spPr>
              <a:xfrm>
                <a:off x="6836067" y="4907517"/>
                <a:ext cx="1430007" cy="7459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λ</m:t>
                      </m:r>
                      <m:r>
                        <a:rPr lang="es-ES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s-E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s-ES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s-ES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s-E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p>
                              </m:sSup>
                            </m:e>
                            <m:sup>
                              <m: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sSup>
                            <m:sSupPr>
                              <m:ctrlP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⃗"/>
                                  <m:ctrlPr>
                                    <a:rPr lang="es-E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s-E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</m:e>
                            <m:sup>
                              <m: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s-E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s-ES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e>
                                      </m:acc>
                                    </m:e>
                                    <m:sup>
                                      <m:r>
                                        <a:rPr lang="es-ES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2" name="Rectángulo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6067" y="4907517"/>
                <a:ext cx="1430007" cy="7459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29">
            <a:extLst>
              <a:ext uri="{FF2B5EF4-FFF2-40B4-BE49-F238E27FC236}">
                <a16:creationId xmlns:a16="http://schemas.microsoft.com/office/drawing/2014/main" id="{E2F5E730-953D-4BEA-9EBF-D9EC5CAC0791}"/>
              </a:ext>
            </a:extLst>
          </p:cNvPr>
          <p:cNvSpPr txBox="1"/>
          <p:nvPr/>
        </p:nvSpPr>
        <p:spPr>
          <a:xfrm>
            <a:off x="291475" y="824818"/>
            <a:ext cx="11698487" cy="489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ts val="3500"/>
              </a:lnSpc>
              <a:buFont typeface="+mj-lt"/>
              <a:buAutoNum type="arabicPeriod"/>
            </a:pPr>
            <a:r>
              <a:rPr lang="es-ES" b="1" dirty="0">
                <a:solidFill>
                  <a:srgbClr val="002060"/>
                </a:solidFill>
              </a:rPr>
              <a:t>Single Vector </a:t>
            </a:r>
            <a:r>
              <a:rPr lang="es-ES" b="1" dirty="0" err="1">
                <a:solidFill>
                  <a:srgbClr val="002060"/>
                </a:solidFill>
              </a:rPr>
              <a:t>Iteration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Methods</a:t>
            </a:r>
            <a:r>
              <a:rPr lang="es-ES" b="1" dirty="0">
                <a:solidFill>
                  <a:srgbClr val="002060"/>
                </a:solidFill>
              </a:rPr>
              <a:t>. </a:t>
            </a:r>
            <a:r>
              <a:rPr lang="es-ES" b="1" dirty="0" err="1">
                <a:solidFill>
                  <a:srgbClr val="002060"/>
                </a:solidFill>
              </a:rPr>
              <a:t>Power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Method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endParaRPr lang="es-ES" sz="1600" dirty="0">
              <a:solidFill>
                <a:srgbClr val="002060"/>
              </a:solidFill>
            </a:endParaRPr>
          </a:p>
        </p:txBody>
      </p:sp>
      <p:sp>
        <p:nvSpPr>
          <p:cNvPr id="11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8401616" y="2"/>
            <a:ext cx="3790384" cy="3651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accent5">
                    <a:lumMod val="50000"/>
                  </a:schemeClr>
                </a:solidFill>
              </a:rPr>
              <a:t>Eigenvalue Problems in Engineering with application to fluid dynamics</a:t>
            </a:r>
            <a:endParaRPr lang="es-ES" sz="1000" dirty="0">
              <a:solidFill>
                <a:schemeClr val="accent5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4" name="Entrada de lápiz 3">
                <a:extLst>
                  <a:ext uri="{FF2B5EF4-FFF2-40B4-BE49-F238E27FC236}">
                    <a16:creationId xmlns:a16="http://schemas.microsoft.com/office/drawing/2014/main" id="{DCEF80ED-D08B-4DEB-B4FA-EE35ABBD47F1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171680" y="2166840"/>
              <a:ext cx="3908520" cy="3663000"/>
            </p14:xfrm>
          </p:contentPart>
        </mc:Choice>
        <mc:Fallback xmlns="">
          <p:pic>
            <p:nvPicPr>
              <p:cNvPr id="4" name="Entrada de lápiz 3">
                <a:extLst>
                  <a:ext uri="{FF2B5EF4-FFF2-40B4-BE49-F238E27FC236}">
                    <a16:creationId xmlns:a16="http://schemas.microsoft.com/office/drawing/2014/main" id="{DCEF80ED-D08B-4DEB-B4FA-EE35ABBD47F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62320" y="2157480"/>
                <a:ext cx="3927240" cy="368172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047153A-09FF-4F3A-AB92-88B6985489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393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824"/>
    </mc:Choice>
    <mc:Fallback xmlns="">
      <p:transition spd="slow" advTm="29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136433" y="179045"/>
            <a:ext cx="37860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b="1" dirty="0" err="1">
                <a:solidFill>
                  <a:srgbClr val="002060"/>
                </a:solidFill>
              </a:rPr>
              <a:t>Iterative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Methods-Subspace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Projection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Methods</a:t>
            </a:r>
            <a:endParaRPr lang="es-ES" sz="1400" dirty="0"/>
          </a:p>
        </p:txBody>
      </p:sp>
      <p:sp>
        <p:nvSpPr>
          <p:cNvPr id="20" name="TextBox 29"/>
          <p:cNvSpPr txBox="1"/>
          <p:nvPr/>
        </p:nvSpPr>
        <p:spPr>
          <a:xfrm>
            <a:off x="291475" y="1437882"/>
            <a:ext cx="11698487" cy="2473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>
              <a:lnSpc>
                <a:spcPct val="150000"/>
              </a:lnSpc>
              <a:buFont typeface="+mj-lt"/>
              <a:buAutoNum type="arabicPeriod"/>
            </a:pPr>
            <a:r>
              <a:rPr lang="es-ES" dirty="0">
                <a:solidFill>
                  <a:srgbClr val="002060"/>
                </a:solidFill>
              </a:rPr>
              <a:t>Inverse </a:t>
            </a:r>
            <a:r>
              <a:rPr lang="es-ES" dirty="0" err="1">
                <a:solidFill>
                  <a:srgbClr val="002060"/>
                </a:solidFill>
              </a:rPr>
              <a:t>Power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Method</a:t>
            </a:r>
            <a:r>
              <a:rPr lang="es-ES" dirty="0">
                <a:solidFill>
                  <a:srgbClr val="002060"/>
                </a:solidFill>
              </a:rPr>
              <a:t>. </a:t>
            </a:r>
            <a:r>
              <a:rPr lang="es-ES" dirty="0" err="1">
                <a:solidFill>
                  <a:srgbClr val="002060"/>
                </a:solidFill>
              </a:rPr>
              <a:t>This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variant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is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used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for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computing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the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smallest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eigenvalue</a:t>
            </a:r>
            <a:r>
              <a:rPr lang="es-ES" dirty="0">
                <a:solidFill>
                  <a:srgbClr val="002060"/>
                </a:solidFill>
              </a:rPr>
              <a:t>.</a:t>
            </a:r>
          </a:p>
          <a:p>
            <a:pPr marL="800100" lvl="1" indent="-342900">
              <a:lnSpc>
                <a:spcPct val="250000"/>
              </a:lnSpc>
              <a:buFont typeface="+mj-lt"/>
              <a:buAutoNum type="arabicPeriod"/>
            </a:pPr>
            <a:r>
              <a:rPr lang="es-ES" dirty="0" err="1">
                <a:solidFill>
                  <a:srgbClr val="002060"/>
                </a:solidFill>
              </a:rPr>
              <a:t>Shift</a:t>
            </a:r>
            <a:r>
              <a:rPr lang="es-ES" dirty="0">
                <a:solidFill>
                  <a:srgbClr val="002060"/>
                </a:solidFill>
              </a:rPr>
              <a:t>-and-</a:t>
            </a:r>
            <a:r>
              <a:rPr lang="es-ES" dirty="0" err="1">
                <a:solidFill>
                  <a:srgbClr val="002060"/>
                </a:solidFill>
              </a:rPr>
              <a:t>Invert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Iteration</a:t>
            </a:r>
            <a:r>
              <a:rPr lang="es-ES" dirty="0">
                <a:solidFill>
                  <a:srgbClr val="002060"/>
                </a:solidFill>
              </a:rPr>
              <a:t>. </a:t>
            </a:r>
            <a:r>
              <a:rPr lang="es-ES" dirty="0" err="1">
                <a:solidFill>
                  <a:srgbClr val="002060"/>
                </a:solidFill>
              </a:rPr>
              <a:t>This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method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is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applied</a:t>
            </a:r>
            <a:r>
              <a:rPr lang="es-ES" dirty="0">
                <a:solidFill>
                  <a:srgbClr val="002060"/>
                </a:solidFill>
              </a:rPr>
              <a:t> to </a:t>
            </a:r>
            <a:r>
              <a:rPr lang="es-ES" dirty="0" err="1">
                <a:solidFill>
                  <a:srgbClr val="002060"/>
                </a:solidFill>
              </a:rPr>
              <a:t>find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the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eigenvalue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closest</a:t>
            </a:r>
            <a:r>
              <a:rPr lang="es-ES" dirty="0">
                <a:solidFill>
                  <a:srgbClr val="002060"/>
                </a:solidFill>
              </a:rPr>
              <a:t> to a </a:t>
            </a:r>
            <a:r>
              <a:rPr lang="es-ES" dirty="0" err="1">
                <a:solidFill>
                  <a:srgbClr val="002060"/>
                </a:solidFill>
              </a:rPr>
              <a:t>specific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value</a:t>
            </a:r>
            <a:endParaRPr lang="es-ES" dirty="0">
              <a:solidFill>
                <a:srgbClr val="002060"/>
              </a:solidFill>
            </a:endParaRPr>
          </a:p>
          <a:p>
            <a:pPr marL="800100" lvl="1" indent="-342900">
              <a:lnSpc>
                <a:spcPct val="250000"/>
              </a:lnSpc>
              <a:buFont typeface="+mj-lt"/>
              <a:buAutoNum type="arabicPeriod"/>
            </a:pPr>
            <a:r>
              <a:rPr lang="es-ES" dirty="0" err="1">
                <a:solidFill>
                  <a:srgbClr val="002060"/>
                </a:solidFill>
              </a:rPr>
              <a:t>Deflation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Procedure</a:t>
            </a:r>
            <a:r>
              <a:rPr lang="es-ES" dirty="0">
                <a:solidFill>
                  <a:srgbClr val="002060"/>
                </a:solidFill>
              </a:rPr>
              <a:t>. To compute </a:t>
            </a:r>
            <a:r>
              <a:rPr lang="es-ES" dirty="0" err="1">
                <a:solidFill>
                  <a:srgbClr val="002060"/>
                </a:solidFill>
              </a:rPr>
              <a:t>the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second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largest</a:t>
            </a:r>
            <a:r>
              <a:rPr lang="es-ES" dirty="0">
                <a:solidFill>
                  <a:srgbClr val="002060"/>
                </a:solidFill>
              </a:rPr>
              <a:t> (</a:t>
            </a:r>
            <a:r>
              <a:rPr lang="es-ES" dirty="0" err="1">
                <a:solidFill>
                  <a:srgbClr val="002060"/>
                </a:solidFill>
              </a:rPr>
              <a:t>or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smallest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if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combined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with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previous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techniques</a:t>
            </a:r>
            <a:r>
              <a:rPr lang="es-ES" dirty="0">
                <a:solidFill>
                  <a:srgbClr val="002060"/>
                </a:solidFill>
              </a:rPr>
              <a:t>) </a:t>
            </a:r>
            <a:r>
              <a:rPr lang="es-ES" dirty="0" err="1">
                <a:solidFill>
                  <a:srgbClr val="002060"/>
                </a:solidFill>
              </a:rPr>
              <a:t>eigenvalue</a:t>
            </a:r>
            <a:r>
              <a:rPr lang="es-ES" dirty="0">
                <a:solidFill>
                  <a:srgbClr val="002060"/>
                </a:solidFill>
              </a:rPr>
              <a:t>.</a:t>
            </a:r>
          </a:p>
          <a:p>
            <a:pPr marL="800100" lvl="1" indent="-342900">
              <a:lnSpc>
                <a:spcPct val="250000"/>
              </a:lnSpc>
              <a:buFont typeface="+mj-lt"/>
              <a:buAutoNum type="arabicPeriod"/>
            </a:pPr>
            <a:r>
              <a:rPr lang="es-ES" dirty="0" err="1">
                <a:solidFill>
                  <a:srgbClr val="002060"/>
                </a:solidFill>
              </a:rPr>
              <a:t>Subspace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Iteration</a:t>
            </a:r>
            <a:r>
              <a:rPr lang="es-ES" dirty="0">
                <a:solidFill>
                  <a:srgbClr val="002060"/>
                </a:solidFill>
              </a:rPr>
              <a:t>. To compute </a:t>
            </a:r>
            <a:r>
              <a:rPr lang="es-ES" dirty="0" err="1">
                <a:solidFill>
                  <a:srgbClr val="002060"/>
                </a:solidFill>
              </a:rPr>
              <a:t>several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eigenvalues</a:t>
            </a:r>
            <a:r>
              <a:rPr lang="es-ES" dirty="0">
                <a:solidFill>
                  <a:srgbClr val="002060"/>
                </a:solidFill>
              </a:rPr>
              <a:t> and </a:t>
            </a:r>
            <a:r>
              <a:rPr lang="es-ES" dirty="0" err="1">
                <a:solidFill>
                  <a:srgbClr val="002060"/>
                </a:solidFill>
              </a:rPr>
              <a:t>the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associated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invariant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subspace</a:t>
            </a:r>
            <a:r>
              <a:rPr lang="es-ES" dirty="0">
                <a:solidFill>
                  <a:srgbClr val="002060"/>
                </a:solidFill>
              </a:rPr>
              <a:t>.    </a:t>
            </a:r>
            <a:endParaRPr lang="es-ES" sz="1600" dirty="0">
              <a:solidFill>
                <a:srgbClr val="002060"/>
              </a:solidFill>
            </a:endParaRPr>
          </a:p>
        </p:txBody>
      </p:sp>
      <p:sp>
        <p:nvSpPr>
          <p:cNvPr id="9" name="TextBox 29">
            <a:extLst>
              <a:ext uri="{FF2B5EF4-FFF2-40B4-BE49-F238E27FC236}">
                <a16:creationId xmlns:a16="http://schemas.microsoft.com/office/drawing/2014/main" id="{4A29A882-242F-4BE0-BD98-F060C495F766}"/>
              </a:ext>
            </a:extLst>
          </p:cNvPr>
          <p:cNvSpPr txBox="1"/>
          <p:nvPr/>
        </p:nvSpPr>
        <p:spPr>
          <a:xfrm>
            <a:off x="291475" y="824818"/>
            <a:ext cx="11698487" cy="489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ts val="3500"/>
              </a:lnSpc>
              <a:buFont typeface="+mj-lt"/>
              <a:buAutoNum type="arabicPeriod"/>
            </a:pPr>
            <a:r>
              <a:rPr lang="es-ES" b="1" dirty="0">
                <a:solidFill>
                  <a:srgbClr val="002060"/>
                </a:solidFill>
              </a:rPr>
              <a:t>Single Vector </a:t>
            </a:r>
            <a:r>
              <a:rPr lang="es-ES" b="1" dirty="0" err="1">
                <a:solidFill>
                  <a:srgbClr val="002060"/>
                </a:solidFill>
              </a:rPr>
              <a:t>Iteration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Methods</a:t>
            </a:r>
            <a:r>
              <a:rPr lang="es-ES" b="1" dirty="0">
                <a:solidFill>
                  <a:srgbClr val="002060"/>
                </a:solidFill>
              </a:rPr>
              <a:t>. </a:t>
            </a:r>
            <a:r>
              <a:rPr lang="es-ES" b="1" dirty="0" err="1">
                <a:solidFill>
                  <a:srgbClr val="002060"/>
                </a:solidFill>
              </a:rPr>
              <a:t>Modifications</a:t>
            </a:r>
            <a:r>
              <a:rPr lang="es-ES" b="1" dirty="0">
                <a:solidFill>
                  <a:srgbClr val="002060"/>
                </a:solidFill>
              </a:rPr>
              <a:t> to </a:t>
            </a:r>
            <a:r>
              <a:rPr lang="es-ES" b="1" dirty="0" err="1">
                <a:solidFill>
                  <a:srgbClr val="002060"/>
                </a:solidFill>
              </a:rPr>
              <a:t>the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Power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Method</a:t>
            </a:r>
            <a:r>
              <a:rPr lang="es-ES" b="1" dirty="0">
                <a:solidFill>
                  <a:srgbClr val="002060"/>
                </a:solidFill>
              </a:rPr>
              <a:t>. </a:t>
            </a:r>
            <a:endParaRPr lang="es-ES" sz="1600" dirty="0">
              <a:solidFill>
                <a:srgbClr val="002060"/>
              </a:solidFill>
            </a:endParaRPr>
          </a:p>
        </p:txBody>
      </p:sp>
      <p:sp>
        <p:nvSpPr>
          <p:cNvPr id="8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8401616" y="2"/>
            <a:ext cx="3790384" cy="3651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accent5">
                    <a:lumMod val="50000"/>
                  </a:schemeClr>
                </a:solidFill>
              </a:rPr>
              <a:t>Eigenvalue Problems in Engineering with application to fluid dynamics</a:t>
            </a:r>
            <a:endParaRPr lang="es-ES" sz="10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1835E3C-39B4-4732-AFD3-E526459615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475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942"/>
    </mc:Choice>
    <mc:Fallback xmlns="">
      <p:transition spd="slow" advTm="589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5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54238</TotalTime>
  <Words>5416</Words>
  <Application>Microsoft Office PowerPoint</Application>
  <PresentationFormat>Panorámica</PresentationFormat>
  <Paragraphs>925</Paragraphs>
  <Slides>53</Slides>
  <Notes>1</Notes>
  <HiddenSlides>0</HiddenSlides>
  <MMClips>52</MMClips>
  <ScaleCrop>false</ScaleCrop>
  <HeadingPairs>
    <vt:vector size="8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53</vt:i4>
      </vt:variant>
    </vt:vector>
  </HeadingPairs>
  <TitlesOfParts>
    <vt:vector size="64" baseType="lpstr">
      <vt:lpstr>Arial</vt:lpstr>
      <vt:lpstr>Calibri</vt:lpstr>
      <vt:lpstr>Calibri Light</vt:lpstr>
      <vt:lpstr>Cambria Math</vt:lpstr>
      <vt:lpstr>Courier New</vt:lpstr>
      <vt:lpstr>Lato</vt:lpstr>
      <vt:lpstr>Open Sans</vt:lpstr>
      <vt:lpstr>Roboto</vt:lpstr>
      <vt:lpstr>Wingdings</vt:lpstr>
      <vt:lpstr>Office Theme</vt:lpstr>
      <vt:lpstr>Equation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uss</dc:creator>
  <cp:lastModifiedBy>Javier de Vicente</cp:lastModifiedBy>
  <cp:revision>502</cp:revision>
  <cp:lastPrinted>2021-09-19T17:47:03Z</cp:lastPrinted>
  <dcterms:created xsi:type="dcterms:W3CDTF">2018-11-26T16:12:09Z</dcterms:created>
  <dcterms:modified xsi:type="dcterms:W3CDTF">2021-12-14T19:02:34Z</dcterms:modified>
</cp:coreProperties>
</file>