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8"/>
  </p:notesMasterIdLst>
  <p:sldIdLst>
    <p:sldId id="438" r:id="rId2"/>
    <p:sldId id="420" r:id="rId3"/>
    <p:sldId id="421" r:id="rId4"/>
    <p:sldId id="422" r:id="rId5"/>
    <p:sldId id="423" r:id="rId6"/>
    <p:sldId id="424" r:id="rId7"/>
    <p:sldId id="431" r:id="rId8"/>
    <p:sldId id="428" r:id="rId9"/>
    <p:sldId id="432" r:id="rId10"/>
    <p:sldId id="430" r:id="rId11"/>
    <p:sldId id="429" r:id="rId12"/>
    <p:sldId id="433" r:id="rId13"/>
    <p:sldId id="435" r:id="rId14"/>
    <p:sldId id="436" r:id="rId15"/>
    <p:sldId id="437" r:id="rId16"/>
    <p:sldId id="434" r:id="rId17"/>
  </p:sldIdLst>
  <p:sldSz cx="12192000" cy="6858000"/>
  <p:notesSz cx="6792913" cy="99250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3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6" d="100"/>
          <a:sy n="46" d="100"/>
        </p:scale>
        <p:origin x="58" y="792"/>
      </p:cViewPr>
      <p:guideLst>
        <p:guide orient="horz" pos="2183"/>
        <p:guide pos="73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A93DBFC0-00FC-4C8F-976D-30EC62A610F5}" type="datetimeFigureOut">
              <a:rPr lang="es-ES" smtClean="0"/>
              <a:t>04/12/2021</a:t>
            </a:fld>
            <a:endParaRPr lang="es-ES"/>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1291E284-FB0A-4E60-AB2F-C5EDB034FEA6}" type="slidenum">
              <a:rPr lang="es-ES" smtClean="0"/>
              <a:t>‹Nº›</a:t>
            </a:fld>
            <a:endParaRPr lang="es-ES"/>
          </a:p>
        </p:txBody>
      </p:sp>
    </p:spTree>
    <p:extLst>
      <p:ext uri="{BB962C8B-B14F-4D97-AF65-F5344CB8AC3E}">
        <p14:creationId xmlns:p14="http://schemas.microsoft.com/office/powerpoint/2010/main" val="34463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8C3802-D2A7-4F9B-A298-B6724A952294}" type="datetime1">
              <a:rPr lang="es-ES" smtClean="0">
                <a:solidFill>
                  <a:prstClr val="black">
                    <a:tint val="75000"/>
                  </a:prstClr>
                </a:solidFill>
              </a:rPr>
              <a:pPr/>
              <a:t>04/12/2021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r>
              <a:rPr lang="es-ES">
                <a:solidFill>
                  <a:prstClr val="black">
                    <a:tint val="75000"/>
                  </a:prstClr>
                </a:solidFill>
              </a:rPr>
              <a:t>Prueba 1: Historial Académico</a:t>
            </a:r>
          </a:p>
        </p:txBody>
      </p:sp>
      <p:sp>
        <p:nvSpPr>
          <p:cNvPr id="6" name="Slide Number Placeholder 5"/>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1826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62AB98-F11C-41BE-AD23-51188374AF01}" type="datetime1">
              <a:rPr lang="es-ES" smtClean="0">
                <a:solidFill>
                  <a:prstClr val="black">
                    <a:tint val="75000"/>
                  </a:prstClr>
                </a:solidFill>
              </a:rPr>
              <a:pPr/>
              <a:t>04/12/2021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r>
              <a:rPr lang="es-ES">
                <a:solidFill>
                  <a:prstClr val="black">
                    <a:tint val="75000"/>
                  </a:prstClr>
                </a:solidFill>
              </a:rPr>
              <a:t>Prueba 1: Historial Académico</a:t>
            </a:r>
          </a:p>
        </p:txBody>
      </p:sp>
      <p:sp>
        <p:nvSpPr>
          <p:cNvPr id="6" name="Slide Number Placeholder 5"/>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693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66C51-CF59-472E-9ACB-A870AF9C7A4C}" type="datetime1">
              <a:rPr lang="es-ES" smtClean="0">
                <a:solidFill>
                  <a:prstClr val="black">
                    <a:tint val="75000"/>
                  </a:prstClr>
                </a:solidFill>
              </a:rPr>
              <a:pPr/>
              <a:t>04/12/2021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r>
              <a:rPr lang="es-ES">
                <a:solidFill>
                  <a:prstClr val="black">
                    <a:tint val="75000"/>
                  </a:prstClr>
                </a:solidFill>
              </a:rPr>
              <a:t>Prueba 1: Historial Académico</a:t>
            </a:r>
          </a:p>
        </p:txBody>
      </p:sp>
      <p:sp>
        <p:nvSpPr>
          <p:cNvPr id="6" name="Slide Number Placeholder 5"/>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7776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0E230-057F-4806-8DE6-56E4A59C06F9}" type="datetime1">
              <a:rPr lang="es-ES" smtClean="0">
                <a:solidFill>
                  <a:prstClr val="black">
                    <a:tint val="75000"/>
                  </a:prstClr>
                </a:solidFill>
              </a:rPr>
              <a:pPr/>
              <a:t>04/12/2021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r>
              <a:rPr lang="es-ES">
                <a:solidFill>
                  <a:prstClr val="black">
                    <a:tint val="75000"/>
                  </a:prstClr>
                </a:solidFill>
              </a:rPr>
              <a:t>Prueba 1: Historial Académico</a:t>
            </a:r>
          </a:p>
        </p:txBody>
      </p:sp>
      <p:sp>
        <p:nvSpPr>
          <p:cNvPr id="6" name="Slide Number Placeholder 5"/>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58991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04395-00A1-4745-94C3-8D2D82D4B532}" type="datetime1">
              <a:rPr lang="es-ES" smtClean="0">
                <a:solidFill>
                  <a:prstClr val="black">
                    <a:tint val="75000"/>
                  </a:prstClr>
                </a:solidFill>
              </a:rPr>
              <a:pPr/>
              <a:t>04/12/2021</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r>
              <a:rPr lang="es-ES">
                <a:solidFill>
                  <a:prstClr val="black">
                    <a:tint val="75000"/>
                  </a:prstClr>
                </a:solidFill>
              </a:rPr>
              <a:t>Prueba 1: Historial Académico</a:t>
            </a:r>
          </a:p>
        </p:txBody>
      </p:sp>
      <p:sp>
        <p:nvSpPr>
          <p:cNvPr id="6" name="Slide Number Placeholder 5"/>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0137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011877-4BA7-4147-9C3D-C58DC974567F}" type="datetime1">
              <a:rPr lang="es-ES" smtClean="0">
                <a:solidFill>
                  <a:prstClr val="black">
                    <a:tint val="75000"/>
                  </a:prstClr>
                </a:solidFill>
              </a:rPr>
              <a:pPr/>
              <a:t>04/12/2021</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r>
              <a:rPr lang="es-ES">
                <a:solidFill>
                  <a:prstClr val="black">
                    <a:tint val="75000"/>
                  </a:prstClr>
                </a:solidFill>
              </a:rPr>
              <a:t>Prueba 1: Historial Académico</a:t>
            </a:r>
          </a:p>
        </p:txBody>
      </p:sp>
      <p:sp>
        <p:nvSpPr>
          <p:cNvPr id="7" name="Slide Number Placeholder 6"/>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2880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D1881-89A9-48E8-832C-0A99DEFC4FF4}" type="datetime1">
              <a:rPr lang="es-ES" smtClean="0">
                <a:solidFill>
                  <a:prstClr val="black">
                    <a:tint val="75000"/>
                  </a:prstClr>
                </a:solidFill>
              </a:rPr>
              <a:pPr/>
              <a:t>04/12/2021</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r>
              <a:rPr lang="es-ES">
                <a:solidFill>
                  <a:prstClr val="black">
                    <a:tint val="75000"/>
                  </a:prstClr>
                </a:solidFill>
              </a:rPr>
              <a:t>Prueba 1: Historial Académico</a:t>
            </a:r>
          </a:p>
        </p:txBody>
      </p:sp>
      <p:sp>
        <p:nvSpPr>
          <p:cNvPr id="9" name="Slide Number Placeholder 8"/>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6674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C4159E-8304-4B36-8F7B-03D18F6BF97C}" type="datetime1">
              <a:rPr lang="es-ES" smtClean="0">
                <a:solidFill>
                  <a:prstClr val="black">
                    <a:tint val="75000"/>
                  </a:prstClr>
                </a:solidFill>
              </a:rPr>
              <a:pPr/>
              <a:t>04/12/2021</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r>
              <a:rPr lang="es-ES">
                <a:solidFill>
                  <a:prstClr val="black">
                    <a:tint val="75000"/>
                  </a:prstClr>
                </a:solidFill>
              </a:rPr>
              <a:t>Prueba 1: Historial Académico</a:t>
            </a:r>
          </a:p>
        </p:txBody>
      </p:sp>
      <p:sp>
        <p:nvSpPr>
          <p:cNvPr id="5" name="Slide Number Placeholder 4"/>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9353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7DCE1-9259-4ACA-81FA-8ACB3F38A66E}" type="datetime1">
              <a:rPr lang="es-ES" smtClean="0">
                <a:solidFill>
                  <a:prstClr val="black">
                    <a:tint val="75000"/>
                  </a:prstClr>
                </a:solidFill>
              </a:rPr>
              <a:pPr/>
              <a:t>04/12/2021</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r>
              <a:rPr lang="es-ES">
                <a:solidFill>
                  <a:prstClr val="black">
                    <a:tint val="75000"/>
                  </a:prstClr>
                </a:solidFill>
              </a:rPr>
              <a:t>Prueba 1: Historial Académico</a:t>
            </a:r>
          </a:p>
        </p:txBody>
      </p:sp>
      <p:sp>
        <p:nvSpPr>
          <p:cNvPr id="4" name="Slide Number Placeholder 3"/>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5868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D2B0B0-BE86-4057-BD87-337FEA3E269B}" type="datetime1">
              <a:rPr lang="es-ES" smtClean="0">
                <a:solidFill>
                  <a:prstClr val="black">
                    <a:tint val="75000"/>
                  </a:prstClr>
                </a:solidFill>
              </a:rPr>
              <a:pPr/>
              <a:t>04/12/2021</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r>
              <a:rPr lang="es-ES">
                <a:solidFill>
                  <a:prstClr val="black">
                    <a:tint val="75000"/>
                  </a:prstClr>
                </a:solidFill>
              </a:rPr>
              <a:t>Prueba 1: Historial Académico</a:t>
            </a:r>
          </a:p>
        </p:txBody>
      </p:sp>
      <p:sp>
        <p:nvSpPr>
          <p:cNvPr id="7" name="Slide Number Placeholder 6"/>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004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0B0392-110A-4E6C-B8F6-FFFBAE43FC33}" type="datetime1">
              <a:rPr lang="es-ES" smtClean="0">
                <a:solidFill>
                  <a:prstClr val="black">
                    <a:tint val="75000"/>
                  </a:prstClr>
                </a:solidFill>
              </a:rPr>
              <a:pPr/>
              <a:t>04/12/2021</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r>
              <a:rPr lang="es-ES">
                <a:solidFill>
                  <a:prstClr val="black">
                    <a:tint val="75000"/>
                  </a:prstClr>
                </a:solidFill>
              </a:rPr>
              <a:t>Prueba 1: Historial Académico</a:t>
            </a:r>
          </a:p>
        </p:txBody>
      </p:sp>
      <p:sp>
        <p:nvSpPr>
          <p:cNvPr id="7" name="Slide Number Placeholder 6"/>
          <p:cNvSpPr>
            <a:spLocks noGrp="1"/>
          </p:cNvSpPr>
          <p:nvPr>
            <p:ph type="sldNum" sz="quarter" idx="12"/>
          </p:nvPr>
        </p:nvSpPr>
        <p:spPr/>
        <p:txBody>
          <a:body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6416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chemeClr val="bg1"/>
            </a:gs>
            <a:gs pos="74000">
              <a:schemeClr val="accent1">
                <a:lumMod val="20000"/>
                <a:lumOff val="80000"/>
                <a:alpha val="8000"/>
              </a:schemeClr>
            </a:gs>
            <a:gs pos="90000">
              <a:schemeClr val="accent1">
                <a:lumMod val="40000"/>
                <a:lumOff val="60000"/>
                <a:alpha val="38000"/>
              </a:schemeClr>
            </a:gs>
            <a:gs pos="100000">
              <a:schemeClr val="accent1">
                <a:lumMod val="46000"/>
                <a:lumOff val="54000"/>
                <a:alpha val="82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AB74C-7D9C-4232-A3D2-4469BF94EF04}" type="datetime1">
              <a:rPr lang="es-ES" smtClean="0">
                <a:solidFill>
                  <a:prstClr val="black">
                    <a:tint val="75000"/>
                  </a:prstClr>
                </a:solidFill>
              </a:rPr>
              <a:pPr/>
              <a:t>04/12/2021</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solidFill>
                  <a:prstClr val="black">
                    <a:tint val="75000"/>
                  </a:prstClr>
                </a:solidFill>
              </a:rPr>
              <a:t>Prueba 1: Historial Académico</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4FCC0-1602-4E53-A4A9-B84AD752D31B}"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61008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xploratory.io/note/kanaugust/Introduction-to-PCA-Principal-Component-Analysis-with-FIFA-Soccer-Data-POb2BMx6ap"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8.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3.jpeg"/><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7.png"/><Relationship Id="rId5" Type="http://schemas.openxmlformats.org/officeDocument/2006/relationships/image" Target="../media/image78.png"/><Relationship Id="rId10" Type="http://schemas.openxmlformats.org/officeDocument/2006/relationships/image" Target="../media/image86.png"/><Relationship Id="rId4" Type="http://schemas.openxmlformats.org/officeDocument/2006/relationships/image" Target="../media/image82.png"/><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yann.lecun.com/exdb/mni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owardsdatascience.com/understanding-random-forest-58381e0602d2"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0.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2.png"/><Relationship Id="rId7" Type="http://schemas.openxmlformats.org/officeDocument/2006/relationships/image" Target="../media/image2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0.png"/><Relationship Id="rId7" Type="http://schemas.openxmlformats.org/officeDocument/2006/relationships/image" Target="../media/image31.png"/><Relationship Id="rId2"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98459B3-A305-4B2F-8265-9987AEE77E3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2277" y="992608"/>
            <a:ext cx="9916857" cy="58653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646948" y="625985"/>
            <a:ext cx="5280885" cy="1323439"/>
          </a:xfrm>
          <a:prstGeom prst="rect">
            <a:avLst/>
          </a:prstGeom>
        </p:spPr>
        <p:txBody>
          <a:bodyPr wrap="square">
            <a:spAutoFit/>
          </a:bodyPr>
          <a:lstStyle/>
          <a:p>
            <a:r>
              <a:rPr lang="es-ES" sz="4000" b="1" dirty="0">
                <a:solidFill>
                  <a:srgbClr val="002060"/>
                </a:solidFill>
              </a:rPr>
              <a:t>Principal </a:t>
            </a:r>
            <a:r>
              <a:rPr lang="es-ES" sz="4000" b="1" dirty="0" err="1">
                <a:solidFill>
                  <a:srgbClr val="002060"/>
                </a:solidFill>
              </a:rPr>
              <a:t>Component</a:t>
            </a:r>
            <a:r>
              <a:rPr lang="es-ES" sz="4000" b="1" dirty="0">
                <a:solidFill>
                  <a:srgbClr val="002060"/>
                </a:solidFill>
              </a:rPr>
              <a:t> </a:t>
            </a:r>
            <a:r>
              <a:rPr lang="es-ES" sz="4000" b="1" dirty="0" err="1">
                <a:solidFill>
                  <a:srgbClr val="002060"/>
                </a:solidFill>
              </a:rPr>
              <a:t>Analysis</a:t>
            </a:r>
            <a:endParaRPr lang="es-ES" sz="4000" dirty="0"/>
          </a:p>
        </p:txBody>
      </p:sp>
      <p:sp>
        <p:nvSpPr>
          <p:cNvPr id="34" name="Marcador de pie de página 3"/>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
        <p:nvSpPr>
          <p:cNvPr id="35" name="CuadroTexto 34">
            <a:extLst>
              <a:ext uri="{FF2B5EF4-FFF2-40B4-BE49-F238E27FC236}">
                <a16:creationId xmlns:a16="http://schemas.microsoft.com/office/drawing/2014/main" id="{7A67D4B5-D534-40FF-99BD-C4E404FA398E}"/>
              </a:ext>
            </a:extLst>
          </p:cNvPr>
          <p:cNvSpPr txBox="1"/>
          <p:nvPr/>
        </p:nvSpPr>
        <p:spPr>
          <a:xfrm>
            <a:off x="6864778" y="6391685"/>
            <a:ext cx="4885788" cy="307777"/>
          </a:xfrm>
          <a:prstGeom prst="rect">
            <a:avLst/>
          </a:prstGeom>
          <a:noFill/>
        </p:spPr>
        <p:txBody>
          <a:bodyPr wrap="square">
            <a:spAutoFit/>
          </a:bodyPr>
          <a:lstStyle/>
          <a:p>
            <a:pPr algn="r"/>
            <a:r>
              <a:rPr lang="es-ES" sz="1400" dirty="0"/>
              <a:t>* </a:t>
            </a:r>
            <a:r>
              <a:rPr lang="es-ES" sz="1400" dirty="0" err="1"/>
              <a:t>Image</a:t>
            </a:r>
            <a:r>
              <a:rPr lang="es-ES" sz="1400" dirty="0"/>
              <a:t> </a:t>
            </a:r>
            <a:r>
              <a:rPr lang="es-ES" sz="1400" dirty="0" err="1"/>
              <a:t>from</a:t>
            </a:r>
            <a:r>
              <a:rPr lang="es-ES" sz="1400" dirty="0"/>
              <a:t> </a:t>
            </a:r>
            <a:r>
              <a:rPr lang="es-ES" sz="1400" dirty="0" err="1">
                <a:hlinkClick r:id="rId3"/>
              </a:rPr>
              <a:t>Introduction</a:t>
            </a:r>
            <a:r>
              <a:rPr lang="es-ES" sz="1400" dirty="0">
                <a:hlinkClick r:id="rId3"/>
              </a:rPr>
              <a:t> </a:t>
            </a:r>
            <a:r>
              <a:rPr lang="es-ES" sz="1400" dirty="0" err="1">
                <a:hlinkClick r:id="rId3"/>
              </a:rPr>
              <a:t>to</a:t>
            </a:r>
            <a:r>
              <a:rPr lang="es-ES" sz="1400" dirty="0">
                <a:hlinkClick r:id="rId3"/>
              </a:rPr>
              <a:t> PCA </a:t>
            </a:r>
            <a:r>
              <a:rPr lang="es-ES" sz="1400" dirty="0" err="1">
                <a:hlinkClick r:id="rId3"/>
              </a:rPr>
              <a:t>with</a:t>
            </a:r>
            <a:r>
              <a:rPr lang="es-ES" sz="1400" dirty="0">
                <a:hlinkClick r:id="rId3"/>
              </a:rPr>
              <a:t> FIFA Soccer Data</a:t>
            </a:r>
            <a:endParaRPr lang="es-ES" sz="1400" dirty="0"/>
          </a:p>
        </p:txBody>
      </p:sp>
    </p:spTree>
    <p:extLst>
      <p:ext uri="{BB962C8B-B14F-4D97-AF65-F5344CB8AC3E}">
        <p14:creationId xmlns:p14="http://schemas.microsoft.com/office/powerpoint/2010/main" val="29721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n 52"/>
          <p:cNvPicPr>
            <a:picLocks noChangeAspect="1"/>
          </p:cNvPicPr>
          <p:nvPr/>
        </p:nvPicPr>
        <p:blipFill>
          <a:blip r:embed="rId2"/>
          <a:stretch>
            <a:fillRect/>
          </a:stretch>
        </p:blipFill>
        <p:spPr>
          <a:xfrm>
            <a:off x="9475051" y="2317606"/>
            <a:ext cx="2614164" cy="2520000"/>
          </a:xfrm>
          <a:prstGeom prst="rect">
            <a:avLst/>
          </a:prstGeom>
        </p:spPr>
      </p:pic>
      <p:pic>
        <p:nvPicPr>
          <p:cNvPr id="22" name="Imagen 21"/>
          <p:cNvPicPr>
            <a:picLocks noChangeAspect="1"/>
          </p:cNvPicPr>
          <p:nvPr/>
        </p:nvPicPr>
        <p:blipFill>
          <a:blip r:embed="rId3"/>
          <a:stretch>
            <a:fillRect/>
          </a:stretch>
        </p:blipFill>
        <p:spPr>
          <a:xfrm>
            <a:off x="6533205" y="334368"/>
            <a:ext cx="2609520" cy="2520000"/>
          </a:xfrm>
          <a:prstGeom prst="rect">
            <a:avLst/>
          </a:prstGeom>
        </p:spPr>
      </p:pic>
      <p:sp>
        <p:nvSpPr>
          <p:cNvPr id="5" name="Marcador de número de diapositiva 4">
            <a:extLst>
              <a:ext uri="{FF2B5EF4-FFF2-40B4-BE49-F238E27FC236}">
                <a16:creationId xmlns:a16="http://schemas.microsoft.com/office/drawing/2014/main" id="{8BE4D073-3E22-4DB7-A800-43C3E7E89D8C}"/>
              </a:ext>
            </a:extLst>
          </p:cNvPr>
          <p:cNvSpPr>
            <a:spLocks noGrp="1"/>
          </p:cNvSpPr>
          <p:nvPr>
            <p:ph type="sldNum" sz="quarter" idx="12"/>
          </p:nvPr>
        </p:nvSpPr>
        <p:spPr/>
        <p:txBody>
          <a:bodyPr/>
          <a:lstStyle/>
          <a:p>
            <a:fld id="{5104FCC0-1602-4E53-A4A9-B84AD752D31B}" type="slidenum">
              <a:rPr lang="es-ES" smtClean="0">
                <a:solidFill>
                  <a:prstClr val="black">
                    <a:tint val="75000"/>
                  </a:prstClr>
                </a:solidFill>
              </a:rPr>
              <a:pPr/>
              <a:t>10</a:t>
            </a:fld>
            <a:endParaRPr lang="es-ES" dirty="0">
              <a:solidFill>
                <a:prstClr val="black">
                  <a:tint val="75000"/>
                </a:prstClr>
              </a:solidFill>
            </a:endParaRPr>
          </a:p>
        </p:txBody>
      </p: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1C91A005-A8BE-4F1C-9D15-F12C19D94FAA}"/>
                  </a:ext>
                </a:extLst>
              </p:cNvPr>
              <p:cNvSpPr txBox="1"/>
              <p:nvPr/>
            </p:nvSpPr>
            <p:spPr>
              <a:xfrm>
                <a:off x="647010" y="1057405"/>
                <a:ext cx="5406141" cy="9840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acc>
                            <m:accPr>
                              <m:chr m:val="̃"/>
                              <m:ctrlPr>
                                <a:rPr lang="es-ES" i="1">
                                  <a:solidFill>
                                    <a:srgbClr val="002060"/>
                                  </a:solidFill>
                                  <a:latin typeface="Cambria Math" panose="02040503050406030204" pitchFamily="18" charset="0"/>
                                  <a:ea typeface="Cambria Math" panose="02040503050406030204" pitchFamily="18" charset="0"/>
                                </a:rPr>
                              </m:ctrlPr>
                            </m:accPr>
                            <m:e>
                              <m:r>
                                <a:rPr lang="es-ES" b="1" i="1">
                                  <a:solidFill>
                                    <a:srgbClr val="002060"/>
                                  </a:solidFill>
                                  <a:latin typeface="Cambria Math" panose="02040503050406030204" pitchFamily="18" charset="0"/>
                                  <a:ea typeface="Cambria Math" panose="02040503050406030204" pitchFamily="18" charset="0"/>
                                </a:rPr>
                                <m:t>𝒙</m:t>
                              </m:r>
                            </m:e>
                          </m:acc>
                        </m:e>
                        <m:sub>
                          <m:r>
                            <a:rPr lang="es-ES" i="1">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𝑀</m:t>
                          </m:r>
                          <m:r>
                            <a:rPr lang="es-ES" b="0" i="1" smtClean="0">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r>
                        <a:rPr lang="es-ES" i="1">
                          <a:solidFill>
                            <a:srgbClr val="002060"/>
                          </a:solidFill>
                          <a:latin typeface="Cambria Math" panose="02040503050406030204" pitchFamily="18" charset="0"/>
                          <a:ea typeface="Cambria Math" panose="02040503050406030204" pitchFamily="18" charset="0"/>
                        </a:rPr>
                        <m:t>=</m:t>
                      </m:r>
                      <m:d>
                        <m:dPr>
                          <m:ctrlPr>
                            <a:rPr lang="es-ES" i="1">
                              <a:solidFill>
                                <a:srgbClr val="002060"/>
                              </a:solidFill>
                              <a:latin typeface="Cambria Math" panose="02040503050406030204" pitchFamily="18" charset="0"/>
                              <a:ea typeface="Cambria Math" panose="02040503050406030204" pitchFamily="18" charset="0"/>
                            </a:rPr>
                          </m:ctrlPr>
                        </m:dPr>
                        <m:e>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𝑀</m:t>
                              </m:r>
                              <m:r>
                                <a:rPr lang="es-ES" b="0" i="1" smtClean="0">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e>
                          </m:nary>
                        </m:e>
                      </m:d>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oMath>
                  </m:oMathPara>
                </a14:m>
                <a:endParaRPr lang="es-ES" dirty="0"/>
              </a:p>
            </p:txBody>
          </p:sp>
        </mc:Choice>
        <mc:Fallback xmlns="">
          <p:sp>
            <p:nvSpPr>
              <p:cNvPr id="30" name="CuadroTexto 29">
                <a:extLst>
                  <a:ext uri="{FF2B5EF4-FFF2-40B4-BE49-F238E27FC236}">
                    <a16:creationId xmlns:a16="http://schemas.microsoft.com/office/drawing/2014/main" id="{1C91A005-A8BE-4F1C-9D15-F12C19D94FAA}"/>
                  </a:ext>
                </a:extLst>
              </p:cNvPr>
              <p:cNvSpPr txBox="1">
                <a:spLocks noRot="1" noChangeAspect="1" noMove="1" noResize="1" noEditPoints="1" noAdjustHandles="1" noChangeArrowheads="1" noChangeShapeType="1" noTextEdit="1"/>
              </p:cNvSpPr>
              <p:nvPr/>
            </p:nvSpPr>
            <p:spPr>
              <a:xfrm>
                <a:off x="647010" y="1057405"/>
                <a:ext cx="5406141" cy="984052"/>
              </a:xfrm>
              <a:prstGeom prst="rect">
                <a:avLst/>
              </a:prstGeom>
              <a:blipFill>
                <a:blip r:embed="rId4"/>
                <a:stretch>
                  <a:fillRect/>
                </a:stretch>
              </a:blipFill>
            </p:spPr>
            <p:txBody>
              <a:bodyPr/>
              <a:lstStyle/>
              <a:p>
                <a:r>
                  <a:rPr lang="es-ES">
                    <a:noFill/>
                  </a:rPr>
                  <a:t> </a:t>
                </a:r>
              </a:p>
            </p:txBody>
          </p:sp>
        </mc:Fallback>
      </mc:AlternateContent>
      <p:sp>
        <p:nvSpPr>
          <p:cNvPr id="14" name="CuadroTexto 13">
            <a:extLst>
              <a:ext uri="{FF2B5EF4-FFF2-40B4-BE49-F238E27FC236}">
                <a16:creationId xmlns:a16="http://schemas.microsoft.com/office/drawing/2014/main" id="{29227E48-912E-47C9-8DDC-10CC00F1EFAC}"/>
              </a:ext>
            </a:extLst>
          </p:cNvPr>
          <p:cNvSpPr txBox="1"/>
          <p:nvPr/>
        </p:nvSpPr>
        <p:spPr>
          <a:xfrm>
            <a:off x="375186" y="489509"/>
            <a:ext cx="6092543" cy="646331"/>
          </a:xfrm>
          <a:prstGeom prst="rect">
            <a:avLst/>
          </a:prstGeom>
          <a:noFill/>
        </p:spPr>
        <p:txBody>
          <a:bodyPr wrap="square">
            <a:spAutoFit/>
          </a:bodyPr>
          <a:lstStyle/>
          <a:p>
            <a:r>
              <a:rPr lang="es-ES" dirty="0" err="1">
                <a:solidFill>
                  <a:srgbClr val="002060"/>
                </a:solidFill>
              </a:rPr>
              <a:t>The</a:t>
            </a:r>
            <a:r>
              <a:rPr lang="es-ES" dirty="0">
                <a:solidFill>
                  <a:srgbClr val="002060"/>
                </a:solidFill>
              </a:rPr>
              <a:t> </a:t>
            </a:r>
            <a:r>
              <a:rPr lang="es-ES" dirty="0" err="1">
                <a:solidFill>
                  <a:srgbClr val="002060"/>
                </a:solidFill>
              </a:rPr>
              <a:t>reconstruction</a:t>
            </a:r>
            <a:r>
              <a:rPr lang="es-ES" dirty="0">
                <a:solidFill>
                  <a:srgbClr val="002060"/>
                </a:solidFill>
              </a:rPr>
              <a:t> error </a:t>
            </a:r>
            <a:r>
              <a:rPr lang="es-ES" dirty="0" err="1">
                <a:solidFill>
                  <a:srgbClr val="002060"/>
                </a:solidFill>
              </a:rPr>
              <a:t>for</a:t>
            </a:r>
            <a:r>
              <a:rPr lang="es-ES" dirty="0">
                <a:solidFill>
                  <a:srgbClr val="002060"/>
                </a:solidFill>
              </a:rPr>
              <a:t> a particular data </a:t>
            </a:r>
            <a:r>
              <a:rPr lang="es-ES" dirty="0" err="1">
                <a:solidFill>
                  <a:srgbClr val="002060"/>
                </a:solidFill>
              </a:rPr>
              <a:t>is</a:t>
            </a:r>
            <a:r>
              <a:rPr lang="es-ES" dirty="0">
                <a:solidFill>
                  <a:srgbClr val="002060"/>
                </a:solidFill>
              </a:rPr>
              <a:t> </a:t>
            </a:r>
            <a:r>
              <a:rPr lang="es-ES" dirty="0" err="1">
                <a:solidFill>
                  <a:srgbClr val="002060"/>
                </a:solidFill>
              </a:rPr>
              <a:t>defined</a:t>
            </a:r>
            <a:r>
              <a:rPr lang="es-ES" dirty="0">
                <a:solidFill>
                  <a:srgbClr val="002060"/>
                </a:solidFill>
              </a:rPr>
              <a:t> as </a:t>
            </a:r>
            <a:r>
              <a:rPr lang="es-ES" dirty="0" err="1">
                <a:solidFill>
                  <a:srgbClr val="002060"/>
                </a:solidFill>
              </a:rPr>
              <a:t>follows</a:t>
            </a:r>
            <a:r>
              <a:rPr lang="es-ES" dirty="0">
                <a:solidFill>
                  <a:srgbClr val="002060"/>
                </a:solidFill>
              </a:rPr>
              <a:t>:</a:t>
            </a:r>
          </a:p>
        </p:txBody>
      </p:sp>
      <p:sp>
        <p:nvSpPr>
          <p:cNvPr id="15" name="CuadroTexto 14">
            <a:extLst>
              <a:ext uri="{FF2B5EF4-FFF2-40B4-BE49-F238E27FC236}">
                <a16:creationId xmlns:a16="http://schemas.microsoft.com/office/drawing/2014/main" id="{E8389C3E-3DD3-4356-B99B-4B00400C7430}"/>
              </a:ext>
            </a:extLst>
          </p:cNvPr>
          <p:cNvSpPr txBox="1"/>
          <p:nvPr/>
        </p:nvSpPr>
        <p:spPr>
          <a:xfrm>
            <a:off x="375186" y="2317606"/>
            <a:ext cx="5687851" cy="369332"/>
          </a:xfrm>
          <a:prstGeom prst="rect">
            <a:avLst/>
          </a:prstGeom>
          <a:noFill/>
        </p:spPr>
        <p:txBody>
          <a:bodyPr wrap="square">
            <a:spAutoFit/>
          </a:bodyPr>
          <a:lstStyle/>
          <a:p>
            <a:r>
              <a:rPr lang="es-ES" dirty="0" err="1">
                <a:solidFill>
                  <a:srgbClr val="002060"/>
                </a:solidFill>
              </a:rPr>
              <a:t>The</a:t>
            </a:r>
            <a:r>
              <a:rPr lang="es-ES" dirty="0">
                <a:solidFill>
                  <a:srgbClr val="002060"/>
                </a:solidFill>
              </a:rPr>
              <a:t> </a:t>
            </a:r>
            <a:r>
              <a:rPr lang="es-ES" dirty="0" err="1">
                <a:solidFill>
                  <a:srgbClr val="002060"/>
                </a:solidFill>
              </a:rPr>
              <a:t>Averaged</a:t>
            </a:r>
            <a:r>
              <a:rPr lang="es-ES" dirty="0">
                <a:solidFill>
                  <a:srgbClr val="002060"/>
                </a:solidFill>
              </a:rPr>
              <a:t> </a:t>
            </a:r>
            <a:r>
              <a:rPr lang="es-ES" dirty="0" err="1">
                <a:solidFill>
                  <a:srgbClr val="002060"/>
                </a:solidFill>
              </a:rPr>
              <a:t>Reconstruction</a:t>
            </a:r>
            <a:r>
              <a:rPr lang="es-ES" dirty="0">
                <a:solidFill>
                  <a:srgbClr val="002060"/>
                </a:solidFill>
              </a:rPr>
              <a:t> Error </a:t>
            </a:r>
            <a:r>
              <a:rPr lang="es-ES" dirty="0" err="1">
                <a:solidFill>
                  <a:srgbClr val="002060"/>
                </a:solidFill>
              </a:rPr>
              <a:t>function</a:t>
            </a:r>
            <a:r>
              <a:rPr lang="es-ES" dirty="0">
                <a:solidFill>
                  <a:srgbClr val="002060"/>
                </a:solidFill>
              </a:rPr>
              <a:t> - </a:t>
            </a:r>
            <a:r>
              <a:rPr lang="es-ES" dirty="0" err="1">
                <a:solidFill>
                  <a:srgbClr val="002060"/>
                </a:solidFill>
              </a:rPr>
              <a:t>Loss</a:t>
            </a:r>
            <a:r>
              <a:rPr lang="es-ES" dirty="0">
                <a:solidFill>
                  <a:srgbClr val="002060"/>
                </a:solidFill>
              </a:rPr>
              <a:t> </a:t>
            </a:r>
            <a:r>
              <a:rPr lang="es-ES" dirty="0" err="1">
                <a:solidFill>
                  <a:srgbClr val="002060"/>
                </a:solidFill>
              </a:rPr>
              <a:t>function</a:t>
            </a:r>
            <a:endParaRPr lang="es-ES" dirty="0">
              <a:solidFill>
                <a:srgbClr val="002060"/>
              </a:solidFill>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5A04CB7D-7865-4F03-AF2B-189297D1F5D5}"/>
                  </a:ext>
                </a:extLst>
              </p:cNvPr>
              <p:cNvSpPr txBox="1"/>
              <p:nvPr/>
            </p:nvSpPr>
            <p:spPr>
              <a:xfrm>
                <a:off x="271978" y="2798031"/>
                <a:ext cx="6096000" cy="9024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rPr>
                        <m:t>𝐽</m:t>
                      </m:r>
                      <m:r>
                        <a:rPr lang="es-ES" i="1">
                          <a:solidFill>
                            <a:srgbClr val="002060"/>
                          </a:solidFill>
                          <a:latin typeface="Cambria Math" panose="02040503050406030204" pitchFamily="18" charset="0"/>
                        </a:rPr>
                        <m:t>=</m:t>
                      </m:r>
                      <m:f>
                        <m:fPr>
                          <m:ctrlPr>
                            <a:rPr lang="es-ES" i="1" smtClean="0">
                              <a:solidFill>
                                <a:srgbClr val="002060"/>
                              </a:solidFill>
                              <a:latin typeface="Cambria Math" panose="02040503050406030204" pitchFamily="18" charset="0"/>
                            </a:rPr>
                          </m:ctrlPr>
                        </m:fPr>
                        <m:num>
                          <m:r>
                            <a:rPr lang="es-ES" b="0" i="1" smtClean="0">
                              <a:solidFill>
                                <a:srgbClr val="002060"/>
                              </a:solidFill>
                              <a:latin typeface="Cambria Math" panose="02040503050406030204" pitchFamily="18" charset="0"/>
                            </a:rPr>
                            <m:t>1</m:t>
                          </m:r>
                        </m:num>
                        <m:den>
                          <m:r>
                            <a:rPr lang="es-ES" b="0" i="1" smtClean="0">
                              <a:solidFill>
                                <a:srgbClr val="002060"/>
                              </a:solidFill>
                              <a:latin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𝑁</m:t>
                          </m:r>
                        </m:sup>
                        <m:e>
                          <m:sSup>
                            <m:sSupPr>
                              <m:ctrlPr>
                                <a:rPr lang="es-ES" i="1" smtClean="0">
                                  <a:solidFill>
                                    <a:srgbClr val="002060"/>
                                  </a:solidFill>
                                  <a:latin typeface="Cambria Math" panose="02040503050406030204" pitchFamily="18" charset="0"/>
                                  <a:ea typeface="Cambria Math" panose="02040503050406030204" pitchFamily="18" charset="0"/>
                                </a:rPr>
                              </m:ctrlPr>
                            </m:sSupPr>
                            <m:e>
                              <m:d>
                                <m:dPr>
                                  <m:begChr m:val="‖"/>
                                  <m:endChr m:val="‖"/>
                                  <m:ctrlPr>
                                    <a:rPr lang="es-ES" i="1" smtClean="0">
                                      <a:solidFill>
                                        <a:srgbClr val="002060"/>
                                      </a:solidFill>
                                      <a:latin typeface="Cambria Math" panose="02040503050406030204" pitchFamily="18" charset="0"/>
                                      <a:ea typeface="Cambria Math" panose="02040503050406030204" pitchFamily="18" charset="0"/>
                                    </a:rPr>
                                  </m:ctrlPr>
                                </m:d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acc>
                                        <m:accPr>
                                          <m:chr m:val="̃"/>
                                          <m:ctrlPr>
                                            <a:rPr lang="es-ES" i="1">
                                              <a:solidFill>
                                                <a:srgbClr val="002060"/>
                                              </a:solidFill>
                                              <a:latin typeface="Cambria Math" panose="02040503050406030204" pitchFamily="18" charset="0"/>
                                              <a:ea typeface="Cambria Math" panose="02040503050406030204" pitchFamily="18" charset="0"/>
                                            </a:rPr>
                                          </m:ctrlPr>
                                        </m:accPr>
                                        <m:e>
                                          <m:r>
                                            <a:rPr lang="es-ES" b="1" i="1">
                                              <a:solidFill>
                                                <a:srgbClr val="002060"/>
                                              </a:solidFill>
                                              <a:latin typeface="Cambria Math" panose="02040503050406030204" pitchFamily="18" charset="0"/>
                                              <a:ea typeface="Cambria Math" panose="02040503050406030204" pitchFamily="18" charset="0"/>
                                            </a:rPr>
                                            <m:t>𝒙</m:t>
                                          </m:r>
                                        </m:e>
                                      </m:acc>
                                    </m:e>
                                    <m:sub>
                                      <m:r>
                                        <a:rPr lang="es-ES" i="1">
                                          <a:solidFill>
                                            <a:srgbClr val="002060"/>
                                          </a:solidFill>
                                          <a:latin typeface="Cambria Math" panose="02040503050406030204" pitchFamily="18" charset="0"/>
                                          <a:ea typeface="Cambria Math" panose="02040503050406030204" pitchFamily="18" charset="0"/>
                                        </a:rPr>
                                        <m:t>𝑗</m:t>
                                      </m:r>
                                    </m:sub>
                                  </m:sSub>
                                </m:e>
                              </m:d>
                            </m:e>
                            <m:sup>
                              <m:r>
                                <a:rPr lang="es-ES" b="0" i="1" smtClean="0">
                                  <a:solidFill>
                                    <a:srgbClr val="002060"/>
                                  </a:solidFill>
                                  <a:latin typeface="Cambria Math" panose="02040503050406030204" pitchFamily="18" charset="0"/>
                                  <a:ea typeface="Cambria Math" panose="02040503050406030204" pitchFamily="18" charset="0"/>
                                </a:rPr>
                                <m:t>2</m:t>
                              </m:r>
                            </m:sup>
                          </m:sSup>
                        </m:e>
                      </m:nary>
                    </m:oMath>
                  </m:oMathPara>
                </a14:m>
                <a:endParaRPr lang="es-ES" dirty="0"/>
              </a:p>
            </p:txBody>
          </p:sp>
        </mc:Choice>
        <mc:Fallback xmlns="">
          <p:sp>
            <p:nvSpPr>
              <p:cNvPr id="16" name="CuadroTexto 15">
                <a:extLst>
                  <a:ext uri="{FF2B5EF4-FFF2-40B4-BE49-F238E27FC236}">
                    <a16:creationId xmlns:a16="http://schemas.microsoft.com/office/drawing/2014/main" id="{5A04CB7D-7865-4F03-AF2B-189297D1F5D5}"/>
                  </a:ext>
                </a:extLst>
              </p:cNvPr>
              <p:cNvSpPr txBox="1">
                <a:spLocks noRot="1" noChangeAspect="1" noMove="1" noResize="1" noEditPoints="1" noAdjustHandles="1" noChangeArrowheads="1" noChangeShapeType="1" noTextEdit="1"/>
              </p:cNvSpPr>
              <p:nvPr/>
            </p:nvSpPr>
            <p:spPr>
              <a:xfrm>
                <a:off x="271978" y="2798031"/>
                <a:ext cx="6096000" cy="90249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879427" y="4387607"/>
                <a:ext cx="4941305" cy="1200329"/>
              </a:xfrm>
              <a:prstGeom prst="rect">
                <a:avLst/>
              </a:prstGeom>
            </p:spPr>
            <p:txBody>
              <a:bodyPr wrap="square">
                <a:spAutoFit/>
              </a:bodyPr>
              <a:lstStyle/>
              <a:p>
                <a:pPr algn="ctr"/>
                <a:r>
                  <a:rPr lang="en-US" dirty="0">
                    <a:solidFill>
                      <a:srgbClr val="002060"/>
                    </a:solidFill>
                  </a:rPr>
                  <a:t>The Principal Component Analysis goal is to find an orthonormal basis vectors </a:t>
                </a:r>
                <a14:m>
                  <m:oMath xmlns:m="http://schemas.openxmlformats.org/officeDocument/2006/math">
                    <m:d>
                      <m:dPr>
                        <m:begChr m:val="{"/>
                        <m:endChr m:val="}"/>
                        <m:ctrlPr>
                          <a:rPr lang="es-ES" i="1">
                            <a:solidFill>
                              <a:srgbClr val="002060"/>
                            </a:solidFill>
                            <a:latin typeface="Cambria Math" panose="02040503050406030204" pitchFamily="18" charset="0"/>
                            <a:ea typeface="Cambria Math" panose="02040503050406030204" pitchFamily="18" charset="0"/>
                          </a:rPr>
                        </m:ctrlPr>
                      </m:d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1</m:t>
                            </m:r>
                          </m:sub>
                        </m:sSub>
                        <m:r>
                          <a:rPr lang="es-ES" i="1">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2</m:t>
                            </m:r>
                          </m:sub>
                        </m:sSub>
                        <m:r>
                          <a:rPr lang="es-ES" i="1">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𝐷</m:t>
                            </m:r>
                          </m:sub>
                        </m:sSub>
                      </m:e>
                    </m:d>
                  </m:oMath>
                </a14:m>
                <a:r>
                  <a:rPr lang="en-US" dirty="0">
                    <a:solidFill>
                      <a:srgbClr val="002060"/>
                    </a:solidFill>
                  </a:rPr>
                  <a:t>, such that the average squared reconstruction error </a:t>
                </a:r>
                <a14:m>
                  <m:oMath xmlns:m="http://schemas.openxmlformats.org/officeDocument/2006/math">
                    <m:r>
                      <a:rPr lang="es-ES" i="1">
                        <a:solidFill>
                          <a:srgbClr val="002060"/>
                        </a:solidFill>
                        <a:latin typeface="Cambria Math" panose="02040503050406030204" pitchFamily="18" charset="0"/>
                      </a:rPr>
                      <m:t>𝐽</m:t>
                    </m:r>
                  </m:oMath>
                </a14:m>
                <a:r>
                  <a:rPr lang="en-US" dirty="0">
                    <a:solidFill>
                      <a:srgbClr val="002060"/>
                    </a:solidFill>
                  </a:rPr>
                  <a:t> is minimized. </a:t>
                </a:r>
              </a:p>
            </p:txBody>
          </p:sp>
        </mc:Choice>
        <mc:Fallback xmlns="">
          <p:sp>
            <p:nvSpPr>
              <p:cNvPr id="2" name="Rectángulo 1"/>
              <p:cNvSpPr>
                <a:spLocks noRot="1" noChangeAspect="1" noMove="1" noResize="1" noEditPoints="1" noAdjustHandles="1" noChangeArrowheads="1" noChangeShapeType="1" noTextEdit="1"/>
              </p:cNvSpPr>
              <p:nvPr/>
            </p:nvSpPr>
            <p:spPr>
              <a:xfrm>
                <a:off x="879427" y="4387607"/>
                <a:ext cx="4941305" cy="1200329"/>
              </a:xfrm>
              <a:prstGeom prst="rect">
                <a:avLst/>
              </a:prstGeom>
              <a:blipFill>
                <a:blip r:embed="rId6"/>
                <a:stretch>
                  <a:fillRect l="-740" t="-3046" r="-1726" b="-7107"/>
                </a:stretch>
              </a:blipFill>
            </p:spPr>
            <p:txBody>
              <a:bodyPr/>
              <a:lstStyle/>
              <a:p>
                <a:r>
                  <a:rPr lang="es-ES">
                    <a:noFill/>
                  </a:rPr>
                  <a:t> </a:t>
                </a:r>
              </a:p>
            </p:txBody>
          </p:sp>
        </mc:Fallback>
      </mc:AlternateContent>
      <p:cxnSp>
        <p:nvCxnSpPr>
          <p:cNvPr id="9" name="Conector recto 8"/>
          <p:cNvCxnSpPr/>
          <p:nvPr/>
        </p:nvCxnSpPr>
        <p:spPr>
          <a:xfrm>
            <a:off x="9023731" y="1162277"/>
            <a:ext cx="0" cy="396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8911703" y="1297431"/>
            <a:ext cx="0" cy="252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ángulo 18"/>
              <p:cNvSpPr/>
              <p:nvPr/>
            </p:nvSpPr>
            <p:spPr>
              <a:xfrm>
                <a:off x="9587010" y="1408859"/>
                <a:ext cx="86664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solidFill>
                            <a:srgbClr val="002060"/>
                          </a:solidFill>
                          <a:latin typeface="Cambria Math" panose="02040503050406030204" pitchFamily="18" charset="0"/>
                        </a:rPr>
                        <m:t>𝐽</m:t>
                      </m:r>
                      <m:r>
                        <a:rPr lang="es-ES" sz="1400" i="1">
                          <a:solidFill>
                            <a:srgbClr val="002060"/>
                          </a:solidFill>
                          <a:latin typeface="Cambria Math" panose="02040503050406030204" pitchFamily="18" charset="0"/>
                        </a:rPr>
                        <m:t>=</m:t>
                      </m:r>
                      <m:r>
                        <a:rPr lang="es-ES" sz="1400" b="0" i="1" smtClean="0">
                          <a:solidFill>
                            <a:srgbClr val="002060"/>
                          </a:solidFill>
                          <a:latin typeface="Cambria Math" panose="02040503050406030204" pitchFamily="18" charset="0"/>
                        </a:rPr>
                        <m:t>0.24</m:t>
                      </m:r>
                    </m:oMath>
                  </m:oMathPara>
                </a14:m>
                <a:endParaRPr lang="es-ES"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9587010" y="1408859"/>
                <a:ext cx="866648" cy="307777"/>
              </a:xfrm>
              <a:prstGeom prst="rect">
                <a:avLst/>
              </a:prstGeom>
              <a:blipFill>
                <a:blip r:embed="rId7"/>
                <a:stretch>
                  <a:fillRect b="-196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9587010" y="914817"/>
                <a:ext cx="2084930" cy="451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solidFill>
                                <a:srgbClr val="002060"/>
                              </a:solidFill>
                              <a:latin typeface="Cambria Math" panose="02040503050406030204" pitchFamily="18" charset="0"/>
                              <a:ea typeface="Cambria Math" panose="02040503050406030204" pitchFamily="18" charset="0"/>
                            </a:rPr>
                          </m:ctrlPr>
                        </m:sSubPr>
                        <m:e>
                          <m:r>
                            <a:rPr lang="es-ES" sz="1400" b="1" i="1">
                              <a:solidFill>
                                <a:srgbClr val="002060"/>
                              </a:solidFill>
                              <a:latin typeface="Cambria Math" panose="02040503050406030204" pitchFamily="18" charset="0"/>
                              <a:ea typeface="Cambria Math" panose="02040503050406030204" pitchFamily="18" charset="0"/>
                            </a:rPr>
                            <m:t>𝒃</m:t>
                          </m:r>
                        </m:e>
                        <m:sub>
                          <m:r>
                            <a:rPr lang="es-ES" sz="1400" b="0" i="1" smtClean="0">
                              <a:solidFill>
                                <a:srgbClr val="002060"/>
                              </a:solidFill>
                              <a:latin typeface="Cambria Math" panose="02040503050406030204" pitchFamily="18" charset="0"/>
                              <a:ea typeface="Cambria Math" panose="02040503050406030204" pitchFamily="18" charset="0"/>
                            </a:rPr>
                            <m:t>1</m:t>
                          </m:r>
                        </m:sub>
                      </m:sSub>
                      <m:r>
                        <a:rPr lang="es-ES" sz="1400" b="0" i="1" smtClean="0">
                          <a:solidFill>
                            <a:srgbClr val="002060"/>
                          </a:solidFill>
                          <a:latin typeface="Cambria Math" panose="02040503050406030204" pitchFamily="18" charset="0"/>
                          <a:ea typeface="Cambria Math" panose="02040503050406030204" pitchFamily="18" charset="0"/>
                        </a:rPr>
                        <m:t>=</m:t>
                      </m:r>
                      <m:d>
                        <m:dPr>
                          <m:ctrlPr>
                            <a:rPr lang="es-ES" sz="1400" b="0" i="1" smtClean="0">
                              <a:solidFill>
                                <a:srgbClr val="002060"/>
                              </a:solidFill>
                              <a:latin typeface="Cambria Math" panose="02040503050406030204" pitchFamily="18" charset="0"/>
                              <a:ea typeface="Cambria Math" panose="02040503050406030204" pitchFamily="18" charset="0"/>
                            </a:rPr>
                          </m:ctrlPr>
                        </m:dPr>
                        <m:e>
                          <m:m>
                            <m:mPr>
                              <m:mcs>
                                <m:mc>
                                  <m:mcPr>
                                    <m:count m:val="1"/>
                                    <m:mcJc m:val="center"/>
                                  </m:mcPr>
                                </m:mc>
                              </m:mcs>
                              <m:ctrlPr>
                                <a:rPr lang="es-ES" sz="1400" b="0" i="1" smtClean="0">
                                  <a:solidFill>
                                    <a:srgbClr val="002060"/>
                                  </a:solidFill>
                                  <a:latin typeface="Cambria Math" panose="02040503050406030204" pitchFamily="18" charset="0"/>
                                  <a:ea typeface="Cambria Math" panose="02040503050406030204" pitchFamily="18" charset="0"/>
                                </a:rPr>
                              </m:ctrlPr>
                            </m:mPr>
                            <m:mr>
                              <m:e>
                                <m:r>
                                  <m:rPr>
                                    <m:brk m:alnAt="7"/>
                                  </m:rPr>
                                  <a:rPr lang="es-ES" sz="1400" b="0" i="1" smtClean="0">
                                    <a:solidFill>
                                      <a:srgbClr val="002060"/>
                                    </a:solidFill>
                                    <a:latin typeface="Cambria Math" panose="02040503050406030204" pitchFamily="18" charset="0"/>
                                    <a:ea typeface="Cambria Math" panose="02040503050406030204" pitchFamily="18" charset="0"/>
                                  </a:rPr>
                                  <m:t>1</m:t>
                                </m:r>
                              </m:e>
                            </m:mr>
                            <m:mr>
                              <m:e>
                                <m:r>
                                  <a:rPr lang="es-ES" sz="1400" b="0" i="1" smtClean="0">
                                    <a:solidFill>
                                      <a:srgbClr val="002060"/>
                                    </a:solidFill>
                                    <a:latin typeface="Cambria Math" panose="02040503050406030204" pitchFamily="18" charset="0"/>
                                    <a:ea typeface="Cambria Math" panose="02040503050406030204" pitchFamily="18" charset="0"/>
                                  </a:rPr>
                                  <m:t>0</m:t>
                                </m:r>
                              </m:e>
                            </m:mr>
                          </m:m>
                        </m:e>
                      </m:d>
                      <m:r>
                        <a:rPr lang="es-ES" sz="1400" b="0" i="1" smtClean="0">
                          <a:solidFill>
                            <a:srgbClr val="002060"/>
                          </a:solidFill>
                          <a:latin typeface="Cambria Math" panose="02040503050406030204" pitchFamily="18" charset="0"/>
                          <a:ea typeface="Cambria Math" panose="02040503050406030204" pitchFamily="18" charset="0"/>
                        </a:rPr>
                        <m:t>→</m:t>
                      </m:r>
                      <m:r>
                        <a:rPr lang="es-ES" sz="1400" i="1">
                          <a:solidFill>
                            <a:srgbClr val="002060"/>
                          </a:solidFill>
                          <a:latin typeface="Cambria Math" panose="02040503050406030204" pitchFamily="18" charset="0"/>
                        </a:rPr>
                        <m:t>𝐵</m:t>
                      </m:r>
                      <m:r>
                        <a:rPr lang="es-ES" sz="1400" i="1">
                          <a:solidFill>
                            <a:srgbClr val="002060"/>
                          </a:solidFill>
                          <a:latin typeface="Cambria Math" panose="02040503050406030204" pitchFamily="18" charset="0"/>
                        </a:rPr>
                        <m:t>=</m:t>
                      </m:r>
                      <m:d>
                        <m:dPr>
                          <m:ctrlPr>
                            <a:rPr lang="es-ES" sz="1400" i="1">
                              <a:solidFill>
                                <a:srgbClr val="002060"/>
                              </a:solidFill>
                              <a:latin typeface="Cambria Math" panose="02040503050406030204" pitchFamily="18" charset="0"/>
                            </a:rPr>
                          </m:ctrlPr>
                        </m:dPr>
                        <m:e>
                          <m:m>
                            <m:mPr>
                              <m:mcs>
                                <m:mc>
                                  <m:mcPr>
                                    <m:count m:val="2"/>
                                    <m:mcJc m:val="center"/>
                                  </m:mcPr>
                                </m:mc>
                              </m:mcs>
                              <m:ctrlPr>
                                <a:rPr lang="es-ES" sz="1400" i="1" smtClean="0">
                                  <a:solidFill>
                                    <a:srgbClr val="002060"/>
                                  </a:solidFill>
                                  <a:latin typeface="Cambria Math" panose="02040503050406030204" pitchFamily="18" charset="0"/>
                                </a:rPr>
                              </m:ctrlPr>
                            </m:mPr>
                            <m:mr>
                              <m:e>
                                <m:r>
                                  <m:rPr>
                                    <m:brk m:alnAt="7"/>
                                  </m:rPr>
                                  <a:rPr lang="es-ES" sz="1400" b="0" i="1" smtClean="0">
                                    <a:solidFill>
                                      <a:srgbClr val="002060"/>
                                    </a:solidFill>
                                    <a:latin typeface="Cambria Math" panose="02040503050406030204" pitchFamily="18" charset="0"/>
                                  </a:rPr>
                                  <m:t>1</m:t>
                                </m:r>
                              </m:e>
                              <m:e>
                                <m:r>
                                  <a:rPr lang="es-ES" sz="1400" b="0" i="1" smtClean="0">
                                    <a:solidFill>
                                      <a:srgbClr val="002060"/>
                                    </a:solidFill>
                                    <a:latin typeface="Cambria Math" panose="02040503050406030204" pitchFamily="18" charset="0"/>
                                  </a:rPr>
                                  <m:t>0</m:t>
                                </m:r>
                              </m:e>
                            </m:mr>
                            <m:mr>
                              <m:e>
                                <m:r>
                                  <a:rPr lang="es-ES" sz="1400" b="0" i="1" smtClean="0">
                                    <a:solidFill>
                                      <a:srgbClr val="002060"/>
                                    </a:solidFill>
                                    <a:latin typeface="Cambria Math" panose="02040503050406030204" pitchFamily="18" charset="0"/>
                                  </a:rPr>
                                  <m:t>0</m:t>
                                </m:r>
                              </m:e>
                              <m:e>
                                <m:r>
                                  <a:rPr lang="es-ES" sz="1400" b="0" i="1" smtClean="0">
                                    <a:solidFill>
                                      <a:srgbClr val="002060"/>
                                    </a:solidFill>
                                    <a:latin typeface="Cambria Math" panose="02040503050406030204" pitchFamily="18" charset="0"/>
                                  </a:rPr>
                                  <m:t>0</m:t>
                                </m:r>
                              </m:e>
                            </m:mr>
                          </m:m>
                        </m:e>
                      </m:d>
                    </m:oMath>
                  </m:oMathPara>
                </a14:m>
                <a:endParaRPr lang="es-ES" sz="1400" dirty="0"/>
              </a:p>
            </p:txBody>
          </p:sp>
        </mc:Choice>
        <mc:Fallback xmlns="">
          <p:sp>
            <p:nvSpPr>
              <p:cNvPr id="20" name="Rectángulo 19"/>
              <p:cNvSpPr>
                <a:spLocks noRot="1" noChangeAspect="1" noMove="1" noResize="1" noEditPoints="1" noAdjustHandles="1" noChangeArrowheads="1" noChangeShapeType="1" noTextEdit="1"/>
              </p:cNvSpPr>
              <p:nvPr/>
            </p:nvSpPr>
            <p:spPr>
              <a:xfrm>
                <a:off x="9587010" y="914817"/>
                <a:ext cx="2084930" cy="451598"/>
              </a:xfrm>
              <a:prstGeom prst="rect">
                <a:avLst/>
              </a:prstGeom>
              <a:blipFill>
                <a:blip r:embed="rId8"/>
                <a:stretch>
                  <a:fillRect b="-2703"/>
                </a:stretch>
              </a:blipFill>
            </p:spPr>
            <p:txBody>
              <a:bodyPr/>
              <a:lstStyle/>
              <a:p>
                <a:r>
                  <a:rPr lang="es-ES">
                    <a:noFill/>
                  </a:rPr>
                  <a:t> </a:t>
                </a:r>
              </a:p>
            </p:txBody>
          </p:sp>
        </mc:Fallback>
      </mc:AlternateContent>
      <p:cxnSp>
        <p:nvCxnSpPr>
          <p:cNvPr id="33" name="Conector recto 32"/>
          <p:cNvCxnSpPr/>
          <p:nvPr/>
        </p:nvCxnSpPr>
        <p:spPr>
          <a:xfrm>
            <a:off x="8845391" y="1301664"/>
            <a:ext cx="0" cy="252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6748920" y="1614464"/>
            <a:ext cx="0" cy="324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6877481" y="1609440"/>
            <a:ext cx="0" cy="180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7024537" y="1595159"/>
            <a:ext cx="0" cy="360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rot="8100000">
            <a:off x="11791940" y="2746216"/>
            <a:ext cx="0" cy="396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rot="8100000">
            <a:off x="11686521" y="2857939"/>
            <a:ext cx="0" cy="432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rot="8100000">
            <a:off x="11624309" y="2898952"/>
            <a:ext cx="0" cy="396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rot="8100000">
            <a:off x="9887610" y="3918151"/>
            <a:ext cx="0" cy="468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rot="8100000">
            <a:off x="10010888" y="3747705"/>
            <a:ext cx="0" cy="504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rot="8100000">
            <a:off x="10083982" y="3906370"/>
            <a:ext cx="0" cy="324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ángulo 45"/>
              <p:cNvSpPr/>
              <p:nvPr/>
            </p:nvSpPr>
            <p:spPr>
              <a:xfrm>
                <a:off x="8000913" y="3781632"/>
                <a:ext cx="86664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solidFill>
                            <a:srgbClr val="002060"/>
                          </a:solidFill>
                          <a:latin typeface="Cambria Math" panose="02040503050406030204" pitchFamily="18" charset="0"/>
                        </a:rPr>
                        <m:t>𝐽</m:t>
                      </m:r>
                      <m:r>
                        <a:rPr lang="es-ES" sz="1400" i="1">
                          <a:solidFill>
                            <a:srgbClr val="002060"/>
                          </a:solidFill>
                          <a:latin typeface="Cambria Math" panose="02040503050406030204" pitchFamily="18" charset="0"/>
                        </a:rPr>
                        <m:t>=</m:t>
                      </m:r>
                      <m:r>
                        <a:rPr lang="es-ES" sz="1400" b="0" i="1" smtClean="0">
                          <a:solidFill>
                            <a:srgbClr val="002060"/>
                          </a:solidFill>
                          <a:latin typeface="Cambria Math" panose="02040503050406030204" pitchFamily="18" charset="0"/>
                        </a:rPr>
                        <m:t>0.31</m:t>
                      </m:r>
                    </m:oMath>
                  </m:oMathPara>
                </a14:m>
                <a:endParaRPr lang="es-ES" sz="1400" dirty="0"/>
              </a:p>
            </p:txBody>
          </p:sp>
        </mc:Choice>
        <mc:Fallback xmlns="">
          <p:sp>
            <p:nvSpPr>
              <p:cNvPr id="46" name="Rectángulo 45"/>
              <p:cNvSpPr>
                <a:spLocks noRot="1" noChangeAspect="1" noMove="1" noResize="1" noEditPoints="1" noAdjustHandles="1" noChangeArrowheads="1" noChangeShapeType="1" noTextEdit="1"/>
              </p:cNvSpPr>
              <p:nvPr/>
            </p:nvSpPr>
            <p:spPr>
              <a:xfrm>
                <a:off x="8000913" y="3781632"/>
                <a:ext cx="866648" cy="307777"/>
              </a:xfrm>
              <a:prstGeom prst="rect">
                <a:avLst/>
              </a:prstGeom>
              <a:blipFill>
                <a:blip r:embed="rId9"/>
                <a:stretch>
                  <a:fillRect b="-196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Rectángulo 46"/>
              <p:cNvSpPr/>
              <p:nvPr/>
            </p:nvSpPr>
            <p:spPr>
              <a:xfrm>
                <a:off x="6496542" y="3025836"/>
                <a:ext cx="2444772" cy="707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solidFill>
                                <a:srgbClr val="002060"/>
                              </a:solidFill>
                              <a:latin typeface="Cambria Math" panose="02040503050406030204" pitchFamily="18" charset="0"/>
                              <a:ea typeface="Cambria Math" panose="02040503050406030204" pitchFamily="18" charset="0"/>
                            </a:rPr>
                          </m:ctrlPr>
                        </m:sSubPr>
                        <m:e>
                          <m:r>
                            <a:rPr lang="es-ES" sz="1200" b="1" i="1">
                              <a:solidFill>
                                <a:srgbClr val="002060"/>
                              </a:solidFill>
                              <a:latin typeface="Cambria Math" panose="02040503050406030204" pitchFamily="18" charset="0"/>
                              <a:ea typeface="Cambria Math" panose="02040503050406030204" pitchFamily="18" charset="0"/>
                            </a:rPr>
                            <m:t>𝒃</m:t>
                          </m:r>
                        </m:e>
                        <m:sub>
                          <m:r>
                            <a:rPr lang="es-ES" sz="1200" b="0" i="1" smtClean="0">
                              <a:solidFill>
                                <a:srgbClr val="002060"/>
                              </a:solidFill>
                              <a:latin typeface="Cambria Math" panose="02040503050406030204" pitchFamily="18" charset="0"/>
                              <a:ea typeface="Cambria Math" panose="02040503050406030204" pitchFamily="18" charset="0"/>
                            </a:rPr>
                            <m:t>1</m:t>
                          </m:r>
                        </m:sub>
                      </m:sSub>
                      <m:r>
                        <a:rPr lang="es-ES" sz="1200" b="0" i="1" smtClean="0">
                          <a:solidFill>
                            <a:srgbClr val="002060"/>
                          </a:solidFill>
                          <a:latin typeface="Cambria Math" panose="02040503050406030204" pitchFamily="18" charset="0"/>
                          <a:ea typeface="Cambria Math" panose="02040503050406030204" pitchFamily="18" charset="0"/>
                        </a:rPr>
                        <m:t>=</m:t>
                      </m:r>
                      <m:d>
                        <m:dPr>
                          <m:ctrlPr>
                            <a:rPr lang="es-ES" sz="1200" b="0" i="1" smtClean="0">
                              <a:solidFill>
                                <a:srgbClr val="002060"/>
                              </a:solidFill>
                              <a:latin typeface="Cambria Math" panose="02040503050406030204" pitchFamily="18" charset="0"/>
                              <a:ea typeface="Cambria Math" panose="02040503050406030204" pitchFamily="18" charset="0"/>
                            </a:rPr>
                          </m:ctrlPr>
                        </m:dPr>
                        <m:e>
                          <m:m>
                            <m:mPr>
                              <m:mcs>
                                <m:mc>
                                  <m:mcPr>
                                    <m:count m:val="1"/>
                                    <m:mcJc m:val="center"/>
                                  </m:mcPr>
                                </m:mc>
                              </m:mcs>
                              <m:ctrlPr>
                                <a:rPr lang="es-ES" sz="1200" b="0" i="1" smtClean="0">
                                  <a:solidFill>
                                    <a:srgbClr val="002060"/>
                                  </a:solidFill>
                                  <a:latin typeface="Cambria Math" panose="02040503050406030204" pitchFamily="18" charset="0"/>
                                  <a:ea typeface="Cambria Math" panose="02040503050406030204" pitchFamily="18" charset="0"/>
                                </a:rPr>
                              </m:ctrlPr>
                            </m:mPr>
                            <m:mr>
                              <m:e>
                                <m:f>
                                  <m:fPr>
                                    <m:type m:val="skw"/>
                                    <m:ctrlPr>
                                      <a:rPr lang="es-ES" sz="1200" b="0" i="1" smtClean="0">
                                        <a:solidFill>
                                          <a:srgbClr val="002060"/>
                                        </a:solidFill>
                                        <a:latin typeface="Cambria Math" panose="02040503050406030204" pitchFamily="18" charset="0"/>
                                        <a:ea typeface="Cambria Math" panose="02040503050406030204" pitchFamily="18" charset="0"/>
                                      </a:rPr>
                                    </m:ctrlPr>
                                  </m:fPr>
                                  <m:num>
                                    <m:rad>
                                      <m:radPr>
                                        <m:degHide m:val="on"/>
                                        <m:ctrlPr>
                                          <a:rPr lang="es-ES" sz="1200" b="0" i="1" smtClean="0">
                                            <a:solidFill>
                                              <a:srgbClr val="002060"/>
                                            </a:solidFill>
                                            <a:latin typeface="Cambria Math" panose="02040503050406030204" pitchFamily="18" charset="0"/>
                                            <a:ea typeface="Cambria Math" panose="02040503050406030204" pitchFamily="18" charset="0"/>
                                          </a:rPr>
                                        </m:ctrlPr>
                                      </m:radPr>
                                      <m:deg/>
                                      <m:e>
                                        <m:r>
                                          <a:rPr lang="es-ES" sz="1200" b="0" i="1" smtClean="0">
                                            <a:solidFill>
                                              <a:srgbClr val="002060"/>
                                            </a:solidFill>
                                            <a:latin typeface="Cambria Math" panose="02040503050406030204" pitchFamily="18" charset="0"/>
                                            <a:ea typeface="Cambria Math" panose="02040503050406030204" pitchFamily="18" charset="0"/>
                                          </a:rPr>
                                          <m:t>2</m:t>
                                        </m:r>
                                      </m:e>
                                    </m:rad>
                                  </m:num>
                                  <m:den>
                                    <m:r>
                                      <a:rPr lang="es-ES" sz="1200" b="0" i="1" smtClean="0">
                                        <a:solidFill>
                                          <a:srgbClr val="002060"/>
                                        </a:solidFill>
                                        <a:latin typeface="Cambria Math" panose="02040503050406030204" pitchFamily="18" charset="0"/>
                                        <a:ea typeface="Cambria Math" panose="02040503050406030204" pitchFamily="18" charset="0"/>
                                      </a:rPr>
                                      <m:t>2</m:t>
                                    </m:r>
                                  </m:den>
                                </m:f>
                              </m:e>
                            </m:mr>
                            <m:mr>
                              <m:e>
                                <m:f>
                                  <m:fPr>
                                    <m:type m:val="skw"/>
                                    <m:ctrlPr>
                                      <a:rPr lang="es-ES" sz="1200" i="1">
                                        <a:solidFill>
                                          <a:srgbClr val="002060"/>
                                        </a:solidFill>
                                        <a:latin typeface="Cambria Math" panose="02040503050406030204" pitchFamily="18" charset="0"/>
                                        <a:ea typeface="Cambria Math" panose="02040503050406030204" pitchFamily="18" charset="0"/>
                                      </a:rPr>
                                    </m:ctrlPr>
                                  </m:fPr>
                                  <m:num>
                                    <m:rad>
                                      <m:radPr>
                                        <m:degHide m:val="on"/>
                                        <m:ctrlPr>
                                          <a:rPr lang="es-ES" sz="1200" i="1">
                                            <a:solidFill>
                                              <a:srgbClr val="002060"/>
                                            </a:solidFill>
                                            <a:latin typeface="Cambria Math" panose="02040503050406030204" pitchFamily="18" charset="0"/>
                                            <a:ea typeface="Cambria Math" panose="02040503050406030204" pitchFamily="18" charset="0"/>
                                          </a:rPr>
                                        </m:ctrlPr>
                                      </m:radPr>
                                      <m:deg/>
                                      <m:e>
                                        <m:r>
                                          <a:rPr lang="es-ES" sz="1200" i="1">
                                            <a:solidFill>
                                              <a:srgbClr val="002060"/>
                                            </a:solidFill>
                                            <a:latin typeface="Cambria Math" panose="02040503050406030204" pitchFamily="18" charset="0"/>
                                            <a:ea typeface="Cambria Math" panose="02040503050406030204" pitchFamily="18" charset="0"/>
                                          </a:rPr>
                                          <m:t>2</m:t>
                                        </m:r>
                                      </m:e>
                                    </m:rad>
                                  </m:num>
                                  <m:den>
                                    <m:r>
                                      <a:rPr lang="es-ES" sz="1200" i="1">
                                        <a:solidFill>
                                          <a:srgbClr val="002060"/>
                                        </a:solidFill>
                                        <a:latin typeface="Cambria Math" panose="02040503050406030204" pitchFamily="18" charset="0"/>
                                        <a:ea typeface="Cambria Math" panose="02040503050406030204" pitchFamily="18" charset="0"/>
                                      </a:rPr>
                                      <m:t>2</m:t>
                                    </m:r>
                                  </m:den>
                                </m:f>
                              </m:e>
                            </m:mr>
                          </m:m>
                        </m:e>
                      </m:d>
                      <m:r>
                        <a:rPr lang="es-ES" sz="1200" b="0" i="1" smtClean="0">
                          <a:solidFill>
                            <a:srgbClr val="002060"/>
                          </a:solidFill>
                          <a:latin typeface="Cambria Math" panose="02040503050406030204" pitchFamily="18" charset="0"/>
                          <a:ea typeface="Cambria Math" panose="02040503050406030204" pitchFamily="18" charset="0"/>
                        </a:rPr>
                        <m:t>→</m:t>
                      </m:r>
                      <m:r>
                        <a:rPr lang="es-ES" sz="1200" i="1">
                          <a:solidFill>
                            <a:srgbClr val="002060"/>
                          </a:solidFill>
                          <a:latin typeface="Cambria Math" panose="02040503050406030204" pitchFamily="18" charset="0"/>
                        </a:rPr>
                        <m:t>𝐵</m:t>
                      </m:r>
                      <m:r>
                        <a:rPr lang="es-ES" sz="1200" i="1">
                          <a:solidFill>
                            <a:srgbClr val="002060"/>
                          </a:solidFill>
                          <a:latin typeface="Cambria Math" panose="02040503050406030204" pitchFamily="18" charset="0"/>
                        </a:rPr>
                        <m:t>=</m:t>
                      </m:r>
                      <m:d>
                        <m:dPr>
                          <m:ctrlPr>
                            <a:rPr lang="es-ES" sz="1200" i="1">
                              <a:solidFill>
                                <a:srgbClr val="002060"/>
                              </a:solidFill>
                              <a:latin typeface="Cambria Math" panose="02040503050406030204" pitchFamily="18" charset="0"/>
                            </a:rPr>
                          </m:ctrlPr>
                        </m:dPr>
                        <m:e>
                          <m:m>
                            <m:mPr>
                              <m:mcs>
                                <m:mc>
                                  <m:mcPr>
                                    <m:count m:val="2"/>
                                    <m:mcJc m:val="center"/>
                                  </m:mcPr>
                                </m:mc>
                              </m:mcs>
                              <m:ctrlPr>
                                <a:rPr lang="es-ES" sz="1200" i="1" smtClean="0">
                                  <a:solidFill>
                                    <a:srgbClr val="002060"/>
                                  </a:solidFill>
                                  <a:latin typeface="Cambria Math" panose="02040503050406030204" pitchFamily="18" charset="0"/>
                                </a:rPr>
                              </m:ctrlPr>
                            </m:mPr>
                            <m:mr>
                              <m:e>
                                <m:f>
                                  <m:fPr>
                                    <m:type m:val="skw"/>
                                    <m:ctrlPr>
                                      <a:rPr lang="es-ES" sz="1200" i="1">
                                        <a:solidFill>
                                          <a:srgbClr val="002060"/>
                                        </a:solidFill>
                                        <a:latin typeface="Cambria Math" panose="02040503050406030204" pitchFamily="18" charset="0"/>
                                        <a:ea typeface="Cambria Math" panose="02040503050406030204" pitchFamily="18" charset="0"/>
                                      </a:rPr>
                                    </m:ctrlPr>
                                  </m:fPr>
                                  <m:num>
                                    <m:r>
                                      <a:rPr lang="es-ES" sz="1200" b="0" i="1" smtClean="0">
                                        <a:solidFill>
                                          <a:srgbClr val="002060"/>
                                        </a:solidFill>
                                        <a:latin typeface="Cambria Math" panose="02040503050406030204" pitchFamily="18" charset="0"/>
                                        <a:ea typeface="Cambria Math" panose="02040503050406030204" pitchFamily="18" charset="0"/>
                                      </a:rPr>
                                      <m:t>1</m:t>
                                    </m:r>
                                  </m:num>
                                  <m:den>
                                    <m:r>
                                      <a:rPr lang="es-ES" sz="1200" i="1">
                                        <a:solidFill>
                                          <a:srgbClr val="002060"/>
                                        </a:solidFill>
                                        <a:latin typeface="Cambria Math" panose="02040503050406030204" pitchFamily="18" charset="0"/>
                                        <a:ea typeface="Cambria Math" panose="02040503050406030204" pitchFamily="18" charset="0"/>
                                      </a:rPr>
                                      <m:t>2</m:t>
                                    </m:r>
                                  </m:den>
                                </m:f>
                              </m:e>
                              <m:e>
                                <m:f>
                                  <m:fPr>
                                    <m:type m:val="skw"/>
                                    <m:ctrlPr>
                                      <a:rPr lang="es-ES" sz="1200" i="1">
                                        <a:solidFill>
                                          <a:srgbClr val="002060"/>
                                        </a:solidFill>
                                        <a:latin typeface="Cambria Math" panose="02040503050406030204" pitchFamily="18" charset="0"/>
                                        <a:ea typeface="Cambria Math" panose="02040503050406030204" pitchFamily="18" charset="0"/>
                                      </a:rPr>
                                    </m:ctrlPr>
                                  </m:fPr>
                                  <m:num>
                                    <m:r>
                                      <a:rPr lang="es-ES" sz="1200" i="1">
                                        <a:solidFill>
                                          <a:srgbClr val="002060"/>
                                        </a:solidFill>
                                        <a:latin typeface="Cambria Math" panose="02040503050406030204" pitchFamily="18" charset="0"/>
                                        <a:ea typeface="Cambria Math" panose="02040503050406030204" pitchFamily="18" charset="0"/>
                                      </a:rPr>
                                      <m:t>1</m:t>
                                    </m:r>
                                  </m:num>
                                  <m:den>
                                    <m:r>
                                      <a:rPr lang="es-ES" sz="1200" i="1">
                                        <a:solidFill>
                                          <a:srgbClr val="002060"/>
                                        </a:solidFill>
                                        <a:latin typeface="Cambria Math" panose="02040503050406030204" pitchFamily="18" charset="0"/>
                                        <a:ea typeface="Cambria Math" panose="02040503050406030204" pitchFamily="18" charset="0"/>
                                      </a:rPr>
                                      <m:t>2</m:t>
                                    </m:r>
                                  </m:den>
                                </m:f>
                              </m:e>
                            </m:mr>
                            <m:mr>
                              <m:e>
                                <m:f>
                                  <m:fPr>
                                    <m:type m:val="skw"/>
                                    <m:ctrlPr>
                                      <a:rPr lang="es-ES" sz="1200" i="1">
                                        <a:solidFill>
                                          <a:srgbClr val="002060"/>
                                        </a:solidFill>
                                        <a:latin typeface="Cambria Math" panose="02040503050406030204" pitchFamily="18" charset="0"/>
                                        <a:ea typeface="Cambria Math" panose="02040503050406030204" pitchFamily="18" charset="0"/>
                                      </a:rPr>
                                    </m:ctrlPr>
                                  </m:fPr>
                                  <m:num>
                                    <m:r>
                                      <a:rPr lang="es-ES" sz="1200" i="1">
                                        <a:solidFill>
                                          <a:srgbClr val="002060"/>
                                        </a:solidFill>
                                        <a:latin typeface="Cambria Math" panose="02040503050406030204" pitchFamily="18" charset="0"/>
                                        <a:ea typeface="Cambria Math" panose="02040503050406030204" pitchFamily="18" charset="0"/>
                                      </a:rPr>
                                      <m:t>1</m:t>
                                    </m:r>
                                  </m:num>
                                  <m:den>
                                    <m:r>
                                      <a:rPr lang="es-ES" sz="1200" i="1">
                                        <a:solidFill>
                                          <a:srgbClr val="002060"/>
                                        </a:solidFill>
                                        <a:latin typeface="Cambria Math" panose="02040503050406030204" pitchFamily="18" charset="0"/>
                                        <a:ea typeface="Cambria Math" panose="02040503050406030204" pitchFamily="18" charset="0"/>
                                      </a:rPr>
                                      <m:t>2</m:t>
                                    </m:r>
                                  </m:den>
                                </m:f>
                              </m:e>
                              <m:e>
                                <m:f>
                                  <m:fPr>
                                    <m:type m:val="skw"/>
                                    <m:ctrlPr>
                                      <a:rPr lang="es-ES" sz="1200" i="1">
                                        <a:solidFill>
                                          <a:srgbClr val="002060"/>
                                        </a:solidFill>
                                        <a:latin typeface="Cambria Math" panose="02040503050406030204" pitchFamily="18" charset="0"/>
                                        <a:ea typeface="Cambria Math" panose="02040503050406030204" pitchFamily="18" charset="0"/>
                                      </a:rPr>
                                    </m:ctrlPr>
                                  </m:fPr>
                                  <m:num>
                                    <m:r>
                                      <a:rPr lang="es-ES" sz="1200" i="1">
                                        <a:solidFill>
                                          <a:srgbClr val="002060"/>
                                        </a:solidFill>
                                        <a:latin typeface="Cambria Math" panose="02040503050406030204" pitchFamily="18" charset="0"/>
                                        <a:ea typeface="Cambria Math" panose="02040503050406030204" pitchFamily="18" charset="0"/>
                                      </a:rPr>
                                      <m:t>1</m:t>
                                    </m:r>
                                  </m:num>
                                  <m:den>
                                    <m:r>
                                      <a:rPr lang="es-ES" sz="1200" i="1">
                                        <a:solidFill>
                                          <a:srgbClr val="002060"/>
                                        </a:solidFill>
                                        <a:latin typeface="Cambria Math" panose="02040503050406030204" pitchFamily="18" charset="0"/>
                                        <a:ea typeface="Cambria Math" panose="02040503050406030204" pitchFamily="18" charset="0"/>
                                      </a:rPr>
                                      <m:t>2</m:t>
                                    </m:r>
                                  </m:den>
                                </m:f>
                              </m:e>
                            </m:mr>
                          </m:m>
                        </m:e>
                      </m:d>
                    </m:oMath>
                  </m:oMathPara>
                </a14:m>
                <a:endParaRPr lang="es-ES" sz="1200" dirty="0"/>
              </a:p>
            </p:txBody>
          </p:sp>
        </mc:Choice>
        <mc:Fallback xmlns="">
          <p:sp>
            <p:nvSpPr>
              <p:cNvPr id="47" name="Rectángulo 46"/>
              <p:cNvSpPr>
                <a:spLocks noRot="1" noChangeAspect="1" noMove="1" noResize="1" noEditPoints="1" noAdjustHandles="1" noChangeArrowheads="1" noChangeShapeType="1" noTextEdit="1"/>
              </p:cNvSpPr>
              <p:nvPr/>
            </p:nvSpPr>
            <p:spPr>
              <a:xfrm>
                <a:off x="6496542" y="3025836"/>
                <a:ext cx="2444772" cy="707758"/>
              </a:xfrm>
              <a:prstGeom prst="rect">
                <a:avLst/>
              </a:prstGeom>
              <a:blipFill>
                <a:blip r:embed="rId10"/>
                <a:stretch>
                  <a:fillRect/>
                </a:stretch>
              </a:blipFill>
            </p:spPr>
            <p:txBody>
              <a:bodyPr/>
              <a:lstStyle/>
              <a:p>
                <a:r>
                  <a:rPr lang="es-ES">
                    <a:noFill/>
                  </a:rPr>
                  <a:t> </a:t>
                </a:r>
              </a:p>
            </p:txBody>
          </p:sp>
        </mc:Fallback>
      </mc:AlternateContent>
      <p:pic>
        <p:nvPicPr>
          <p:cNvPr id="38" name="Imagen 37"/>
          <p:cNvPicPr>
            <a:picLocks noChangeAspect="1"/>
          </p:cNvPicPr>
          <p:nvPr/>
        </p:nvPicPr>
        <p:blipFill>
          <a:blip r:embed="rId11"/>
          <a:stretch>
            <a:fillRect/>
          </a:stretch>
        </p:blipFill>
        <p:spPr>
          <a:xfrm>
            <a:off x="6533363" y="4333126"/>
            <a:ext cx="2609362" cy="2520000"/>
          </a:xfrm>
          <a:prstGeom prst="rect">
            <a:avLst/>
          </a:prstGeom>
        </p:spPr>
      </p:pic>
      <p:sp>
        <p:nvSpPr>
          <p:cNvPr id="48" name="Flecha derecha 47"/>
          <p:cNvSpPr/>
          <p:nvPr/>
        </p:nvSpPr>
        <p:spPr>
          <a:xfrm>
            <a:off x="8921317" y="3491503"/>
            <a:ext cx="324000" cy="18000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Flecha derecha 48"/>
          <p:cNvSpPr/>
          <p:nvPr/>
        </p:nvSpPr>
        <p:spPr>
          <a:xfrm flipH="1">
            <a:off x="9208201" y="5512116"/>
            <a:ext cx="324000" cy="18000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Flecha derecha 49"/>
          <p:cNvSpPr/>
          <p:nvPr/>
        </p:nvSpPr>
        <p:spPr>
          <a:xfrm flipH="1">
            <a:off x="9208201" y="1297429"/>
            <a:ext cx="324000" cy="18000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mc:Choice xmlns:a14="http://schemas.microsoft.com/office/drawing/2010/main" Requires="a14">
          <p:sp>
            <p:nvSpPr>
              <p:cNvPr id="51" name="Rectángulo 50"/>
              <p:cNvSpPr/>
              <p:nvPr/>
            </p:nvSpPr>
            <p:spPr>
              <a:xfrm>
                <a:off x="9440322" y="5044077"/>
                <a:ext cx="2754024" cy="7071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smtClean="0">
                              <a:solidFill>
                                <a:srgbClr val="002060"/>
                              </a:solidFill>
                              <a:latin typeface="Cambria Math" panose="02040503050406030204" pitchFamily="18" charset="0"/>
                              <a:ea typeface="Cambria Math" panose="02040503050406030204" pitchFamily="18" charset="0"/>
                            </a:rPr>
                          </m:ctrlPr>
                        </m:sSubPr>
                        <m:e>
                          <m:r>
                            <a:rPr lang="es-ES" sz="1200" b="1" i="1">
                              <a:solidFill>
                                <a:srgbClr val="002060"/>
                              </a:solidFill>
                              <a:latin typeface="Cambria Math" panose="02040503050406030204" pitchFamily="18" charset="0"/>
                              <a:ea typeface="Cambria Math" panose="02040503050406030204" pitchFamily="18" charset="0"/>
                            </a:rPr>
                            <m:t>𝒃</m:t>
                          </m:r>
                        </m:e>
                        <m:sub>
                          <m:r>
                            <a:rPr lang="es-ES" sz="1200" b="0" i="1" smtClean="0">
                              <a:solidFill>
                                <a:srgbClr val="002060"/>
                              </a:solidFill>
                              <a:latin typeface="Cambria Math" panose="02040503050406030204" pitchFamily="18" charset="0"/>
                              <a:ea typeface="Cambria Math" panose="02040503050406030204" pitchFamily="18" charset="0"/>
                            </a:rPr>
                            <m:t>1</m:t>
                          </m:r>
                        </m:sub>
                      </m:sSub>
                      <m:r>
                        <a:rPr lang="es-ES" sz="1200" b="0" i="1" smtClean="0">
                          <a:solidFill>
                            <a:srgbClr val="002060"/>
                          </a:solidFill>
                          <a:latin typeface="Cambria Math" panose="02040503050406030204" pitchFamily="18" charset="0"/>
                          <a:ea typeface="Cambria Math" panose="02040503050406030204" pitchFamily="18" charset="0"/>
                        </a:rPr>
                        <m:t>=</m:t>
                      </m:r>
                      <m:d>
                        <m:dPr>
                          <m:ctrlPr>
                            <a:rPr lang="es-ES" sz="1200" b="0" i="1" smtClean="0">
                              <a:solidFill>
                                <a:srgbClr val="002060"/>
                              </a:solidFill>
                              <a:latin typeface="Cambria Math" panose="02040503050406030204" pitchFamily="18" charset="0"/>
                              <a:ea typeface="Cambria Math" panose="02040503050406030204" pitchFamily="18" charset="0"/>
                            </a:rPr>
                          </m:ctrlPr>
                        </m:dPr>
                        <m:e>
                          <m:m>
                            <m:mPr>
                              <m:mcs>
                                <m:mc>
                                  <m:mcPr>
                                    <m:count m:val="1"/>
                                    <m:mcJc m:val="center"/>
                                  </m:mcPr>
                                </m:mc>
                              </m:mcs>
                              <m:ctrlPr>
                                <a:rPr lang="es-ES" sz="1200" b="0" i="1" smtClean="0">
                                  <a:solidFill>
                                    <a:srgbClr val="002060"/>
                                  </a:solidFill>
                                  <a:latin typeface="Cambria Math" panose="02040503050406030204" pitchFamily="18" charset="0"/>
                                  <a:ea typeface="Cambria Math" panose="02040503050406030204" pitchFamily="18" charset="0"/>
                                </a:rPr>
                              </m:ctrlPr>
                            </m:mPr>
                            <m:mr>
                              <m:e>
                                <m:f>
                                  <m:fPr>
                                    <m:type m:val="skw"/>
                                    <m:ctrlPr>
                                      <a:rPr lang="es-ES" sz="1200" b="0" i="1" smtClean="0">
                                        <a:solidFill>
                                          <a:srgbClr val="002060"/>
                                        </a:solidFill>
                                        <a:latin typeface="Cambria Math" panose="02040503050406030204" pitchFamily="18" charset="0"/>
                                        <a:ea typeface="Cambria Math" panose="02040503050406030204" pitchFamily="18" charset="0"/>
                                      </a:rPr>
                                    </m:ctrlPr>
                                  </m:fPr>
                                  <m:num>
                                    <m:rad>
                                      <m:radPr>
                                        <m:degHide m:val="on"/>
                                        <m:ctrlPr>
                                          <a:rPr lang="es-ES" sz="1200" b="0" i="1" smtClean="0">
                                            <a:solidFill>
                                              <a:srgbClr val="002060"/>
                                            </a:solidFill>
                                            <a:latin typeface="Cambria Math" panose="02040503050406030204" pitchFamily="18" charset="0"/>
                                            <a:ea typeface="Cambria Math" panose="02040503050406030204" pitchFamily="18" charset="0"/>
                                          </a:rPr>
                                        </m:ctrlPr>
                                      </m:radPr>
                                      <m:deg/>
                                      <m:e>
                                        <m:r>
                                          <a:rPr lang="es-ES" sz="1200" b="0" i="1" smtClean="0">
                                            <a:solidFill>
                                              <a:srgbClr val="002060"/>
                                            </a:solidFill>
                                            <a:latin typeface="Cambria Math" panose="02040503050406030204" pitchFamily="18" charset="0"/>
                                            <a:ea typeface="Cambria Math" panose="02040503050406030204" pitchFamily="18" charset="0"/>
                                          </a:rPr>
                                          <m:t>3</m:t>
                                        </m:r>
                                      </m:e>
                                    </m:rad>
                                  </m:num>
                                  <m:den>
                                    <m:r>
                                      <a:rPr lang="es-ES" sz="1200" b="0" i="1" smtClean="0">
                                        <a:solidFill>
                                          <a:srgbClr val="002060"/>
                                        </a:solidFill>
                                        <a:latin typeface="Cambria Math" panose="02040503050406030204" pitchFamily="18" charset="0"/>
                                        <a:ea typeface="Cambria Math" panose="02040503050406030204" pitchFamily="18" charset="0"/>
                                      </a:rPr>
                                      <m:t>2</m:t>
                                    </m:r>
                                  </m:den>
                                </m:f>
                              </m:e>
                            </m:mr>
                            <m:mr>
                              <m:e>
                                <m:f>
                                  <m:fPr>
                                    <m:type m:val="skw"/>
                                    <m:ctrlPr>
                                      <a:rPr lang="es-ES" sz="1200" i="1">
                                        <a:solidFill>
                                          <a:srgbClr val="002060"/>
                                        </a:solidFill>
                                        <a:latin typeface="Cambria Math" panose="02040503050406030204" pitchFamily="18" charset="0"/>
                                        <a:ea typeface="Cambria Math" panose="02040503050406030204" pitchFamily="18" charset="0"/>
                                      </a:rPr>
                                    </m:ctrlPr>
                                  </m:fPr>
                                  <m:num>
                                    <m:r>
                                      <a:rPr lang="es-ES" sz="1200" b="0" i="1" smtClean="0">
                                        <a:solidFill>
                                          <a:srgbClr val="002060"/>
                                        </a:solidFill>
                                        <a:latin typeface="Cambria Math" panose="02040503050406030204" pitchFamily="18" charset="0"/>
                                        <a:ea typeface="Cambria Math" panose="02040503050406030204" pitchFamily="18" charset="0"/>
                                      </a:rPr>
                                      <m:t>1</m:t>
                                    </m:r>
                                  </m:num>
                                  <m:den>
                                    <m:r>
                                      <a:rPr lang="es-ES" sz="1200" i="1">
                                        <a:solidFill>
                                          <a:srgbClr val="002060"/>
                                        </a:solidFill>
                                        <a:latin typeface="Cambria Math" panose="02040503050406030204" pitchFamily="18" charset="0"/>
                                        <a:ea typeface="Cambria Math" panose="02040503050406030204" pitchFamily="18" charset="0"/>
                                      </a:rPr>
                                      <m:t>2</m:t>
                                    </m:r>
                                  </m:den>
                                </m:f>
                              </m:e>
                            </m:mr>
                          </m:m>
                        </m:e>
                      </m:d>
                      <m:r>
                        <a:rPr lang="es-ES" sz="1200" b="0" i="1" smtClean="0">
                          <a:solidFill>
                            <a:srgbClr val="002060"/>
                          </a:solidFill>
                          <a:latin typeface="Cambria Math" panose="02040503050406030204" pitchFamily="18" charset="0"/>
                          <a:ea typeface="Cambria Math" panose="02040503050406030204" pitchFamily="18" charset="0"/>
                        </a:rPr>
                        <m:t>→</m:t>
                      </m:r>
                      <m:r>
                        <a:rPr lang="es-ES" sz="1200" i="1">
                          <a:solidFill>
                            <a:srgbClr val="002060"/>
                          </a:solidFill>
                          <a:latin typeface="Cambria Math" panose="02040503050406030204" pitchFamily="18" charset="0"/>
                        </a:rPr>
                        <m:t>𝐵</m:t>
                      </m:r>
                      <m:r>
                        <a:rPr lang="es-ES" sz="1200" i="1">
                          <a:solidFill>
                            <a:srgbClr val="002060"/>
                          </a:solidFill>
                          <a:latin typeface="Cambria Math" panose="02040503050406030204" pitchFamily="18" charset="0"/>
                        </a:rPr>
                        <m:t>=</m:t>
                      </m:r>
                      <m:d>
                        <m:dPr>
                          <m:ctrlPr>
                            <a:rPr lang="es-ES" sz="1200" i="1">
                              <a:solidFill>
                                <a:srgbClr val="002060"/>
                              </a:solidFill>
                              <a:latin typeface="Cambria Math" panose="02040503050406030204" pitchFamily="18" charset="0"/>
                            </a:rPr>
                          </m:ctrlPr>
                        </m:dPr>
                        <m:e>
                          <m:m>
                            <m:mPr>
                              <m:mcs>
                                <m:mc>
                                  <m:mcPr>
                                    <m:count m:val="2"/>
                                    <m:mcJc m:val="center"/>
                                  </m:mcPr>
                                </m:mc>
                              </m:mcs>
                              <m:ctrlPr>
                                <a:rPr lang="es-ES" sz="1200" i="1" smtClean="0">
                                  <a:solidFill>
                                    <a:srgbClr val="002060"/>
                                  </a:solidFill>
                                  <a:latin typeface="Cambria Math" panose="02040503050406030204" pitchFamily="18" charset="0"/>
                                </a:rPr>
                              </m:ctrlPr>
                            </m:mPr>
                            <m:mr>
                              <m:e>
                                <m:f>
                                  <m:fPr>
                                    <m:type m:val="skw"/>
                                    <m:ctrlPr>
                                      <a:rPr lang="es-ES" sz="1200" i="1">
                                        <a:solidFill>
                                          <a:srgbClr val="002060"/>
                                        </a:solidFill>
                                        <a:latin typeface="Cambria Math" panose="02040503050406030204" pitchFamily="18" charset="0"/>
                                        <a:ea typeface="Cambria Math" panose="02040503050406030204" pitchFamily="18" charset="0"/>
                                      </a:rPr>
                                    </m:ctrlPr>
                                  </m:fPr>
                                  <m:num>
                                    <m:r>
                                      <a:rPr lang="es-ES" sz="1200" b="0" i="1" smtClean="0">
                                        <a:solidFill>
                                          <a:srgbClr val="002060"/>
                                        </a:solidFill>
                                        <a:latin typeface="Cambria Math" panose="02040503050406030204" pitchFamily="18" charset="0"/>
                                        <a:ea typeface="Cambria Math" panose="02040503050406030204" pitchFamily="18" charset="0"/>
                                      </a:rPr>
                                      <m:t>3</m:t>
                                    </m:r>
                                  </m:num>
                                  <m:den>
                                    <m:r>
                                      <a:rPr lang="es-ES" sz="1200" b="0" i="1" smtClean="0">
                                        <a:solidFill>
                                          <a:srgbClr val="002060"/>
                                        </a:solidFill>
                                        <a:latin typeface="Cambria Math" panose="02040503050406030204" pitchFamily="18" charset="0"/>
                                        <a:ea typeface="Cambria Math" panose="02040503050406030204" pitchFamily="18" charset="0"/>
                                      </a:rPr>
                                      <m:t>4</m:t>
                                    </m:r>
                                  </m:den>
                                </m:f>
                              </m:e>
                              <m:e>
                                <m:f>
                                  <m:fPr>
                                    <m:type m:val="skw"/>
                                    <m:ctrlPr>
                                      <a:rPr lang="es-ES" sz="1200" i="1">
                                        <a:solidFill>
                                          <a:srgbClr val="002060"/>
                                        </a:solidFill>
                                        <a:latin typeface="Cambria Math" panose="02040503050406030204" pitchFamily="18" charset="0"/>
                                        <a:ea typeface="Cambria Math" panose="02040503050406030204" pitchFamily="18" charset="0"/>
                                      </a:rPr>
                                    </m:ctrlPr>
                                  </m:fPr>
                                  <m:num>
                                    <m:rad>
                                      <m:radPr>
                                        <m:degHide m:val="on"/>
                                        <m:ctrlPr>
                                          <a:rPr lang="es-ES" sz="1200" i="1">
                                            <a:solidFill>
                                              <a:srgbClr val="002060"/>
                                            </a:solidFill>
                                            <a:latin typeface="Cambria Math" panose="02040503050406030204" pitchFamily="18" charset="0"/>
                                            <a:ea typeface="Cambria Math" panose="02040503050406030204" pitchFamily="18" charset="0"/>
                                          </a:rPr>
                                        </m:ctrlPr>
                                      </m:radPr>
                                      <m:deg/>
                                      <m:e>
                                        <m:r>
                                          <a:rPr lang="es-ES" sz="1200" i="1">
                                            <a:solidFill>
                                              <a:srgbClr val="002060"/>
                                            </a:solidFill>
                                            <a:latin typeface="Cambria Math" panose="02040503050406030204" pitchFamily="18" charset="0"/>
                                            <a:ea typeface="Cambria Math" panose="02040503050406030204" pitchFamily="18" charset="0"/>
                                          </a:rPr>
                                          <m:t>3</m:t>
                                        </m:r>
                                      </m:e>
                                    </m:rad>
                                  </m:num>
                                  <m:den>
                                    <m:r>
                                      <a:rPr lang="es-ES" sz="1200" b="0" i="1" smtClean="0">
                                        <a:solidFill>
                                          <a:srgbClr val="002060"/>
                                        </a:solidFill>
                                        <a:latin typeface="Cambria Math" panose="02040503050406030204" pitchFamily="18" charset="0"/>
                                        <a:ea typeface="Cambria Math" panose="02040503050406030204" pitchFamily="18" charset="0"/>
                                      </a:rPr>
                                      <m:t>4</m:t>
                                    </m:r>
                                  </m:den>
                                </m:f>
                              </m:e>
                            </m:mr>
                            <m:mr>
                              <m:e>
                                <m:f>
                                  <m:fPr>
                                    <m:type m:val="skw"/>
                                    <m:ctrlPr>
                                      <a:rPr lang="es-ES" sz="1200" i="1">
                                        <a:solidFill>
                                          <a:srgbClr val="002060"/>
                                        </a:solidFill>
                                        <a:latin typeface="Cambria Math" panose="02040503050406030204" pitchFamily="18" charset="0"/>
                                        <a:ea typeface="Cambria Math" panose="02040503050406030204" pitchFamily="18" charset="0"/>
                                      </a:rPr>
                                    </m:ctrlPr>
                                  </m:fPr>
                                  <m:num>
                                    <m:rad>
                                      <m:radPr>
                                        <m:degHide m:val="on"/>
                                        <m:ctrlPr>
                                          <a:rPr lang="es-ES" sz="1200" i="1">
                                            <a:solidFill>
                                              <a:srgbClr val="002060"/>
                                            </a:solidFill>
                                            <a:latin typeface="Cambria Math" panose="02040503050406030204" pitchFamily="18" charset="0"/>
                                            <a:ea typeface="Cambria Math" panose="02040503050406030204" pitchFamily="18" charset="0"/>
                                          </a:rPr>
                                        </m:ctrlPr>
                                      </m:radPr>
                                      <m:deg/>
                                      <m:e>
                                        <m:r>
                                          <a:rPr lang="es-ES" sz="1200" i="1">
                                            <a:solidFill>
                                              <a:srgbClr val="002060"/>
                                            </a:solidFill>
                                            <a:latin typeface="Cambria Math" panose="02040503050406030204" pitchFamily="18" charset="0"/>
                                            <a:ea typeface="Cambria Math" panose="02040503050406030204" pitchFamily="18" charset="0"/>
                                          </a:rPr>
                                          <m:t>3</m:t>
                                        </m:r>
                                      </m:e>
                                    </m:rad>
                                  </m:num>
                                  <m:den>
                                    <m:r>
                                      <a:rPr lang="es-ES" sz="1200" b="0" i="1" smtClean="0">
                                        <a:solidFill>
                                          <a:srgbClr val="002060"/>
                                        </a:solidFill>
                                        <a:latin typeface="Cambria Math" panose="02040503050406030204" pitchFamily="18" charset="0"/>
                                        <a:ea typeface="Cambria Math" panose="02040503050406030204" pitchFamily="18" charset="0"/>
                                      </a:rPr>
                                      <m:t>4</m:t>
                                    </m:r>
                                  </m:den>
                                </m:f>
                              </m:e>
                              <m:e>
                                <m:f>
                                  <m:fPr>
                                    <m:type m:val="skw"/>
                                    <m:ctrlPr>
                                      <a:rPr lang="es-ES" sz="1200" i="1">
                                        <a:solidFill>
                                          <a:srgbClr val="002060"/>
                                        </a:solidFill>
                                        <a:latin typeface="Cambria Math" panose="02040503050406030204" pitchFamily="18" charset="0"/>
                                        <a:ea typeface="Cambria Math" panose="02040503050406030204" pitchFamily="18" charset="0"/>
                                      </a:rPr>
                                    </m:ctrlPr>
                                  </m:fPr>
                                  <m:num>
                                    <m:r>
                                      <a:rPr lang="es-ES" sz="1200" i="1">
                                        <a:solidFill>
                                          <a:srgbClr val="002060"/>
                                        </a:solidFill>
                                        <a:latin typeface="Cambria Math" panose="02040503050406030204" pitchFamily="18" charset="0"/>
                                        <a:ea typeface="Cambria Math" panose="02040503050406030204" pitchFamily="18" charset="0"/>
                                      </a:rPr>
                                      <m:t>1</m:t>
                                    </m:r>
                                  </m:num>
                                  <m:den>
                                    <m:r>
                                      <a:rPr lang="es-ES" sz="1200" b="0" i="1" smtClean="0">
                                        <a:solidFill>
                                          <a:srgbClr val="002060"/>
                                        </a:solidFill>
                                        <a:latin typeface="Cambria Math" panose="02040503050406030204" pitchFamily="18" charset="0"/>
                                        <a:ea typeface="Cambria Math" panose="02040503050406030204" pitchFamily="18" charset="0"/>
                                      </a:rPr>
                                      <m:t>4</m:t>
                                    </m:r>
                                  </m:den>
                                </m:f>
                              </m:e>
                            </m:mr>
                          </m:m>
                        </m:e>
                      </m:d>
                    </m:oMath>
                  </m:oMathPara>
                </a14:m>
                <a:endParaRPr lang="es-ES" sz="1200" dirty="0"/>
              </a:p>
            </p:txBody>
          </p:sp>
        </mc:Choice>
        <mc:Fallback>
          <p:sp>
            <p:nvSpPr>
              <p:cNvPr id="51" name="Rectángulo 50"/>
              <p:cNvSpPr>
                <a:spLocks noRot="1" noChangeAspect="1" noMove="1" noResize="1" noEditPoints="1" noAdjustHandles="1" noChangeArrowheads="1" noChangeShapeType="1" noTextEdit="1"/>
              </p:cNvSpPr>
              <p:nvPr/>
            </p:nvSpPr>
            <p:spPr>
              <a:xfrm>
                <a:off x="9440322" y="5044077"/>
                <a:ext cx="2754024" cy="707117"/>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2" name="Rectángulo 51"/>
              <p:cNvSpPr/>
              <p:nvPr/>
            </p:nvSpPr>
            <p:spPr>
              <a:xfrm>
                <a:off x="9520961" y="5823765"/>
                <a:ext cx="86664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solidFill>
                            <a:srgbClr val="002060"/>
                          </a:solidFill>
                          <a:latin typeface="Cambria Math" panose="02040503050406030204" pitchFamily="18" charset="0"/>
                        </a:rPr>
                        <m:t>𝐽</m:t>
                      </m:r>
                      <m:r>
                        <a:rPr lang="es-ES" sz="1400" i="1">
                          <a:solidFill>
                            <a:srgbClr val="002060"/>
                          </a:solidFill>
                          <a:latin typeface="Cambria Math" panose="02040503050406030204" pitchFamily="18" charset="0"/>
                        </a:rPr>
                        <m:t>=</m:t>
                      </m:r>
                      <m:r>
                        <a:rPr lang="es-ES" sz="1400" b="0" i="1" smtClean="0">
                          <a:solidFill>
                            <a:srgbClr val="002060"/>
                          </a:solidFill>
                          <a:latin typeface="Cambria Math" panose="02040503050406030204" pitchFamily="18" charset="0"/>
                        </a:rPr>
                        <m:t>0.16</m:t>
                      </m:r>
                    </m:oMath>
                  </m:oMathPara>
                </a14:m>
                <a:endParaRPr lang="es-ES" sz="1400" dirty="0"/>
              </a:p>
            </p:txBody>
          </p:sp>
        </mc:Choice>
        <mc:Fallback xmlns="">
          <p:sp>
            <p:nvSpPr>
              <p:cNvPr id="52" name="Rectángulo 51"/>
              <p:cNvSpPr>
                <a:spLocks noRot="1" noChangeAspect="1" noMove="1" noResize="1" noEditPoints="1" noAdjustHandles="1" noChangeArrowheads="1" noChangeShapeType="1" noTextEdit="1"/>
              </p:cNvSpPr>
              <p:nvPr/>
            </p:nvSpPr>
            <p:spPr>
              <a:xfrm>
                <a:off x="9520961" y="5823765"/>
                <a:ext cx="866648" cy="307777"/>
              </a:xfrm>
              <a:prstGeom prst="rect">
                <a:avLst/>
              </a:prstGeom>
              <a:blipFill>
                <a:blip r:embed="rId13"/>
                <a:stretch>
                  <a:fillRect b="-1961"/>
                </a:stretch>
              </a:blipFill>
            </p:spPr>
            <p:txBody>
              <a:bodyPr/>
              <a:lstStyle/>
              <a:p>
                <a:r>
                  <a:rPr lang="es-ES">
                    <a:noFill/>
                  </a:rPr>
                  <a:t> </a:t>
                </a:r>
              </a:p>
            </p:txBody>
          </p:sp>
        </mc:Fallback>
      </mc:AlternateContent>
      <p:cxnSp>
        <p:nvCxnSpPr>
          <p:cNvPr id="54" name="Conector recto 53"/>
          <p:cNvCxnSpPr/>
          <p:nvPr/>
        </p:nvCxnSpPr>
        <p:spPr>
          <a:xfrm rot="-1800000">
            <a:off x="8965464" y="4980538"/>
            <a:ext cx="0" cy="108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rot="-1800000">
            <a:off x="8844823" y="5076396"/>
            <a:ext cx="0" cy="144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rot="-1800000">
            <a:off x="8787182" y="5095671"/>
            <a:ext cx="0" cy="144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rot="-1800000">
            <a:off x="6807981" y="5944693"/>
            <a:ext cx="0" cy="216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rot="-1800000">
            <a:off x="6951014" y="5806884"/>
            <a:ext cx="0" cy="252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rot="-1800000">
            <a:off x="7048938" y="5966606"/>
            <a:ext cx="0" cy="72000"/>
          </a:xfrm>
          <a:prstGeom prst="line">
            <a:avLst/>
          </a:prstGeom>
          <a:ln w="15875">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Rectángulo redondeado 59"/>
          <p:cNvSpPr/>
          <p:nvPr/>
        </p:nvSpPr>
        <p:spPr>
          <a:xfrm>
            <a:off x="813950" y="4302674"/>
            <a:ext cx="5006781" cy="1389441"/>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40" name="Marcador de pie de página 3">
            <a:extLst>
              <a:ext uri="{FF2B5EF4-FFF2-40B4-BE49-F238E27FC236}">
                <a16:creationId xmlns:a16="http://schemas.microsoft.com/office/drawing/2014/main" id="{ABA08F9D-7B50-4240-9F35-AF3370BC3333}"/>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316768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ángulo 10"/>
              <p:cNvSpPr/>
              <p:nvPr/>
            </p:nvSpPr>
            <p:spPr>
              <a:xfrm>
                <a:off x="2128889" y="5284530"/>
                <a:ext cx="8184420" cy="369332"/>
              </a:xfrm>
              <a:prstGeom prst="rect">
                <a:avLst/>
              </a:prstGeom>
            </p:spPr>
            <p:txBody>
              <a:bodyPr wrap="none">
                <a:spAutoFit/>
              </a:bodyPr>
              <a:lstStyle/>
              <a:p>
                <a:r>
                  <a:rPr lang="es-ES" dirty="0">
                    <a:solidFill>
                      <a:srgbClr val="002060"/>
                    </a:solidFill>
                  </a:rPr>
                  <a:t>Objetive: </a:t>
                </a:r>
                <a:r>
                  <a:rPr lang="es-ES" dirty="0" err="1">
                    <a:solidFill>
                      <a:srgbClr val="002060"/>
                    </a:solidFill>
                  </a:rPr>
                  <a:t>Minimize</a:t>
                </a:r>
                <a:r>
                  <a:rPr lang="es-ES" dirty="0">
                    <a:solidFill>
                      <a:srgbClr val="002060"/>
                    </a:solidFill>
                  </a:rPr>
                  <a:t>                                     </a:t>
                </a:r>
                <a:r>
                  <a:rPr lang="es-ES" dirty="0" err="1">
                    <a:solidFill>
                      <a:srgbClr val="002060"/>
                    </a:solidFill>
                  </a:rPr>
                  <a:t>being</a:t>
                </a:r>
                <a:r>
                  <a:rPr lang="es-ES" dirty="0">
                    <a:solidFill>
                      <a:srgbClr val="002060"/>
                    </a:solidFill>
                  </a:rPr>
                  <a:t> </a:t>
                </a:r>
                <a14:m>
                  <m:oMath xmlns:m="http://schemas.openxmlformats.org/officeDocument/2006/math">
                    <m:r>
                      <a:rPr lang="es-ES" i="1">
                        <a:solidFill>
                          <a:srgbClr val="002060"/>
                        </a:solidFill>
                        <a:latin typeface="Cambria Math" panose="02040503050406030204" pitchFamily="18" charset="0"/>
                        <a:ea typeface="Cambria Math" panose="02040503050406030204" pitchFamily="18" charset="0"/>
                      </a:rPr>
                      <m:t>𝑆</m:t>
                    </m:r>
                  </m:oMath>
                </a14:m>
                <a:r>
                  <a:rPr lang="es-ES" dirty="0">
                    <a:solidFill>
                      <a:srgbClr val="002060"/>
                    </a:solidFill>
                  </a:rPr>
                  <a:t> a </a:t>
                </a:r>
                <a:r>
                  <a:rPr lang="es-ES" dirty="0" err="1">
                    <a:solidFill>
                      <a:srgbClr val="002060"/>
                    </a:solidFill>
                  </a:rPr>
                  <a:t>symmetric</a:t>
                </a:r>
                <a:r>
                  <a:rPr lang="es-ES" dirty="0">
                    <a:solidFill>
                      <a:srgbClr val="002060"/>
                    </a:solidFill>
                  </a:rPr>
                  <a:t> positive </a:t>
                </a:r>
                <a:r>
                  <a:rPr lang="es-ES" dirty="0" err="1">
                    <a:solidFill>
                      <a:srgbClr val="002060"/>
                    </a:solidFill>
                  </a:rPr>
                  <a:t>definite</a:t>
                </a:r>
                <a:r>
                  <a:rPr lang="es-ES" dirty="0">
                    <a:solidFill>
                      <a:srgbClr val="002060"/>
                    </a:solidFill>
                  </a:rPr>
                  <a:t> </a:t>
                </a:r>
                <a:r>
                  <a:rPr lang="es-ES" dirty="0" err="1">
                    <a:solidFill>
                      <a:srgbClr val="002060"/>
                    </a:solidFill>
                  </a:rPr>
                  <a:t>matrix</a:t>
                </a:r>
                <a:r>
                  <a:rPr lang="es-ES" dirty="0">
                    <a:solidFill>
                      <a:srgbClr val="002060"/>
                    </a:solidFill>
                  </a:rPr>
                  <a:t>  </a:t>
                </a:r>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2128889" y="5284530"/>
                <a:ext cx="8184420" cy="369332"/>
              </a:xfrm>
              <a:prstGeom prst="rect">
                <a:avLst/>
              </a:prstGeom>
              <a:blipFill>
                <a:blip r:embed="rId2"/>
                <a:stretch>
                  <a:fillRect l="-596" t="-10000" b="-26667"/>
                </a:stretch>
              </a:blipFill>
            </p:spPr>
            <p:txBody>
              <a:bodyPr/>
              <a:lstStyle/>
              <a:p>
                <a:r>
                  <a:rPr lang="es-ES">
                    <a:noFill/>
                  </a:rPr>
                  <a:t> </a:t>
                </a:r>
              </a:p>
            </p:txBody>
          </p:sp>
        </mc:Fallback>
      </mc:AlternateContent>
      <p:sp>
        <p:nvSpPr>
          <p:cNvPr id="5" name="Marcador de número de diapositiva 4">
            <a:extLst>
              <a:ext uri="{FF2B5EF4-FFF2-40B4-BE49-F238E27FC236}">
                <a16:creationId xmlns:a16="http://schemas.microsoft.com/office/drawing/2014/main" id="{8BE4D073-3E22-4DB7-A800-43C3E7E89D8C}"/>
              </a:ext>
            </a:extLst>
          </p:cNvPr>
          <p:cNvSpPr>
            <a:spLocks noGrp="1"/>
          </p:cNvSpPr>
          <p:nvPr>
            <p:ph type="sldNum" sz="quarter" idx="12"/>
          </p:nvPr>
        </p:nvSpPr>
        <p:spPr/>
        <p:txBody>
          <a:bodyPr/>
          <a:lstStyle/>
          <a:p>
            <a:fld id="{5104FCC0-1602-4E53-A4A9-B84AD752D31B}" type="slidenum">
              <a:rPr lang="es-ES" smtClean="0">
                <a:solidFill>
                  <a:prstClr val="black">
                    <a:tint val="75000"/>
                  </a:prstClr>
                </a:solidFill>
              </a:rPr>
              <a:pPr/>
              <a:t>11</a:t>
            </a:fld>
            <a:endParaRPr lang="es-ES">
              <a:solidFill>
                <a:prstClr val="black">
                  <a:tint val="75000"/>
                </a:prstClr>
              </a:solidFill>
            </a:endParaRPr>
          </a:p>
        </p:txBody>
      </p:sp>
      <p:sp>
        <p:nvSpPr>
          <p:cNvPr id="19" name="CuadroTexto 18">
            <a:extLst>
              <a:ext uri="{FF2B5EF4-FFF2-40B4-BE49-F238E27FC236}">
                <a16:creationId xmlns:a16="http://schemas.microsoft.com/office/drawing/2014/main" id="{5A04CB7D-7865-4F03-AF2B-189297D1F5D5}"/>
              </a:ext>
            </a:extLst>
          </p:cNvPr>
          <p:cNvSpPr txBox="1"/>
          <p:nvPr/>
        </p:nvSpPr>
        <p:spPr>
          <a:xfrm>
            <a:off x="733425" y="607281"/>
            <a:ext cx="5353050" cy="369332"/>
          </a:xfrm>
          <a:prstGeom prst="rect">
            <a:avLst/>
          </a:prstGeom>
          <a:noFill/>
        </p:spPr>
        <p:txBody>
          <a:bodyPr wrap="square">
            <a:spAutoFit/>
          </a:bodyPr>
          <a:lstStyle/>
          <a:p>
            <a:r>
              <a:rPr lang="es-ES" b="0" dirty="0" err="1">
                <a:solidFill>
                  <a:srgbClr val="002060"/>
                </a:solidFill>
              </a:rPr>
              <a:t>Rewritting</a:t>
            </a:r>
            <a:r>
              <a:rPr lang="es-ES" b="0" dirty="0">
                <a:solidFill>
                  <a:srgbClr val="002060"/>
                </a:solidFill>
              </a:rPr>
              <a:t> </a:t>
            </a:r>
            <a:r>
              <a:rPr lang="es-ES" b="0" dirty="0" err="1">
                <a:solidFill>
                  <a:srgbClr val="002060"/>
                </a:solidFill>
              </a:rPr>
              <a:t>the</a:t>
            </a:r>
            <a:r>
              <a:rPr lang="es-ES" b="0" dirty="0">
                <a:solidFill>
                  <a:srgbClr val="002060"/>
                </a:solidFill>
              </a:rPr>
              <a:t> </a:t>
            </a:r>
            <a:r>
              <a:rPr lang="es-ES" b="0" dirty="0" err="1">
                <a:solidFill>
                  <a:srgbClr val="002060"/>
                </a:solidFill>
              </a:rPr>
              <a:t>loss</a:t>
            </a:r>
            <a:r>
              <a:rPr lang="es-ES" b="0" dirty="0">
                <a:solidFill>
                  <a:srgbClr val="002060"/>
                </a:solidFill>
              </a:rPr>
              <a:t> </a:t>
            </a:r>
            <a:r>
              <a:rPr lang="es-ES" b="0" dirty="0" err="1">
                <a:solidFill>
                  <a:srgbClr val="002060"/>
                </a:solidFill>
              </a:rPr>
              <a:t>function</a:t>
            </a:r>
            <a:endParaRPr lang="es-ES" dirty="0"/>
          </a:p>
        </p:txBody>
      </p:sp>
      <mc:AlternateContent xmlns:mc="http://schemas.openxmlformats.org/markup-compatibility/2006" xmlns:a14="http://schemas.microsoft.com/office/drawing/2010/main">
        <mc:Choice Requires="a14">
          <p:sp>
            <p:nvSpPr>
              <p:cNvPr id="2" name="Rectángulo 1"/>
              <p:cNvSpPr/>
              <p:nvPr/>
            </p:nvSpPr>
            <p:spPr>
              <a:xfrm>
                <a:off x="957043" y="1167973"/>
                <a:ext cx="10396757" cy="13157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rgbClr val="002060"/>
                          </a:solidFill>
                          <a:latin typeface="Cambria Math" panose="02040503050406030204" pitchFamily="18" charset="0"/>
                        </a:rPr>
                        <m:t>𝐽</m:t>
                      </m:r>
                      <m:r>
                        <a:rPr lang="es-ES" i="1">
                          <a:solidFill>
                            <a:srgbClr val="002060"/>
                          </a:solidFill>
                          <a:latin typeface="Cambria Math" panose="02040503050406030204" pitchFamily="18" charset="0"/>
                        </a:rPr>
                        <m:t>=</m:t>
                      </m:r>
                      <m:f>
                        <m:fPr>
                          <m:ctrlPr>
                            <a:rPr lang="es-ES" i="1">
                              <a:solidFill>
                                <a:srgbClr val="002060"/>
                              </a:solidFill>
                              <a:latin typeface="Cambria Math" panose="02040503050406030204" pitchFamily="18" charset="0"/>
                            </a:rPr>
                          </m:ctrlPr>
                        </m:fPr>
                        <m:num>
                          <m:r>
                            <a:rPr lang="es-ES" i="1">
                              <a:solidFill>
                                <a:srgbClr val="002060"/>
                              </a:solidFill>
                              <a:latin typeface="Cambria Math" panose="02040503050406030204" pitchFamily="18" charset="0"/>
                            </a:rPr>
                            <m:t>1</m:t>
                          </m:r>
                        </m:num>
                        <m:den>
                          <m:r>
                            <a:rPr lang="es-ES" i="1">
                              <a:solidFill>
                                <a:srgbClr val="002060"/>
                              </a:solidFill>
                              <a:latin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𝑁</m:t>
                          </m:r>
                        </m:sup>
                        <m:e>
                          <m:sSup>
                            <m:sSupPr>
                              <m:ctrlPr>
                                <a:rPr lang="es-ES" i="1">
                                  <a:solidFill>
                                    <a:srgbClr val="002060"/>
                                  </a:solidFill>
                                  <a:latin typeface="Cambria Math" panose="02040503050406030204" pitchFamily="18" charset="0"/>
                                  <a:ea typeface="Cambria Math" panose="02040503050406030204" pitchFamily="18" charset="0"/>
                                </a:rPr>
                              </m:ctrlPr>
                            </m:sSupPr>
                            <m:e>
                              <m:d>
                                <m:dPr>
                                  <m:begChr m:val="‖"/>
                                  <m:endChr m:val="‖"/>
                                  <m:ctrlPr>
                                    <a:rPr lang="es-ES" i="1">
                                      <a:solidFill>
                                        <a:srgbClr val="002060"/>
                                      </a:solidFill>
                                      <a:latin typeface="Cambria Math" panose="02040503050406030204" pitchFamily="18" charset="0"/>
                                      <a:ea typeface="Cambria Math" panose="02040503050406030204" pitchFamily="18" charset="0"/>
                                    </a:rPr>
                                  </m:ctrlPr>
                                </m:d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r>
                                    <a:rPr lang="es-ES" i="1">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acc>
                                        <m:accPr>
                                          <m:chr m:val="̃"/>
                                          <m:ctrlPr>
                                            <a:rPr lang="es-ES" i="1">
                                              <a:solidFill>
                                                <a:srgbClr val="002060"/>
                                              </a:solidFill>
                                              <a:latin typeface="Cambria Math" panose="02040503050406030204" pitchFamily="18" charset="0"/>
                                              <a:ea typeface="Cambria Math" panose="02040503050406030204" pitchFamily="18" charset="0"/>
                                            </a:rPr>
                                          </m:ctrlPr>
                                        </m:accPr>
                                        <m:e>
                                          <m:r>
                                            <a:rPr lang="es-ES" b="1" i="1">
                                              <a:solidFill>
                                                <a:srgbClr val="002060"/>
                                              </a:solidFill>
                                              <a:latin typeface="Cambria Math" panose="02040503050406030204" pitchFamily="18" charset="0"/>
                                              <a:ea typeface="Cambria Math" panose="02040503050406030204" pitchFamily="18" charset="0"/>
                                            </a:rPr>
                                            <m:t>𝒙</m:t>
                                          </m:r>
                                        </m:e>
                                      </m:acc>
                                    </m:e>
                                    <m:sub>
                                      <m:r>
                                        <a:rPr lang="es-ES" i="1">
                                          <a:solidFill>
                                            <a:srgbClr val="002060"/>
                                          </a:solidFill>
                                          <a:latin typeface="Cambria Math" panose="02040503050406030204" pitchFamily="18" charset="0"/>
                                          <a:ea typeface="Cambria Math" panose="02040503050406030204" pitchFamily="18" charset="0"/>
                                        </a:rPr>
                                        <m:t>𝑗</m:t>
                                      </m:r>
                                    </m:sub>
                                  </m:sSub>
                                </m:e>
                              </m:d>
                            </m:e>
                            <m:sup>
                              <m:r>
                                <a:rPr lang="es-ES" i="1">
                                  <a:solidFill>
                                    <a:srgbClr val="002060"/>
                                  </a:solidFill>
                                  <a:latin typeface="Cambria Math" panose="02040503050406030204" pitchFamily="18" charset="0"/>
                                  <a:ea typeface="Cambria Math" panose="02040503050406030204" pitchFamily="18" charset="0"/>
                                </a:rPr>
                                <m:t>2</m:t>
                              </m:r>
                            </m:sup>
                          </m:sSup>
                        </m:e>
                      </m:nary>
                      <m:r>
                        <a:rPr lang="es-ES" b="0" i="1" smtClean="0">
                          <a:solidFill>
                            <a:srgbClr val="002060"/>
                          </a:solidFill>
                          <a:latin typeface="Cambria Math" panose="02040503050406030204" pitchFamily="18" charset="0"/>
                          <a:ea typeface="Cambria Math" panose="02040503050406030204" pitchFamily="18" charset="0"/>
                        </a:rPr>
                        <m:t>=</m:t>
                      </m:r>
                      <m:f>
                        <m:fPr>
                          <m:ctrlPr>
                            <a:rPr lang="es-ES" i="1">
                              <a:solidFill>
                                <a:srgbClr val="002060"/>
                              </a:solidFill>
                              <a:latin typeface="Cambria Math" panose="02040503050406030204" pitchFamily="18" charset="0"/>
                            </a:rPr>
                          </m:ctrlPr>
                        </m:fPr>
                        <m:num>
                          <m:r>
                            <a:rPr lang="es-ES" i="1">
                              <a:solidFill>
                                <a:srgbClr val="002060"/>
                              </a:solidFill>
                              <a:latin typeface="Cambria Math" panose="02040503050406030204" pitchFamily="18" charset="0"/>
                            </a:rPr>
                            <m:t>1</m:t>
                          </m:r>
                        </m:num>
                        <m:den>
                          <m:r>
                            <a:rPr lang="es-ES" i="1">
                              <a:solidFill>
                                <a:srgbClr val="002060"/>
                              </a:solidFill>
                              <a:latin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𝑁</m:t>
                          </m:r>
                        </m:sup>
                        <m:e>
                          <m:sSup>
                            <m:sSupPr>
                              <m:ctrlPr>
                                <a:rPr lang="es-ES" i="1">
                                  <a:solidFill>
                                    <a:srgbClr val="002060"/>
                                  </a:solidFill>
                                  <a:latin typeface="Cambria Math" panose="02040503050406030204" pitchFamily="18" charset="0"/>
                                  <a:ea typeface="Cambria Math" panose="02040503050406030204" pitchFamily="18" charset="0"/>
                                </a:rPr>
                              </m:ctrlPr>
                            </m:sSupPr>
                            <m:e>
                              <m:d>
                                <m:dPr>
                                  <m:begChr m:val="‖"/>
                                  <m:endChr m:val="‖"/>
                                  <m:ctrlPr>
                                    <a:rPr lang="es-ES" i="1">
                                      <a:solidFill>
                                        <a:srgbClr val="002060"/>
                                      </a:solidFill>
                                      <a:latin typeface="Cambria Math" panose="02040503050406030204" pitchFamily="18" charset="0"/>
                                      <a:ea typeface="Cambria Math" panose="02040503050406030204" pitchFamily="18" charset="0"/>
                                    </a:rPr>
                                  </m:ctrlPr>
                                </m:dPr>
                                <m:e>
                                  <m:d>
                                    <m:dPr>
                                      <m:ctrlPr>
                                        <a:rPr lang="es-ES" i="1">
                                          <a:solidFill>
                                            <a:srgbClr val="002060"/>
                                          </a:solidFill>
                                          <a:latin typeface="Cambria Math" panose="02040503050406030204" pitchFamily="18" charset="0"/>
                                          <a:ea typeface="Cambria Math" panose="02040503050406030204" pitchFamily="18" charset="0"/>
                                        </a:rPr>
                                      </m:ctrlPr>
                                    </m:dPr>
                                    <m:e>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e>
                                      </m:nary>
                                    </m:e>
                                  </m:d>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d>
                            </m:e>
                            <m:sup>
                              <m:r>
                                <a:rPr lang="es-ES" i="1">
                                  <a:solidFill>
                                    <a:srgbClr val="002060"/>
                                  </a:solidFill>
                                  <a:latin typeface="Cambria Math" panose="02040503050406030204" pitchFamily="18" charset="0"/>
                                  <a:ea typeface="Cambria Math" panose="02040503050406030204" pitchFamily="18" charset="0"/>
                                </a:rPr>
                                <m:t>2</m:t>
                              </m:r>
                            </m:sup>
                          </m:sSup>
                        </m:e>
                      </m:nary>
                      <m:r>
                        <a:rPr lang="es-ES" b="0" i="1" smtClean="0">
                          <a:solidFill>
                            <a:srgbClr val="002060"/>
                          </a:solidFill>
                          <a:latin typeface="Cambria Math" panose="02040503050406030204" pitchFamily="18" charset="0"/>
                          <a:ea typeface="Cambria Math" panose="02040503050406030204" pitchFamily="18" charset="0"/>
                        </a:rPr>
                        <m:t>=</m:t>
                      </m:r>
                      <m:f>
                        <m:fPr>
                          <m:ctrlPr>
                            <a:rPr lang="es-ES" i="1">
                              <a:solidFill>
                                <a:srgbClr val="002060"/>
                              </a:solidFill>
                              <a:latin typeface="Cambria Math" panose="02040503050406030204" pitchFamily="18" charset="0"/>
                            </a:rPr>
                          </m:ctrlPr>
                        </m:fPr>
                        <m:num>
                          <m:r>
                            <a:rPr lang="es-ES" i="1">
                              <a:solidFill>
                                <a:srgbClr val="002060"/>
                              </a:solidFill>
                              <a:latin typeface="Cambria Math" panose="02040503050406030204" pitchFamily="18" charset="0"/>
                            </a:rPr>
                            <m:t>1</m:t>
                          </m:r>
                        </m:num>
                        <m:den>
                          <m:r>
                            <a:rPr lang="es-ES" i="1">
                              <a:solidFill>
                                <a:srgbClr val="002060"/>
                              </a:solidFill>
                              <a:latin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𝑁</m:t>
                          </m:r>
                        </m:sup>
                        <m:e>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d>
                                    <m:dPr>
                                      <m:ctrlPr>
                                        <a:rPr lang="es-ES" i="1">
                                          <a:solidFill>
                                            <a:srgbClr val="002060"/>
                                          </a:solidFill>
                                          <a:latin typeface="Cambria Math" panose="02040503050406030204" pitchFamily="18" charset="0"/>
                                          <a:ea typeface="Cambria Math" panose="02040503050406030204" pitchFamily="18" charset="0"/>
                                        </a:rPr>
                                      </m:ctrlPr>
                                    </m:dPr>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e>
                                  </m:d>
                                </m:e>
                                <m:sup>
                                  <m:r>
                                    <a:rPr lang="es-ES" i="1">
                                      <a:solidFill>
                                        <a:srgbClr val="002060"/>
                                      </a:solidFill>
                                      <a:latin typeface="Cambria Math" panose="02040503050406030204" pitchFamily="18" charset="0"/>
                                      <a:ea typeface="Cambria Math" panose="02040503050406030204" pitchFamily="18" charset="0"/>
                                    </a:rPr>
                                    <m:t>2</m:t>
                                  </m:r>
                                </m:sup>
                              </m:sSup>
                            </m:e>
                          </m:nary>
                        </m:e>
                      </m:nary>
                      <m:r>
                        <a:rPr lang="es-ES" i="1">
                          <a:solidFill>
                            <a:srgbClr val="002060"/>
                          </a:solidFill>
                          <a:latin typeface="Cambria Math" panose="02040503050406030204" pitchFamily="18" charset="0"/>
                          <a:ea typeface="Cambria Math" panose="02040503050406030204" pitchFamily="18" charset="0"/>
                        </a:rPr>
                        <m:t>=</m:t>
                      </m:r>
                      <m:f>
                        <m:fPr>
                          <m:ctrlPr>
                            <a:rPr lang="es-ES" i="1">
                              <a:solidFill>
                                <a:srgbClr val="002060"/>
                              </a:solidFill>
                              <a:latin typeface="Cambria Math" panose="02040503050406030204" pitchFamily="18" charset="0"/>
                            </a:rPr>
                          </m:ctrlPr>
                        </m:fPr>
                        <m:num>
                          <m:r>
                            <a:rPr lang="es-ES" i="1">
                              <a:solidFill>
                                <a:srgbClr val="002060"/>
                              </a:solidFill>
                              <a:latin typeface="Cambria Math" panose="02040503050406030204" pitchFamily="18" charset="0"/>
                            </a:rPr>
                            <m:t>1</m:t>
                          </m:r>
                        </m:num>
                        <m:den>
                          <m:r>
                            <a:rPr lang="es-ES" i="1">
                              <a:solidFill>
                                <a:srgbClr val="002060"/>
                              </a:solidFill>
                              <a:latin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𝑁</m:t>
                          </m:r>
                        </m:sup>
                        <m:e>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e>
                          </m:nary>
                        </m:e>
                      </m:nary>
                      <m:r>
                        <a:rPr lang="es-ES" b="0" i="1" smtClean="0">
                          <a:solidFill>
                            <a:srgbClr val="002060"/>
                          </a:solidFill>
                          <a:latin typeface="Cambria Math" panose="02040503050406030204" pitchFamily="18" charset="0"/>
                          <a:ea typeface="Cambria Math" panose="02040503050406030204" pitchFamily="18" charset="0"/>
                        </a:rPr>
                        <m:t>=</m:t>
                      </m:r>
                    </m:oMath>
                  </m:oMathPara>
                </a14:m>
                <a:endParaRPr lang="es-ES" dirty="0"/>
              </a:p>
              <a:p>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957043" y="1167973"/>
                <a:ext cx="10396757" cy="1315745"/>
              </a:xfrm>
              <a:prstGeom prst="rect">
                <a:avLst/>
              </a:prstGeom>
              <a:blipFill>
                <a:blip r:embed="rId3"/>
                <a:stretch>
                  <a:fillRect/>
                </a:stretch>
              </a:blipFill>
            </p:spPr>
            <p:txBody>
              <a:bodyPr/>
              <a:lstStyle/>
              <a:p>
                <a:r>
                  <a:rPr lang="es-ES">
                    <a:noFill/>
                  </a:rPr>
                  <a:t> </a:t>
                </a:r>
              </a:p>
            </p:txBody>
          </p:sp>
        </mc:Fallback>
      </mc:AlternateContent>
      <p:sp>
        <p:nvSpPr>
          <p:cNvPr id="21" name="Flecha derecha 20"/>
          <p:cNvSpPr/>
          <p:nvPr/>
        </p:nvSpPr>
        <p:spPr>
          <a:xfrm rot="5400000">
            <a:off x="6077100" y="1211675"/>
            <a:ext cx="288000" cy="10800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redondeado 21"/>
          <p:cNvSpPr/>
          <p:nvPr/>
        </p:nvSpPr>
        <p:spPr>
          <a:xfrm>
            <a:off x="5753099" y="747884"/>
            <a:ext cx="936000" cy="3600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200" dirty="0" err="1">
                <a:solidFill>
                  <a:srgbClr val="002060"/>
                </a:solidFill>
              </a:rPr>
              <a:t>Orthonormal</a:t>
            </a:r>
            <a:r>
              <a:rPr lang="es-ES" sz="1200" dirty="0">
                <a:solidFill>
                  <a:srgbClr val="002060"/>
                </a:solidFill>
              </a:rPr>
              <a:t> </a:t>
            </a:r>
            <a:r>
              <a:rPr lang="es-ES" sz="1200" dirty="0" err="1">
                <a:solidFill>
                  <a:srgbClr val="002060"/>
                </a:solidFill>
              </a:rPr>
              <a:t>Basis</a:t>
            </a:r>
            <a:endParaRPr lang="es-ES" sz="1200" dirty="0">
              <a:solidFill>
                <a:srgbClr val="002060"/>
              </a:solidFill>
            </a:endParaRPr>
          </a:p>
        </p:txBody>
      </p:sp>
      <mc:AlternateContent xmlns:mc="http://schemas.openxmlformats.org/markup-compatibility/2006" xmlns:a14="http://schemas.microsoft.com/office/drawing/2010/main">
        <mc:Choice Requires="a14">
          <p:sp>
            <p:nvSpPr>
              <p:cNvPr id="23" name="Rectángulo 22"/>
              <p:cNvSpPr/>
              <p:nvPr/>
            </p:nvSpPr>
            <p:spPr>
              <a:xfrm>
                <a:off x="1119530" y="2562221"/>
                <a:ext cx="8178649" cy="12610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rgbClr val="002060"/>
                          </a:solidFill>
                          <a:latin typeface="Cambria Math" panose="02040503050406030204" pitchFamily="18" charset="0"/>
                          <a:ea typeface="Cambria Math" panose="02040503050406030204" pitchFamily="18" charset="0"/>
                        </a:rPr>
                        <m:t>=</m:t>
                      </m:r>
                      <m:f>
                        <m:fPr>
                          <m:ctrlPr>
                            <a:rPr lang="es-ES" i="1">
                              <a:solidFill>
                                <a:srgbClr val="002060"/>
                              </a:solidFill>
                              <a:latin typeface="Cambria Math" panose="02040503050406030204" pitchFamily="18" charset="0"/>
                            </a:rPr>
                          </m:ctrlPr>
                        </m:fPr>
                        <m:num>
                          <m:r>
                            <a:rPr lang="es-ES" i="1">
                              <a:solidFill>
                                <a:srgbClr val="002060"/>
                              </a:solidFill>
                              <a:latin typeface="Cambria Math" panose="02040503050406030204" pitchFamily="18" charset="0"/>
                            </a:rPr>
                            <m:t>1</m:t>
                          </m:r>
                        </m:num>
                        <m:den>
                          <m:r>
                            <a:rPr lang="es-ES" i="1">
                              <a:solidFill>
                                <a:srgbClr val="002060"/>
                              </a:solidFill>
                              <a:latin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𝑁</m:t>
                          </m:r>
                        </m:sup>
                        <m:e>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smtClean="0">
                                          <a:solidFill>
                                            <a:srgbClr val="002060"/>
                                          </a:solidFill>
                                          <a:latin typeface="Cambria Math" panose="02040503050406030204" pitchFamily="18" charset="0"/>
                                          <a:ea typeface="Cambria Math" panose="02040503050406030204" pitchFamily="18" charset="0"/>
                                        </a:rPr>
                                        <m:t>𝒙</m:t>
                                      </m:r>
                                    </m:e>
                                    <m:sub>
                                      <m:r>
                                        <a:rPr lang="es-ES" b="1" i="1" smtClean="0">
                                          <a:solidFill>
                                            <a:srgbClr val="002060"/>
                                          </a:solidFill>
                                          <a:latin typeface="Cambria Math" panose="02040503050406030204" pitchFamily="18" charset="0"/>
                                          <a:ea typeface="Cambria Math" panose="02040503050406030204" pitchFamily="18" charset="0"/>
                                        </a:rPr>
                                        <m:t>𝒋</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smtClean="0">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nary>
                        </m:e>
                      </m:nary>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𝑀</m:t>
                          </m:r>
                          <m:r>
                            <a:rPr lang="es-ES" b="0" i="1" smtClean="0">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d>
                            <m:dPr>
                              <m:ctrlPr>
                                <a:rPr lang="es-ES" i="1" smtClean="0">
                                  <a:solidFill>
                                    <a:srgbClr val="002060"/>
                                  </a:solidFill>
                                  <a:latin typeface="Cambria Math" panose="02040503050406030204" pitchFamily="18" charset="0"/>
                                  <a:ea typeface="Cambria Math" panose="02040503050406030204" pitchFamily="18" charset="0"/>
                                </a:rPr>
                              </m:ctrlPr>
                            </m:dPr>
                            <m:e>
                              <m:f>
                                <m:fPr>
                                  <m:ctrlPr>
                                    <a:rPr lang="es-ES" i="1">
                                      <a:solidFill>
                                        <a:srgbClr val="002060"/>
                                      </a:solidFill>
                                      <a:latin typeface="Cambria Math" panose="02040503050406030204" pitchFamily="18" charset="0"/>
                                    </a:rPr>
                                  </m:ctrlPr>
                                </m:fPr>
                                <m:num>
                                  <m:r>
                                    <a:rPr lang="es-ES" i="1">
                                      <a:solidFill>
                                        <a:srgbClr val="002060"/>
                                      </a:solidFill>
                                      <a:latin typeface="Cambria Math" panose="02040503050406030204" pitchFamily="18" charset="0"/>
                                    </a:rPr>
                                    <m:t>1</m:t>
                                  </m:r>
                                </m:num>
                                <m:den>
                                  <m:r>
                                    <a:rPr lang="es-ES" i="1">
                                      <a:solidFill>
                                        <a:srgbClr val="002060"/>
                                      </a:solidFill>
                                      <a:latin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𝑁</m:t>
                                  </m:r>
                                </m:sup>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𝒙</m:t>
                                          </m:r>
                                        </m:e>
                                        <m:sub>
                                          <m:r>
                                            <a:rPr lang="es-ES" b="1" i="1">
                                              <a:solidFill>
                                                <a:srgbClr val="002060"/>
                                              </a:solidFill>
                                              <a:latin typeface="Cambria Math" panose="02040503050406030204" pitchFamily="18" charset="0"/>
                                              <a:ea typeface="Cambria Math" panose="02040503050406030204" pitchFamily="18" charset="0"/>
                                            </a:rPr>
                                            <m:t>𝒋</m:t>
                                          </m:r>
                                        </m:sub>
                                      </m:sSub>
                                    </m:e>
                                    <m:sup>
                                      <m:r>
                                        <a:rPr lang="es-ES" i="1">
                                          <a:solidFill>
                                            <a:srgbClr val="002060"/>
                                          </a:solidFill>
                                          <a:latin typeface="Cambria Math" panose="02040503050406030204" pitchFamily="18" charset="0"/>
                                          <a:ea typeface="Cambria Math" panose="02040503050406030204" pitchFamily="18" charset="0"/>
                                        </a:rPr>
                                        <m:t>𝑇</m:t>
                                      </m:r>
                                    </m:sup>
                                  </m:sSup>
                                </m:e>
                              </m:nary>
                            </m:e>
                          </m:d>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r>
                            <a:rPr lang="es-ES" i="1" smtClean="0">
                              <a:solidFill>
                                <a:srgbClr val="002060"/>
                              </a:solidFill>
                              <a:latin typeface="Cambria Math" panose="02040503050406030204" pitchFamily="18" charset="0"/>
                              <a:ea typeface="Cambria Math" panose="02040503050406030204" pitchFamily="18" charset="0"/>
                            </a:rPr>
                            <m:t>𝑆</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a:p>
                <a:endParaRPr lang="es-ES" dirty="0"/>
              </a:p>
            </p:txBody>
          </p:sp>
        </mc:Choice>
        <mc:Fallback xmlns="">
          <p:sp>
            <p:nvSpPr>
              <p:cNvPr id="23" name="Rectángulo 22"/>
              <p:cNvSpPr>
                <a:spLocks noRot="1" noChangeAspect="1" noMove="1" noResize="1" noEditPoints="1" noAdjustHandles="1" noChangeArrowheads="1" noChangeShapeType="1" noTextEdit="1"/>
              </p:cNvSpPr>
              <p:nvPr/>
            </p:nvSpPr>
            <p:spPr>
              <a:xfrm>
                <a:off x="1119530" y="2562221"/>
                <a:ext cx="8178649" cy="1261051"/>
              </a:xfrm>
              <a:prstGeom prst="rect">
                <a:avLst/>
              </a:prstGeom>
              <a:blipFill>
                <a:blip r:embed="rId4"/>
                <a:stretch>
                  <a:fillRect/>
                </a:stretch>
              </a:blipFill>
            </p:spPr>
            <p:txBody>
              <a:bodyPr/>
              <a:lstStyle/>
              <a:p>
                <a:r>
                  <a:rPr lang="es-ES">
                    <a:noFill/>
                  </a:rPr>
                  <a:t> </a:t>
                </a:r>
              </a:p>
            </p:txBody>
          </p:sp>
        </mc:Fallback>
      </mc:AlternateContent>
      <p:sp>
        <p:nvSpPr>
          <p:cNvPr id="26" name="Flecha derecha 25"/>
          <p:cNvSpPr/>
          <p:nvPr/>
        </p:nvSpPr>
        <p:spPr>
          <a:xfrm rot="16200000">
            <a:off x="3820481" y="3342957"/>
            <a:ext cx="288000" cy="10800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redondeado 29"/>
          <p:cNvSpPr/>
          <p:nvPr/>
        </p:nvSpPr>
        <p:spPr>
          <a:xfrm>
            <a:off x="3486149" y="3541775"/>
            <a:ext cx="936000" cy="3600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s-ES" sz="1200" dirty="0" err="1">
                <a:solidFill>
                  <a:srgbClr val="002060"/>
                </a:solidFill>
              </a:rPr>
              <a:t>Rearranging</a:t>
            </a:r>
            <a:r>
              <a:rPr lang="es-ES" sz="1200" dirty="0">
                <a:solidFill>
                  <a:srgbClr val="002060"/>
                </a:solidFill>
              </a:rPr>
              <a:t> </a:t>
            </a:r>
            <a:r>
              <a:rPr lang="es-ES" sz="1200" dirty="0" err="1">
                <a:solidFill>
                  <a:srgbClr val="002060"/>
                </a:solidFill>
              </a:rPr>
              <a:t>Summation</a:t>
            </a:r>
            <a:endParaRPr lang="es-ES" sz="1200" dirty="0">
              <a:solidFill>
                <a:srgbClr val="002060"/>
              </a:solidFill>
            </a:endParaRPr>
          </a:p>
        </p:txBody>
      </p:sp>
      <p:sp>
        <p:nvSpPr>
          <p:cNvPr id="31" name="Cerrar llave 30"/>
          <p:cNvSpPr/>
          <p:nvPr/>
        </p:nvSpPr>
        <p:spPr>
          <a:xfrm rot="5400000">
            <a:off x="6128012" y="2994287"/>
            <a:ext cx="124398" cy="1335578"/>
          </a:xfrm>
          <a:prstGeom prst="rightBrace">
            <a:avLst>
              <a:gd name="adj1" fmla="val 53495"/>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4" name="Rectángulo 3"/>
              <p:cNvSpPr/>
              <p:nvPr/>
            </p:nvSpPr>
            <p:spPr>
              <a:xfrm>
                <a:off x="5481345" y="3817494"/>
                <a:ext cx="1417732" cy="523220"/>
              </a:xfrm>
              <a:prstGeom prst="rect">
                <a:avLst/>
              </a:prstGeom>
              <a:ln w="41275">
                <a:noFill/>
              </a:ln>
            </p:spPr>
            <p:txBody>
              <a:bodyPr wrap="square">
                <a:spAutoFit/>
              </a:bodyPr>
              <a:lstStyle/>
              <a:p>
                <a:pPr algn="ctr"/>
                <a:r>
                  <a:rPr lang="es-ES" sz="1400" dirty="0">
                    <a:solidFill>
                      <a:srgbClr val="002060"/>
                    </a:solidFill>
                  </a:rPr>
                  <a:t>Data </a:t>
                </a:r>
                <a:r>
                  <a:rPr lang="es-ES" sz="1400" dirty="0" err="1">
                    <a:solidFill>
                      <a:srgbClr val="002060"/>
                    </a:solidFill>
                  </a:rPr>
                  <a:t>covariance</a:t>
                </a:r>
                <a:r>
                  <a:rPr lang="es-ES" sz="1400" dirty="0">
                    <a:solidFill>
                      <a:srgbClr val="002060"/>
                    </a:solidFill>
                  </a:rPr>
                  <a:t> </a:t>
                </a:r>
                <a:r>
                  <a:rPr lang="es-ES" sz="1400" dirty="0" err="1">
                    <a:solidFill>
                      <a:srgbClr val="002060"/>
                    </a:solidFill>
                  </a:rPr>
                  <a:t>matrix</a:t>
                </a:r>
                <a:r>
                  <a:rPr lang="es-ES" sz="1400" dirty="0">
                    <a:solidFill>
                      <a:srgbClr val="002060"/>
                    </a:solidFill>
                  </a:rPr>
                  <a:t>: </a:t>
                </a:r>
                <a14:m>
                  <m:oMath xmlns:m="http://schemas.openxmlformats.org/officeDocument/2006/math">
                    <m:r>
                      <a:rPr lang="es-ES" sz="1400" i="1">
                        <a:solidFill>
                          <a:srgbClr val="002060"/>
                        </a:solidFill>
                        <a:latin typeface="Cambria Math" panose="02040503050406030204" pitchFamily="18" charset="0"/>
                        <a:ea typeface="Cambria Math" panose="02040503050406030204" pitchFamily="18" charset="0"/>
                      </a:rPr>
                      <m:t>𝑆</m:t>
                    </m:r>
                  </m:oMath>
                </a14:m>
                <a:r>
                  <a:rPr lang="es-ES" sz="1400" dirty="0">
                    <a:solidFill>
                      <a:srgbClr val="002060"/>
                    </a:solidFill>
                  </a:rPr>
                  <a:t> </a:t>
                </a:r>
                <a:endParaRPr lang="es-ES" sz="1400" dirty="0"/>
              </a:p>
            </p:txBody>
          </p:sp>
        </mc:Choice>
        <mc:Fallback xmlns="">
          <p:sp>
            <p:nvSpPr>
              <p:cNvPr id="4" name="Rectángulo 3"/>
              <p:cNvSpPr>
                <a:spLocks noRot="1" noChangeAspect="1" noMove="1" noResize="1" noEditPoints="1" noAdjustHandles="1" noChangeArrowheads="1" noChangeShapeType="1" noTextEdit="1"/>
              </p:cNvSpPr>
              <p:nvPr/>
            </p:nvSpPr>
            <p:spPr>
              <a:xfrm>
                <a:off x="5481345" y="3817494"/>
                <a:ext cx="1417732" cy="523220"/>
              </a:xfrm>
              <a:prstGeom prst="rect">
                <a:avLst/>
              </a:prstGeom>
              <a:blipFill>
                <a:blip r:embed="rId5"/>
                <a:stretch>
                  <a:fillRect t="-2326" b="-11628"/>
                </a:stretch>
              </a:blipFill>
              <a:ln w="41275">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orchetes 8"/>
              <p:cNvSpPr/>
              <p:nvPr/>
            </p:nvSpPr>
            <p:spPr>
              <a:xfrm>
                <a:off x="6858000" y="3721775"/>
                <a:ext cx="1019175" cy="676814"/>
              </a:xfrm>
              <a:prstGeom prst="bracketPair">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ctr">
                  <a:lnSpc>
                    <a:spcPts val="1100"/>
                  </a:lnSpc>
                </a:pPr>
                <a:r>
                  <a:rPr lang="en-US" sz="1200" dirty="0">
                    <a:solidFill>
                      <a:srgbClr val="002060"/>
                    </a:solidFill>
                  </a:rPr>
                  <a:t>Remember: Dataset</a:t>
                </a:r>
                <a14:m>
                  <m:oMath xmlns:m="http://schemas.openxmlformats.org/officeDocument/2006/math">
                    <m:r>
                      <a:rPr lang="es-ES" sz="1200">
                        <a:solidFill>
                          <a:srgbClr val="002060"/>
                        </a:solidFill>
                        <a:latin typeface="Cambria Math" panose="02040503050406030204" pitchFamily="18" charset="0"/>
                      </a:rPr>
                      <m:t> </m:t>
                    </m:r>
                    <m:r>
                      <a:rPr lang="es-ES" sz="1200" i="1">
                        <a:solidFill>
                          <a:srgbClr val="002060"/>
                        </a:solidFill>
                        <a:latin typeface="Cambria Math" panose="02040503050406030204" pitchFamily="18" charset="0"/>
                      </a:rPr>
                      <m:t>𝑋</m:t>
                    </m:r>
                    <m:r>
                      <a:rPr lang="es-ES" sz="1200" i="1">
                        <a:solidFill>
                          <a:srgbClr val="002060"/>
                        </a:solidFill>
                        <a:latin typeface="Cambria Math" panose="02040503050406030204" pitchFamily="18" charset="0"/>
                      </a:rPr>
                      <m:t> </m:t>
                    </m:r>
                  </m:oMath>
                </a14:m>
                <a:r>
                  <a:rPr lang="en-US" sz="1200" dirty="0">
                    <a:solidFill>
                      <a:srgbClr val="002060"/>
                    </a:solidFill>
                  </a:rPr>
                  <a:t>is centered</a:t>
                </a:r>
              </a:p>
              <a:p>
                <a:pPr algn="ctr">
                  <a:lnSpc>
                    <a:spcPts val="1100"/>
                  </a:lnSpc>
                </a:pPr>
                <a:r>
                  <a:rPr lang="en-US" sz="1200" dirty="0">
                    <a:solidFill>
                      <a:srgbClr val="002060"/>
                    </a:solidFill>
                  </a:rPr>
                  <a:t> </a:t>
                </a:r>
                <a14:m>
                  <m:oMath xmlns:m="http://schemas.openxmlformats.org/officeDocument/2006/math">
                    <m:r>
                      <a:rPr lang="es-ES" sz="1200" b="1" i="1">
                        <a:solidFill>
                          <a:srgbClr val="002060"/>
                        </a:solidFill>
                        <a:latin typeface="Cambria Math" panose="02040503050406030204" pitchFamily="18" charset="0"/>
                        <a:ea typeface="Cambria Math" panose="02040503050406030204" pitchFamily="18" charset="0"/>
                      </a:rPr>
                      <m:t>𝝁</m:t>
                    </m:r>
                    <m:r>
                      <a:rPr lang="es-ES" sz="1200" b="0" i="0" smtClean="0">
                        <a:solidFill>
                          <a:srgbClr val="002060"/>
                        </a:solidFill>
                        <a:latin typeface="Cambria Math" panose="02040503050406030204" pitchFamily="18" charset="0"/>
                        <a:ea typeface="Cambria Math" panose="02040503050406030204" pitchFamily="18" charset="0"/>
                      </a:rPr>
                      <m:t>=</m:t>
                    </m:r>
                    <m:r>
                      <a:rPr lang="es-ES" sz="1200" b="1" i="0" smtClean="0">
                        <a:solidFill>
                          <a:srgbClr val="002060"/>
                        </a:solidFill>
                        <a:latin typeface="Cambria Math" panose="02040503050406030204" pitchFamily="18" charset="0"/>
                        <a:ea typeface="Cambria Math" panose="02040503050406030204" pitchFamily="18" charset="0"/>
                      </a:rPr>
                      <m:t>𝟎</m:t>
                    </m:r>
                  </m:oMath>
                </a14:m>
                <a:endParaRPr lang="es-ES" sz="1200" b="1" dirty="0"/>
              </a:p>
            </p:txBody>
          </p:sp>
        </mc:Choice>
        <mc:Fallback xmlns="">
          <p:sp>
            <p:nvSpPr>
              <p:cNvPr id="9" name="Corchetes 8"/>
              <p:cNvSpPr>
                <a:spLocks noRot="1" noChangeAspect="1" noMove="1" noResize="1" noEditPoints="1" noAdjustHandles="1" noChangeArrowheads="1" noChangeShapeType="1" noTextEdit="1"/>
              </p:cNvSpPr>
              <p:nvPr/>
            </p:nvSpPr>
            <p:spPr>
              <a:xfrm>
                <a:off x="6858000" y="3721775"/>
                <a:ext cx="1019175" cy="676814"/>
              </a:xfrm>
              <a:prstGeom prst="bracketPair">
                <a:avLst/>
              </a:prstGeom>
              <a:blipFill>
                <a:blip r:embed="rId6"/>
                <a:stretch>
                  <a:fillRect t="-3509"/>
                </a:stretch>
              </a:blipFill>
              <a:ln w="19050">
                <a:solidFill>
                  <a:srgbClr val="00206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4005404" y="5033564"/>
                <a:ext cx="1952779"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solidFill>
                            <a:srgbClr val="002060"/>
                          </a:solidFill>
                          <a:latin typeface="Cambria Math" panose="02040503050406030204" pitchFamily="18" charset="0"/>
                        </a:rPr>
                        <m:t>𝐽</m:t>
                      </m:r>
                      <m:r>
                        <a:rPr lang="es-ES" i="1">
                          <a:solidFill>
                            <a:srgbClr val="002060"/>
                          </a:solidFill>
                          <a:latin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r>
                            <a:rPr lang="es-ES" i="1">
                              <a:solidFill>
                                <a:srgbClr val="002060"/>
                              </a:solidFill>
                              <a:latin typeface="Cambria Math" panose="02040503050406030204" pitchFamily="18" charset="0"/>
                              <a:ea typeface="Cambria Math" panose="02040503050406030204" pitchFamily="18" charset="0"/>
                            </a:rPr>
                            <m:t>𝑆</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4005404" y="5033564"/>
                <a:ext cx="1952779" cy="871264"/>
              </a:xfrm>
              <a:prstGeom prst="rect">
                <a:avLst/>
              </a:prstGeom>
              <a:blipFill>
                <a:blip r:embed="rId7"/>
                <a:stretch>
                  <a:fillRect/>
                </a:stretch>
              </a:blipFill>
            </p:spPr>
            <p:txBody>
              <a:bodyPr/>
              <a:lstStyle/>
              <a:p>
                <a:r>
                  <a:rPr lang="es-ES">
                    <a:noFill/>
                  </a:rPr>
                  <a:t> </a:t>
                </a:r>
              </a:p>
            </p:txBody>
          </p:sp>
        </mc:Fallback>
      </mc:AlternateContent>
      <p:sp>
        <p:nvSpPr>
          <p:cNvPr id="34" name="Rectángulo: esquinas redondeadas 21">
            <a:extLst>
              <a:ext uri="{FF2B5EF4-FFF2-40B4-BE49-F238E27FC236}">
                <a16:creationId xmlns:a16="http://schemas.microsoft.com/office/drawing/2014/main" id="{B0A9D075-D94E-4133-B572-19382B51ACBA}"/>
              </a:ext>
            </a:extLst>
          </p:cNvPr>
          <p:cNvSpPr/>
          <p:nvPr/>
        </p:nvSpPr>
        <p:spPr>
          <a:xfrm>
            <a:off x="2128889" y="5054100"/>
            <a:ext cx="7977136" cy="9025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17" name="Marcador de pie de página 3">
            <a:extLst>
              <a:ext uri="{FF2B5EF4-FFF2-40B4-BE49-F238E27FC236}">
                <a16:creationId xmlns:a16="http://schemas.microsoft.com/office/drawing/2014/main" id="{38F8C817-382B-420E-93C4-488B8B392C7E}"/>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51996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ángulo 10"/>
              <p:cNvSpPr/>
              <p:nvPr/>
            </p:nvSpPr>
            <p:spPr>
              <a:xfrm>
                <a:off x="302355" y="771773"/>
                <a:ext cx="11889645" cy="422295"/>
              </a:xfrm>
              <a:prstGeom prst="rect">
                <a:avLst/>
              </a:prstGeom>
            </p:spPr>
            <p:txBody>
              <a:bodyPr wrap="square">
                <a:spAutoFit/>
              </a:bodyPr>
              <a:lstStyle/>
              <a:p>
                <a:r>
                  <a:rPr lang="es-ES" dirty="0">
                    <a:solidFill>
                      <a:srgbClr val="002060"/>
                    </a:solidFill>
                  </a:rPr>
                  <a:t>Objetive: </a:t>
                </a:r>
                <a:r>
                  <a:rPr lang="es-ES" dirty="0" err="1">
                    <a:solidFill>
                      <a:srgbClr val="002060"/>
                    </a:solidFill>
                  </a:rPr>
                  <a:t>Minimize</a:t>
                </a:r>
                <a:r>
                  <a:rPr lang="es-ES" dirty="0">
                    <a:solidFill>
                      <a:srgbClr val="002060"/>
                    </a:solidFill>
                  </a:rPr>
                  <a:t>                                   </a:t>
                </a:r>
                <a:r>
                  <a:rPr lang="es-ES" dirty="0" err="1">
                    <a:solidFill>
                      <a:srgbClr val="002060"/>
                    </a:solidFill>
                  </a:rPr>
                  <a:t>being</a:t>
                </a:r>
                <a:r>
                  <a:rPr lang="es-ES" dirty="0">
                    <a:solidFill>
                      <a:srgbClr val="002060"/>
                    </a:solidFill>
                  </a:rPr>
                  <a:t> </a:t>
                </a:r>
                <a14:m>
                  <m:oMath xmlns:m="http://schemas.openxmlformats.org/officeDocument/2006/math">
                    <m:r>
                      <a:rPr lang="es-ES" i="1">
                        <a:solidFill>
                          <a:srgbClr val="002060"/>
                        </a:solidFill>
                        <a:latin typeface="Cambria Math" panose="02040503050406030204" pitchFamily="18" charset="0"/>
                        <a:ea typeface="Cambria Math" panose="02040503050406030204" pitchFamily="18" charset="0"/>
                      </a:rPr>
                      <m:t>𝑆</m:t>
                    </m:r>
                  </m:oMath>
                </a14:m>
                <a:r>
                  <a:rPr lang="es-ES" dirty="0">
                    <a:solidFill>
                      <a:srgbClr val="002060"/>
                    </a:solidFill>
                  </a:rPr>
                  <a:t> a </a:t>
                </a:r>
                <a:r>
                  <a:rPr lang="es-ES" dirty="0" err="1">
                    <a:solidFill>
                      <a:srgbClr val="002060"/>
                    </a:solidFill>
                  </a:rPr>
                  <a:t>symmetric</a:t>
                </a:r>
                <a:r>
                  <a:rPr lang="es-ES" dirty="0">
                    <a:solidFill>
                      <a:srgbClr val="002060"/>
                    </a:solidFill>
                  </a:rPr>
                  <a:t> positive </a:t>
                </a:r>
                <a:r>
                  <a:rPr lang="es-ES" dirty="0" err="1">
                    <a:solidFill>
                      <a:srgbClr val="002060"/>
                    </a:solidFill>
                  </a:rPr>
                  <a:t>definite</a:t>
                </a:r>
                <a:r>
                  <a:rPr lang="es-ES" dirty="0">
                    <a:solidFill>
                      <a:srgbClr val="002060"/>
                    </a:solidFill>
                  </a:rPr>
                  <a:t> </a:t>
                </a:r>
                <a:r>
                  <a:rPr lang="es-ES" dirty="0" err="1">
                    <a:solidFill>
                      <a:srgbClr val="002060"/>
                    </a:solidFill>
                  </a:rPr>
                  <a:t>matrix</a:t>
                </a:r>
                <a:r>
                  <a:rPr lang="es-ES" dirty="0">
                    <a:solidFill>
                      <a:srgbClr val="002060"/>
                    </a:solidFill>
                  </a:rPr>
                  <a:t> </a:t>
                </a:r>
                <a:r>
                  <a:rPr lang="en-US" dirty="0">
                    <a:solidFill>
                      <a:srgbClr val="002060"/>
                    </a:solidFill>
                  </a:rPr>
                  <a:t>subjected to the constraint: </a:t>
                </a:r>
                <a14:m>
                  <m:oMath xmlns:m="http://schemas.openxmlformats.org/officeDocument/2006/math">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m:t>
                    </m:r>
                    <m:sSub>
                      <m:sSubPr>
                        <m:ctrlPr>
                          <a:rPr lang="es-ES" b="0"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𝛿</m:t>
                        </m:r>
                      </m:e>
                      <m:sub>
                        <m:r>
                          <a:rPr lang="es-ES" b="0" i="1" smtClean="0">
                            <a:solidFill>
                              <a:srgbClr val="002060"/>
                            </a:solidFill>
                            <a:latin typeface="Cambria Math" panose="02040503050406030204" pitchFamily="18" charset="0"/>
                            <a:ea typeface="Cambria Math" panose="02040503050406030204" pitchFamily="18" charset="0"/>
                          </a:rPr>
                          <m:t>𝑖𝑗</m:t>
                        </m:r>
                      </m:sub>
                    </m:sSub>
                  </m:oMath>
                </a14:m>
                <a:r>
                  <a:rPr lang="es-ES" dirty="0">
                    <a:solidFill>
                      <a:srgbClr val="002060"/>
                    </a:solidFill>
                  </a:rPr>
                  <a:t>  </a:t>
                </a:r>
              </a:p>
            </p:txBody>
          </p:sp>
        </mc:Choice>
        <mc:Fallback xmlns="">
          <p:sp>
            <p:nvSpPr>
              <p:cNvPr id="11" name="Rectángulo 10"/>
              <p:cNvSpPr>
                <a:spLocks noRot="1" noChangeAspect="1" noMove="1" noResize="1" noEditPoints="1" noAdjustHandles="1" noChangeArrowheads="1" noChangeShapeType="1" noTextEdit="1"/>
              </p:cNvSpPr>
              <p:nvPr/>
            </p:nvSpPr>
            <p:spPr>
              <a:xfrm>
                <a:off x="302355" y="771773"/>
                <a:ext cx="11889645" cy="422295"/>
              </a:xfrm>
              <a:prstGeom prst="rect">
                <a:avLst/>
              </a:prstGeom>
              <a:blipFill>
                <a:blip r:embed="rId2"/>
                <a:stretch>
                  <a:fillRect l="-462" b="-18841"/>
                </a:stretch>
              </a:blipFill>
            </p:spPr>
            <p:txBody>
              <a:bodyPr/>
              <a:lstStyle/>
              <a:p>
                <a:r>
                  <a:rPr lang="es-ES">
                    <a:noFill/>
                  </a:rPr>
                  <a:t> </a:t>
                </a:r>
              </a:p>
            </p:txBody>
          </p:sp>
        </mc:Fallback>
      </mc:AlternateContent>
      <p:sp>
        <p:nvSpPr>
          <p:cNvPr id="5" name="Marcador de número de diapositiva 4">
            <a:extLst>
              <a:ext uri="{FF2B5EF4-FFF2-40B4-BE49-F238E27FC236}">
                <a16:creationId xmlns:a16="http://schemas.microsoft.com/office/drawing/2014/main" id="{8BE4D073-3E22-4DB7-A800-43C3E7E89D8C}"/>
              </a:ext>
            </a:extLst>
          </p:cNvPr>
          <p:cNvSpPr>
            <a:spLocks noGrp="1"/>
          </p:cNvSpPr>
          <p:nvPr>
            <p:ph type="sldNum" sz="quarter" idx="12"/>
          </p:nvPr>
        </p:nvSpPr>
        <p:spPr/>
        <p:txBody>
          <a:bodyPr/>
          <a:lstStyle/>
          <a:p>
            <a:fld id="{5104FCC0-1602-4E53-A4A9-B84AD752D31B}" type="slidenum">
              <a:rPr lang="es-ES" smtClean="0">
                <a:solidFill>
                  <a:prstClr val="black">
                    <a:tint val="75000"/>
                  </a:prstClr>
                </a:solidFill>
              </a:rPr>
              <a:pPr/>
              <a:t>12</a:t>
            </a:fld>
            <a:endParaRPr lang="es-ES">
              <a:solidFill>
                <a:prstClr val="black">
                  <a:tint val="75000"/>
                </a:prstClr>
              </a:solidFill>
            </a:endParaRPr>
          </a:p>
        </p:txBody>
      </p:sp>
      <mc:AlternateContent xmlns:mc="http://schemas.openxmlformats.org/markup-compatibility/2006" xmlns:a14="http://schemas.microsoft.com/office/drawing/2010/main">
        <mc:Choice Requires="a14">
          <p:sp>
            <p:nvSpPr>
              <p:cNvPr id="10" name="Rectángulo 9"/>
              <p:cNvSpPr/>
              <p:nvPr/>
            </p:nvSpPr>
            <p:spPr>
              <a:xfrm>
                <a:off x="2150295" y="568960"/>
                <a:ext cx="1856662" cy="8279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700" i="1">
                          <a:solidFill>
                            <a:srgbClr val="002060"/>
                          </a:solidFill>
                          <a:latin typeface="Cambria Math" panose="02040503050406030204" pitchFamily="18" charset="0"/>
                        </a:rPr>
                        <m:t>𝐽</m:t>
                      </m:r>
                      <m:r>
                        <a:rPr lang="es-ES" sz="1700" i="1">
                          <a:solidFill>
                            <a:srgbClr val="002060"/>
                          </a:solidFill>
                          <a:latin typeface="Cambria Math" panose="02040503050406030204" pitchFamily="18" charset="0"/>
                        </a:rPr>
                        <m:t>=</m:t>
                      </m:r>
                      <m:nary>
                        <m:naryPr>
                          <m:chr m:val="∑"/>
                          <m:ctrlPr>
                            <a:rPr lang="es-ES" sz="1700" i="1">
                              <a:solidFill>
                                <a:srgbClr val="002060"/>
                              </a:solidFill>
                              <a:latin typeface="Cambria Math" panose="02040503050406030204" pitchFamily="18" charset="0"/>
                              <a:ea typeface="Cambria Math" panose="02040503050406030204" pitchFamily="18" charset="0"/>
                            </a:rPr>
                          </m:ctrlPr>
                        </m:naryPr>
                        <m:sub>
                          <m:r>
                            <a:rPr lang="es-ES" sz="1700" i="1">
                              <a:solidFill>
                                <a:srgbClr val="002060"/>
                              </a:solidFill>
                              <a:latin typeface="Cambria Math" panose="02040503050406030204" pitchFamily="18" charset="0"/>
                              <a:ea typeface="Cambria Math" panose="02040503050406030204" pitchFamily="18" charset="0"/>
                            </a:rPr>
                            <m:t>𝑖</m:t>
                          </m:r>
                          <m:r>
                            <a:rPr lang="es-ES" sz="1700" i="1">
                              <a:solidFill>
                                <a:srgbClr val="002060"/>
                              </a:solidFill>
                              <a:latin typeface="Cambria Math" panose="02040503050406030204" pitchFamily="18" charset="0"/>
                              <a:ea typeface="Cambria Math" panose="02040503050406030204" pitchFamily="18" charset="0"/>
                            </a:rPr>
                            <m:t>=</m:t>
                          </m:r>
                          <m:r>
                            <a:rPr lang="es-ES" sz="1700" i="1">
                              <a:solidFill>
                                <a:srgbClr val="002060"/>
                              </a:solidFill>
                              <a:latin typeface="Cambria Math" panose="02040503050406030204" pitchFamily="18" charset="0"/>
                              <a:ea typeface="Cambria Math" panose="02040503050406030204" pitchFamily="18" charset="0"/>
                            </a:rPr>
                            <m:t>𝑀</m:t>
                          </m:r>
                          <m:r>
                            <a:rPr lang="es-ES" sz="1700" i="1">
                              <a:solidFill>
                                <a:srgbClr val="002060"/>
                              </a:solidFill>
                              <a:latin typeface="Cambria Math" panose="02040503050406030204" pitchFamily="18" charset="0"/>
                              <a:ea typeface="Cambria Math" panose="02040503050406030204" pitchFamily="18" charset="0"/>
                            </a:rPr>
                            <m:t>+1</m:t>
                          </m:r>
                        </m:sub>
                        <m:sup>
                          <m:r>
                            <a:rPr lang="es-ES" sz="1700" i="1">
                              <a:solidFill>
                                <a:srgbClr val="002060"/>
                              </a:solidFill>
                              <a:latin typeface="Cambria Math" panose="02040503050406030204" pitchFamily="18" charset="0"/>
                              <a:ea typeface="Cambria Math" panose="02040503050406030204" pitchFamily="18" charset="0"/>
                            </a:rPr>
                            <m:t>𝐷</m:t>
                          </m:r>
                        </m:sup>
                        <m:e>
                          <m:sSup>
                            <m:sSupPr>
                              <m:ctrlPr>
                                <a:rPr lang="es-ES" sz="1700" i="1">
                                  <a:solidFill>
                                    <a:srgbClr val="002060"/>
                                  </a:solidFill>
                                  <a:latin typeface="Cambria Math" panose="02040503050406030204" pitchFamily="18" charset="0"/>
                                  <a:ea typeface="Cambria Math" panose="02040503050406030204" pitchFamily="18" charset="0"/>
                                </a:rPr>
                              </m:ctrlPr>
                            </m:sSupPr>
                            <m:e>
                              <m:sSub>
                                <m:sSubPr>
                                  <m:ctrlPr>
                                    <a:rPr lang="es-ES" sz="1700" i="1">
                                      <a:solidFill>
                                        <a:srgbClr val="002060"/>
                                      </a:solidFill>
                                      <a:latin typeface="Cambria Math" panose="02040503050406030204" pitchFamily="18" charset="0"/>
                                      <a:ea typeface="Cambria Math" panose="02040503050406030204" pitchFamily="18" charset="0"/>
                                    </a:rPr>
                                  </m:ctrlPr>
                                </m:sSubPr>
                                <m:e>
                                  <m:r>
                                    <a:rPr lang="es-ES" sz="1700" b="1" i="1">
                                      <a:solidFill>
                                        <a:srgbClr val="002060"/>
                                      </a:solidFill>
                                      <a:latin typeface="Cambria Math" panose="02040503050406030204" pitchFamily="18" charset="0"/>
                                      <a:ea typeface="Cambria Math" panose="02040503050406030204" pitchFamily="18" charset="0"/>
                                    </a:rPr>
                                    <m:t>𝒃</m:t>
                                  </m:r>
                                </m:e>
                                <m:sub>
                                  <m:r>
                                    <a:rPr lang="es-ES" sz="1700" i="1">
                                      <a:solidFill>
                                        <a:srgbClr val="002060"/>
                                      </a:solidFill>
                                      <a:latin typeface="Cambria Math" panose="02040503050406030204" pitchFamily="18" charset="0"/>
                                      <a:ea typeface="Cambria Math" panose="02040503050406030204" pitchFamily="18" charset="0"/>
                                    </a:rPr>
                                    <m:t>𝑖</m:t>
                                  </m:r>
                                </m:sub>
                              </m:sSub>
                            </m:e>
                            <m:sup>
                              <m:r>
                                <a:rPr lang="es-ES" sz="1700" i="1">
                                  <a:solidFill>
                                    <a:srgbClr val="002060"/>
                                  </a:solidFill>
                                  <a:latin typeface="Cambria Math" panose="02040503050406030204" pitchFamily="18" charset="0"/>
                                  <a:ea typeface="Cambria Math" panose="02040503050406030204" pitchFamily="18" charset="0"/>
                                </a:rPr>
                                <m:t>𝑇</m:t>
                              </m:r>
                            </m:sup>
                          </m:sSup>
                          <m:r>
                            <a:rPr lang="es-ES" sz="1700" i="1">
                              <a:solidFill>
                                <a:srgbClr val="002060"/>
                              </a:solidFill>
                              <a:latin typeface="Cambria Math" panose="02040503050406030204" pitchFamily="18" charset="0"/>
                              <a:ea typeface="Cambria Math" panose="02040503050406030204" pitchFamily="18" charset="0"/>
                            </a:rPr>
                            <m:t>𝑆</m:t>
                          </m:r>
                          <m:sSub>
                            <m:sSubPr>
                              <m:ctrlPr>
                                <a:rPr lang="es-ES" sz="1700" i="1">
                                  <a:solidFill>
                                    <a:srgbClr val="002060"/>
                                  </a:solidFill>
                                  <a:latin typeface="Cambria Math" panose="02040503050406030204" pitchFamily="18" charset="0"/>
                                  <a:ea typeface="Cambria Math" panose="02040503050406030204" pitchFamily="18" charset="0"/>
                                </a:rPr>
                              </m:ctrlPr>
                            </m:sSubPr>
                            <m:e>
                              <m:r>
                                <a:rPr lang="es-ES" sz="1700" i="1">
                                  <a:solidFill>
                                    <a:srgbClr val="002060"/>
                                  </a:solidFill>
                                  <a:latin typeface="Cambria Math" panose="02040503050406030204" pitchFamily="18" charset="0"/>
                                  <a:ea typeface="Cambria Math" panose="02040503050406030204" pitchFamily="18" charset="0"/>
                                </a:rPr>
                                <m:t> </m:t>
                              </m:r>
                              <m:r>
                                <a:rPr lang="es-ES" sz="1700" b="1" i="1">
                                  <a:solidFill>
                                    <a:srgbClr val="002060"/>
                                  </a:solidFill>
                                  <a:latin typeface="Cambria Math" panose="02040503050406030204" pitchFamily="18" charset="0"/>
                                  <a:ea typeface="Cambria Math" panose="02040503050406030204" pitchFamily="18" charset="0"/>
                                </a:rPr>
                                <m:t>𝒃</m:t>
                              </m:r>
                            </m:e>
                            <m:sub>
                              <m:r>
                                <a:rPr lang="es-ES" sz="1700" i="1">
                                  <a:solidFill>
                                    <a:srgbClr val="002060"/>
                                  </a:solidFill>
                                  <a:latin typeface="Cambria Math" panose="02040503050406030204" pitchFamily="18" charset="0"/>
                                  <a:ea typeface="Cambria Math" panose="02040503050406030204" pitchFamily="18" charset="0"/>
                                </a:rPr>
                                <m:t>𝑖</m:t>
                              </m:r>
                            </m:sub>
                          </m:sSub>
                        </m:e>
                      </m:nary>
                    </m:oMath>
                  </m:oMathPara>
                </a14:m>
                <a:endParaRPr lang="es-ES" sz="1700" dirty="0"/>
              </a:p>
            </p:txBody>
          </p:sp>
        </mc:Choice>
        <mc:Fallback xmlns="">
          <p:sp>
            <p:nvSpPr>
              <p:cNvPr id="10" name="Rectángulo 9"/>
              <p:cNvSpPr>
                <a:spLocks noRot="1" noChangeAspect="1" noMove="1" noResize="1" noEditPoints="1" noAdjustHandles="1" noChangeArrowheads="1" noChangeShapeType="1" noTextEdit="1"/>
              </p:cNvSpPr>
              <p:nvPr/>
            </p:nvSpPr>
            <p:spPr>
              <a:xfrm>
                <a:off x="2150295" y="568960"/>
                <a:ext cx="1856662" cy="827919"/>
              </a:xfrm>
              <a:prstGeom prst="rect">
                <a:avLst/>
              </a:prstGeom>
              <a:blipFill>
                <a:blip r:embed="rId3"/>
                <a:stretch>
                  <a:fillRect/>
                </a:stretch>
              </a:blipFill>
            </p:spPr>
            <p:txBody>
              <a:bodyPr/>
              <a:lstStyle/>
              <a:p>
                <a:r>
                  <a:rPr lang="es-ES">
                    <a:noFill/>
                  </a:rPr>
                  <a:t> </a:t>
                </a:r>
              </a:p>
            </p:txBody>
          </p:sp>
        </mc:Fallback>
      </mc:AlternateContent>
      <p:sp>
        <p:nvSpPr>
          <p:cNvPr id="16" name="Rectángulo 15"/>
          <p:cNvSpPr/>
          <p:nvPr/>
        </p:nvSpPr>
        <p:spPr>
          <a:xfrm>
            <a:off x="302354" y="1672223"/>
            <a:ext cx="11889645" cy="369332"/>
          </a:xfrm>
          <a:prstGeom prst="rect">
            <a:avLst/>
          </a:prstGeom>
        </p:spPr>
        <p:txBody>
          <a:bodyPr wrap="square">
            <a:spAutoFit/>
          </a:bodyPr>
          <a:lstStyle/>
          <a:p>
            <a:r>
              <a:rPr lang="es-ES" dirty="0" err="1">
                <a:solidFill>
                  <a:srgbClr val="002060"/>
                </a:solidFill>
              </a:rPr>
              <a:t>Lagrangian</a:t>
            </a:r>
            <a:r>
              <a:rPr lang="es-ES" dirty="0">
                <a:solidFill>
                  <a:srgbClr val="002060"/>
                </a:solidFill>
              </a:rPr>
              <a:t> </a:t>
            </a:r>
            <a:r>
              <a:rPr lang="es-ES" dirty="0" err="1">
                <a:solidFill>
                  <a:srgbClr val="002060"/>
                </a:solidFill>
              </a:rPr>
              <a:t>function</a:t>
            </a:r>
            <a:r>
              <a:rPr lang="es-ES" dirty="0">
                <a:solidFill>
                  <a:srgbClr val="002060"/>
                </a:solidFill>
              </a:rPr>
              <a:t>:</a:t>
            </a:r>
          </a:p>
        </p:txBody>
      </p:sp>
      <mc:AlternateContent xmlns:mc="http://schemas.openxmlformats.org/markup-compatibility/2006" xmlns:a14="http://schemas.microsoft.com/office/drawing/2010/main">
        <mc:Choice Requires="a14">
          <p:sp>
            <p:nvSpPr>
              <p:cNvPr id="3" name="Rectángulo 2"/>
              <p:cNvSpPr/>
              <p:nvPr/>
            </p:nvSpPr>
            <p:spPr>
              <a:xfrm>
                <a:off x="2438897" y="1423963"/>
                <a:ext cx="4404732"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ℒ</m:t>
                      </m:r>
                      <m:d>
                        <m:dPr>
                          <m:ctrlPr>
                            <a:rPr lang="es-ES" b="0" i="1" smtClean="0">
                              <a:solidFill>
                                <a:srgbClr val="002060"/>
                              </a:solidFill>
                              <a:latin typeface="Cambria Math" panose="02040503050406030204" pitchFamily="18" charset="0"/>
                              <a:ea typeface="Cambria Math" panose="02040503050406030204" pitchFamily="18" charset="0"/>
                            </a:rPr>
                          </m:ctrlPr>
                        </m:d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𝜆</m:t>
                              </m:r>
                            </m:e>
                            <m:sub>
                              <m:r>
                                <a:rPr lang="es-ES" i="1">
                                  <a:solidFill>
                                    <a:srgbClr val="002060"/>
                                  </a:solidFill>
                                  <a:latin typeface="Cambria Math" panose="02040503050406030204" pitchFamily="18" charset="0"/>
                                  <a:ea typeface="Cambria Math" panose="02040503050406030204" pitchFamily="18" charset="0"/>
                                </a:rPr>
                                <m:t>𝑖</m:t>
                              </m:r>
                            </m:sub>
                          </m:sSub>
                        </m:e>
                      </m:d>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smtClean="0">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r>
                            <a:rPr lang="es-ES" i="1">
                              <a:solidFill>
                                <a:srgbClr val="002060"/>
                              </a:solidFill>
                              <a:latin typeface="Cambria Math" panose="02040503050406030204" pitchFamily="18" charset="0"/>
                              <a:ea typeface="Cambria Math" panose="02040503050406030204" pitchFamily="18" charset="0"/>
                            </a:rPr>
                            <m:t>𝑆</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m:t>
                      </m:r>
                      <m:sSub>
                        <m:sSubPr>
                          <m:ctrlPr>
                            <a:rPr lang="es-ES" b="0"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𝜆</m:t>
                          </m:r>
                        </m:e>
                        <m:sub>
                          <m:r>
                            <a:rPr lang="es-ES" b="0" i="1" smtClean="0">
                              <a:solidFill>
                                <a:srgbClr val="002060"/>
                              </a:solidFill>
                              <a:latin typeface="Cambria Math" panose="02040503050406030204" pitchFamily="18" charset="0"/>
                              <a:ea typeface="Cambria Math" panose="02040503050406030204" pitchFamily="18" charset="0"/>
                            </a:rPr>
                            <m:t>𝑖</m:t>
                          </m:r>
                        </m:sub>
                      </m:sSub>
                      <m:r>
                        <a:rPr lang="es-ES" b="0" i="1" smtClean="0">
                          <a:solidFill>
                            <a:srgbClr val="002060"/>
                          </a:solidFill>
                          <a:latin typeface="Cambria Math" panose="02040503050406030204" pitchFamily="18" charset="0"/>
                          <a:ea typeface="Cambria Math" panose="02040503050406030204" pitchFamily="18" charset="0"/>
                        </a:rPr>
                        <m:t>(1−</m:t>
                      </m:r>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r>
                        <a:rPr lang="es-ES" b="0" i="1" smtClean="0">
                          <a:solidFill>
                            <a:srgbClr val="002060"/>
                          </a:solidFill>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2438897" y="1423963"/>
                <a:ext cx="4404732" cy="871264"/>
              </a:xfrm>
              <a:prstGeom prst="rect">
                <a:avLst/>
              </a:prstGeom>
              <a:blipFill>
                <a:blip r:embed="rId4"/>
                <a:stretch>
                  <a:fillRect/>
                </a:stretch>
              </a:blipFill>
            </p:spPr>
            <p:txBody>
              <a:bodyPr/>
              <a:lstStyle/>
              <a:p>
                <a:r>
                  <a:rPr lang="es-ES">
                    <a:noFill/>
                  </a:rPr>
                  <a:t> </a:t>
                </a:r>
              </a:p>
            </p:txBody>
          </p:sp>
        </mc:Fallback>
      </mc:AlternateContent>
      <p:sp>
        <p:nvSpPr>
          <p:cNvPr id="18" name="Rectángulo 17"/>
          <p:cNvSpPr/>
          <p:nvPr/>
        </p:nvSpPr>
        <p:spPr>
          <a:xfrm>
            <a:off x="302353" y="2598987"/>
            <a:ext cx="11889645" cy="369332"/>
          </a:xfrm>
          <a:prstGeom prst="rect">
            <a:avLst/>
          </a:prstGeom>
        </p:spPr>
        <p:txBody>
          <a:bodyPr wrap="square">
            <a:spAutoFit/>
          </a:bodyPr>
          <a:lstStyle/>
          <a:p>
            <a:r>
              <a:rPr lang="es-ES" dirty="0" err="1">
                <a:solidFill>
                  <a:srgbClr val="002060"/>
                </a:solidFill>
              </a:rPr>
              <a:t>The</a:t>
            </a:r>
            <a:r>
              <a:rPr lang="es-ES" dirty="0">
                <a:solidFill>
                  <a:srgbClr val="002060"/>
                </a:solidFill>
              </a:rPr>
              <a:t> </a:t>
            </a:r>
            <a:r>
              <a:rPr lang="es-ES" dirty="0" err="1">
                <a:solidFill>
                  <a:srgbClr val="002060"/>
                </a:solidFill>
              </a:rPr>
              <a:t>critical</a:t>
            </a:r>
            <a:r>
              <a:rPr lang="es-ES" dirty="0">
                <a:solidFill>
                  <a:srgbClr val="002060"/>
                </a:solidFill>
              </a:rPr>
              <a:t> </a:t>
            </a:r>
            <a:r>
              <a:rPr lang="es-ES" dirty="0" err="1">
                <a:solidFill>
                  <a:srgbClr val="002060"/>
                </a:solidFill>
              </a:rPr>
              <a:t>points</a:t>
            </a:r>
            <a:r>
              <a:rPr lang="es-ES" dirty="0">
                <a:solidFill>
                  <a:srgbClr val="002060"/>
                </a:solidFill>
              </a:rPr>
              <a:t> </a:t>
            </a:r>
            <a:r>
              <a:rPr lang="es-ES" dirty="0" err="1">
                <a:solidFill>
                  <a:srgbClr val="002060"/>
                </a:solidFill>
              </a:rPr>
              <a:t>verify</a:t>
            </a:r>
            <a:r>
              <a:rPr lang="es-ES" dirty="0">
                <a:solidFill>
                  <a:srgbClr val="002060"/>
                </a:solidFill>
              </a:rPr>
              <a:t>:</a:t>
            </a:r>
          </a:p>
        </p:txBody>
      </p:sp>
      <mc:AlternateContent xmlns:mc="http://schemas.openxmlformats.org/markup-compatibility/2006" xmlns:a14="http://schemas.microsoft.com/office/drawing/2010/main">
        <mc:Choice Requires="a14">
          <p:sp>
            <p:nvSpPr>
              <p:cNvPr id="20" name="Rectángulo 19"/>
              <p:cNvSpPr/>
              <p:nvPr/>
            </p:nvSpPr>
            <p:spPr>
              <a:xfrm>
                <a:off x="2691306" y="2864515"/>
                <a:ext cx="4837543" cy="729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2000" b="0" i="1" smtClean="0">
                              <a:solidFill>
                                <a:srgbClr val="002060"/>
                              </a:solidFill>
                              <a:latin typeface="Cambria Math" panose="02040503050406030204" pitchFamily="18" charset="0"/>
                              <a:ea typeface="Cambria Math" panose="02040503050406030204" pitchFamily="18" charset="0"/>
                            </a:rPr>
                          </m:ctrlPr>
                        </m:fPr>
                        <m:num>
                          <m:r>
                            <a:rPr lang="es-ES" sz="2000" b="0" i="1" smtClean="0">
                              <a:solidFill>
                                <a:srgbClr val="002060"/>
                              </a:solidFill>
                              <a:latin typeface="Cambria Math" panose="02040503050406030204" pitchFamily="18" charset="0"/>
                              <a:ea typeface="Cambria Math" panose="02040503050406030204" pitchFamily="18" charset="0"/>
                            </a:rPr>
                            <m:t>𝜕</m:t>
                          </m:r>
                          <m:r>
                            <a:rPr lang="es-ES" sz="2000" i="1">
                              <a:solidFill>
                                <a:srgbClr val="002060"/>
                              </a:solidFill>
                              <a:latin typeface="Cambria Math" panose="02040503050406030204" pitchFamily="18" charset="0"/>
                              <a:ea typeface="Cambria Math" panose="02040503050406030204" pitchFamily="18" charset="0"/>
                            </a:rPr>
                            <m:t>ℒ</m:t>
                          </m:r>
                        </m:num>
                        <m:den>
                          <m:r>
                            <a:rPr lang="es-ES" sz="2000" i="1">
                              <a:solidFill>
                                <a:srgbClr val="002060"/>
                              </a:solidFill>
                              <a:latin typeface="Cambria Math" panose="02040503050406030204" pitchFamily="18" charset="0"/>
                              <a:ea typeface="Cambria Math" panose="02040503050406030204" pitchFamily="18" charset="0"/>
                            </a:rPr>
                            <m:t>𝜕</m:t>
                          </m:r>
                          <m:sSub>
                            <m:sSubPr>
                              <m:ctrlPr>
                                <a:rPr lang="es-ES" sz="2000" i="1">
                                  <a:solidFill>
                                    <a:srgbClr val="002060"/>
                                  </a:solidFill>
                                  <a:latin typeface="Cambria Math" panose="02040503050406030204" pitchFamily="18" charset="0"/>
                                  <a:ea typeface="Cambria Math" panose="02040503050406030204" pitchFamily="18" charset="0"/>
                                </a:rPr>
                              </m:ctrlPr>
                            </m:sSubPr>
                            <m:e>
                              <m:r>
                                <a:rPr lang="es-ES" sz="2000" i="1">
                                  <a:solidFill>
                                    <a:srgbClr val="002060"/>
                                  </a:solidFill>
                                  <a:latin typeface="Cambria Math" panose="02040503050406030204" pitchFamily="18" charset="0"/>
                                  <a:ea typeface="Cambria Math" panose="02040503050406030204" pitchFamily="18" charset="0"/>
                                </a:rPr>
                                <m:t> </m:t>
                              </m:r>
                              <m:r>
                                <a:rPr lang="es-ES" sz="2000" b="1" i="1">
                                  <a:solidFill>
                                    <a:srgbClr val="002060"/>
                                  </a:solidFill>
                                  <a:latin typeface="Cambria Math" panose="02040503050406030204" pitchFamily="18" charset="0"/>
                                  <a:ea typeface="Cambria Math" panose="02040503050406030204" pitchFamily="18" charset="0"/>
                                </a:rPr>
                                <m:t>𝒃</m:t>
                              </m:r>
                            </m:e>
                            <m:sub>
                              <m:r>
                                <a:rPr lang="es-ES" sz="2000" i="1">
                                  <a:solidFill>
                                    <a:srgbClr val="002060"/>
                                  </a:solidFill>
                                  <a:latin typeface="Cambria Math" panose="02040503050406030204" pitchFamily="18" charset="0"/>
                                  <a:ea typeface="Cambria Math" panose="02040503050406030204" pitchFamily="18" charset="0"/>
                                </a:rPr>
                                <m:t>𝑖</m:t>
                              </m:r>
                            </m:sub>
                          </m:sSub>
                        </m:den>
                      </m:f>
                      <m:r>
                        <a:rPr lang="es-ES" sz="2000" b="0" i="1" smtClean="0">
                          <a:solidFill>
                            <a:srgbClr val="002060"/>
                          </a:solidFill>
                          <a:latin typeface="Cambria Math" panose="02040503050406030204" pitchFamily="18" charset="0"/>
                          <a:ea typeface="Cambria Math" panose="02040503050406030204" pitchFamily="18" charset="0"/>
                        </a:rPr>
                        <m:t>=2</m:t>
                      </m:r>
                      <m:sSup>
                        <m:sSupPr>
                          <m:ctrlPr>
                            <a:rPr lang="es-ES" sz="2000" i="1">
                              <a:solidFill>
                                <a:srgbClr val="002060"/>
                              </a:solidFill>
                              <a:latin typeface="Cambria Math" panose="02040503050406030204" pitchFamily="18" charset="0"/>
                              <a:ea typeface="Cambria Math" panose="02040503050406030204" pitchFamily="18" charset="0"/>
                            </a:rPr>
                          </m:ctrlPr>
                        </m:sSupPr>
                        <m:e>
                          <m:sSub>
                            <m:sSubPr>
                              <m:ctrlPr>
                                <a:rPr lang="es-ES" sz="2000" i="1">
                                  <a:solidFill>
                                    <a:srgbClr val="002060"/>
                                  </a:solidFill>
                                  <a:latin typeface="Cambria Math" panose="02040503050406030204" pitchFamily="18" charset="0"/>
                                  <a:ea typeface="Cambria Math" panose="02040503050406030204" pitchFamily="18" charset="0"/>
                                </a:rPr>
                              </m:ctrlPr>
                            </m:sSubPr>
                            <m:e>
                              <m:r>
                                <a:rPr lang="es-ES" sz="2000" b="1" i="1">
                                  <a:solidFill>
                                    <a:srgbClr val="002060"/>
                                  </a:solidFill>
                                  <a:latin typeface="Cambria Math" panose="02040503050406030204" pitchFamily="18" charset="0"/>
                                  <a:ea typeface="Cambria Math" panose="02040503050406030204" pitchFamily="18" charset="0"/>
                                </a:rPr>
                                <m:t>𝒃</m:t>
                              </m:r>
                            </m:e>
                            <m:sub>
                              <m:r>
                                <a:rPr lang="es-ES" sz="2000" i="1">
                                  <a:solidFill>
                                    <a:srgbClr val="002060"/>
                                  </a:solidFill>
                                  <a:latin typeface="Cambria Math" panose="02040503050406030204" pitchFamily="18" charset="0"/>
                                  <a:ea typeface="Cambria Math" panose="02040503050406030204" pitchFamily="18" charset="0"/>
                                </a:rPr>
                                <m:t>𝑖</m:t>
                              </m:r>
                            </m:sub>
                          </m:sSub>
                        </m:e>
                        <m:sup>
                          <m:r>
                            <a:rPr lang="es-ES" sz="2000" i="1">
                              <a:solidFill>
                                <a:srgbClr val="002060"/>
                              </a:solidFill>
                              <a:latin typeface="Cambria Math" panose="02040503050406030204" pitchFamily="18" charset="0"/>
                              <a:ea typeface="Cambria Math" panose="02040503050406030204" pitchFamily="18" charset="0"/>
                            </a:rPr>
                            <m:t>𝑇</m:t>
                          </m:r>
                        </m:sup>
                      </m:sSup>
                      <m:r>
                        <a:rPr lang="es-ES" sz="2000" i="1">
                          <a:solidFill>
                            <a:srgbClr val="002060"/>
                          </a:solidFill>
                          <a:latin typeface="Cambria Math" panose="02040503050406030204" pitchFamily="18" charset="0"/>
                          <a:ea typeface="Cambria Math" panose="02040503050406030204" pitchFamily="18" charset="0"/>
                        </a:rPr>
                        <m:t>𝑆</m:t>
                      </m:r>
                      <m:r>
                        <a:rPr lang="es-ES" sz="2000" b="0" i="1" smtClean="0">
                          <a:solidFill>
                            <a:srgbClr val="002060"/>
                          </a:solidFill>
                          <a:latin typeface="Cambria Math" panose="02040503050406030204" pitchFamily="18" charset="0"/>
                          <a:ea typeface="Cambria Math" panose="02040503050406030204" pitchFamily="18" charset="0"/>
                        </a:rPr>
                        <m:t>−2</m:t>
                      </m:r>
                      <m:sSub>
                        <m:sSubPr>
                          <m:ctrlPr>
                            <a:rPr lang="es-ES" sz="2000" i="1">
                              <a:solidFill>
                                <a:srgbClr val="002060"/>
                              </a:solidFill>
                              <a:latin typeface="Cambria Math" panose="02040503050406030204" pitchFamily="18" charset="0"/>
                              <a:ea typeface="Cambria Math" panose="02040503050406030204" pitchFamily="18" charset="0"/>
                            </a:rPr>
                          </m:ctrlPr>
                        </m:sSubPr>
                        <m:e>
                          <m:r>
                            <a:rPr lang="es-ES" sz="2000" i="1">
                              <a:solidFill>
                                <a:srgbClr val="002060"/>
                              </a:solidFill>
                              <a:latin typeface="Cambria Math" panose="02040503050406030204" pitchFamily="18" charset="0"/>
                              <a:ea typeface="Cambria Math" panose="02040503050406030204" pitchFamily="18" charset="0"/>
                            </a:rPr>
                            <m:t>𝜆</m:t>
                          </m:r>
                        </m:e>
                        <m:sub>
                          <m:r>
                            <a:rPr lang="es-ES" sz="2000" i="1">
                              <a:solidFill>
                                <a:srgbClr val="002060"/>
                              </a:solidFill>
                              <a:latin typeface="Cambria Math" panose="02040503050406030204" pitchFamily="18" charset="0"/>
                              <a:ea typeface="Cambria Math" panose="02040503050406030204" pitchFamily="18" charset="0"/>
                            </a:rPr>
                            <m:t>𝑖</m:t>
                          </m:r>
                        </m:sub>
                      </m:sSub>
                      <m:sSub>
                        <m:sSubPr>
                          <m:ctrlPr>
                            <a:rPr lang="es-ES" sz="2000" i="1">
                              <a:solidFill>
                                <a:srgbClr val="002060"/>
                              </a:solidFill>
                              <a:latin typeface="Cambria Math" panose="02040503050406030204" pitchFamily="18" charset="0"/>
                              <a:ea typeface="Cambria Math" panose="02040503050406030204" pitchFamily="18" charset="0"/>
                            </a:rPr>
                          </m:ctrlPr>
                        </m:sSubPr>
                        <m:e>
                          <m:r>
                            <a:rPr lang="es-ES" sz="2000" i="1">
                              <a:solidFill>
                                <a:srgbClr val="002060"/>
                              </a:solidFill>
                              <a:latin typeface="Cambria Math" panose="02040503050406030204" pitchFamily="18" charset="0"/>
                              <a:ea typeface="Cambria Math" panose="02040503050406030204" pitchFamily="18" charset="0"/>
                            </a:rPr>
                            <m:t> </m:t>
                          </m:r>
                          <m:r>
                            <a:rPr lang="es-ES" sz="2000" b="1" i="1">
                              <a:solidFill>
                                <a:srgbClr val="002060"/>
                              </a:solidFill>
                              <a:latin typeface="Cambria Math" panose="02040503050406030204" pitchFamily="18" charset="0"/>
                              <a:ea typeface="Cambria Math" panose="02040503050406030204" pitchFamily="18" charset="0"/>
                            </a:rPr>
                            <m:t>𝒃</m:t>
                          </m:r>
                        </m:e>
                        <m:sub>
                          <m:r>
                            <a:rPr lang="es-ES" sz="2000" i="1">
                              <a:solidFill>
                                <a:srgbClr val="002060"/>
                              </a:solidFill>
                              <a:latin typeface="Cambria Math" panose="02040503050406030204" pitchFamily="18" charset="0"/>
                              <a:ea typeface="Cambria Math" panose="02040503050406030204" pitchFamily="18" charset="0"/>
                            </a:rPr>
                            <m:t>𝑖</m:t>
                          </m:r>
                        </m:sub>
                      </m:sSub>
                      <m:r>
                        <a:rPr lang="es-ES" sz="2000" b="0" i="1" smtClean="0">
                          <a:solidFill>
                            <a:srgbClr val="002060"/>
                          </a:solidFill>
                          <a:latin typeface="Cambria Math" panose="02040503050406030204" pitchFamily="18" charset="0"/>
                          <a:ea typeface="Cambria Math" panose="02040503050406030204" pitchFamily="18" charset="0"/>
                        </a:rPr>
                        <m:t>=0⟺</m:t>
                      </m:r>
                      <m:r>
                        <a:rPr lang="es-ES" sz="2000" i="1">
                          <a:solidFill>
                            <a:srgbClr val="002060"/>
                          </a:solidFill>
                          <a:latin typeface="Cambria Math" panose="02040503050406030204" pitchFamily="18" charset="0"/>
                          <a:ea typeface="Cambria Math" panose="02040503050406030204" pitchFamily="18" charset="0"/>
                        </a:rPr>
                        <m:t>𝑆</m:t>
                      </m:r>
                      <m:sSub>
                        <m:sSubPr>
                          <m:ctrlPr>
                            <a:rPr lang="es-ES" sz="2000" i="1">
                              <a:solidFill>
                                <a:srgbClr val="002060"/>
                              </a:solidFill>
                              <a:latin typeface="Cambria Math" panose="02040503050406030204" pitchFamily="18" charset="0"/>
                              <a:ea typeface="Cambria Math" panose="02040503050406030204" pitchFamily="18" charset="0"/>
                            </a:rPr>
                          </m:ctrlPr>
                        </m:sSubPr>
                        <m:e>
                          <m:r>
                            <a:rPr lang="es-ES" sz="2000" i="1">
                              <a:solidFill>
                                <a:srgbClr val="002060"/>
                              </a:solidFill>
                              <a:latin typeface="Cambria Math" panose="02040503050406030204" pitchFamily="18" charset="0"/>
                              <a:ea typeface="Cambria Math" panose="02040503050406030204" pitchFamily="18" charset="0"/>
                            </a:rPr>
                            <m:t> </m:t>
                          </m:r>
                          <m:r>
                            <a:rPr lang="es-ES" sz="2000" b="1" i="1">
                              <a:solidFill>
                                <a:srgbClr val="002060"/>
                              </a:solidFill>
                              <a:latin typeface="Cambria Math" panose="02040503050406030204" pitchFamily="18" charset="0"/>
                              <a:ea typeface="Cambria Math" panose="02040503050406030204" pitchFamily="18" charset="0"/>
                            </a:rPr>
                            <m:t>𝒃</m:t>
                          </m:r>
                        </m:e>
                        <m:sub>
                          <m:r>
                            <a:rPr lang="es-ES" sz="2000" i="1">
                              <a:solidFill>
                                <a:srgbClr val="002060"/>
                              </a:solidFill>
                              <a:latin typeface="Cambria Math" panose="02040503050406030204" pitchFamily="18" charset="0"/>
                              <a:ea typeface="Cambria Math" panose="02040503050406030204" pitchFamily="18" charset="0"/>
                            </a:rPr>
                            <m:t>𝑖</m:t>
                          </m:r>
                        </m:sub>
                      </m:sSub>
                      <m:r>
                        <a:rPr lang="es-ES" sz="2000" b="0" i="1" smtClean="0">
                          <a:solidFill>
                            <a:srgbClr val="002060"/>
                          </a:solidFill>
                          <a:latin typeface="Cambria Math" panose="02040503050406030204" pitchFamily="18" charset="0"/>
                          <a:ea typeface="Cambria Math" panose="02040503050406030204" pitchFamily="18" charset="0"/>
                        </a:rPr>
                        <m:t>=</m:t>
                      </m:r>
                      <m:sSub>
                        <m:sSubPr>
                          <m:ctrlPr>
                            <a:rPr lang="es-ES" sz="2000" i="1">
                              <a:solidFill>
                                <a:srgbClr val="002060"/>
                              </a:solidFill>
                              <a:latin typeface="Cambria Math" panose="02040503050406030204" pitchFamily="18" charset="0"/>
                              <a:ea typeface="Cambria Math" panose="02040503050406030204" pitchFamily="18" charset="0"/>
                            </a:rPr>
                          </m:ctrlPr>
                        </m:sSubPr>
                        <m:e>
                          <m:r>
                            <a:rPr lang="es-ES" sz="2000" i="1">
                              <a:solidFill>
                                <a:srgbClr val="002060"/>
                              </a:solidFill>
                              <a:latin typeface="Cambria Math" panose="02040503050406030204" pitchFamily="18" charset="0"/>
                              <a:ea typeface="Cambria Math" panose="02040503050406030204" pitchFamily="18" charset="0"/>
                            </a:rPr>
                            <m:t>𝜆</m:t>
                          </m:r>
                        </m:e>
                        <m:sub>
                          <m:r>
                            <a:rPr lang="es-ES" sz="2000" i="1">
                              <a:solidFill>
                                <a:srgbClr val="002060"/>
                              </a:solidFill>
                              <a:latin typeface="Cambria Math" panose="02040503050406030204" pitchFamily="18" charset="0"/>
                              <a:ea typeface="Cambria Math" panose="02040503050406030204" pitchFamily="18" charset="0"/>
                            </a:rPr>
                            <m:t>𝑖</m:t>
                          </m:r>
                        </m:sub>
                      </m:sSub>
                      <m:sSub>
                        <m:sSubPr>
                          <m:ctrlPr>
                            <a:rPr lang="es-ES" sz="2000" i="1">
                              <a:solidFill>
                                <a:srgbClr val="002060"/>
                              </a:solidFill>
                              <a:latin typeface="Cambria Math" panose="02040503050406030204" pitchFamily="18" charset="0"/>
                              <a:ea typeface="Cambria Math" panose="02040503050406030204" pitchFamily="18" charset="0"/>
                            </a:rPr>
                          </m:ctrlPr>
                        </m:sSubPr>
                        <m:e>
                          <m:r>
                            <a:rPr lang="es-ES" sz="2000" i="1">
                              <a:solidFill>
                                <a:srgbClr val="002060"/>
                              </a:solidFill>
                              <a:latin typeface="Cambria Math" panose="02040503050406030204" pitchFamily="18" charset="0"/>
                              <a:ea typeface="Cambria Math" panose="02040503050406030204" pitchFamily="18" charset="0"/>
                            </a:rPr>
                            <m:t> </m:t>
                          </m:r>
                          <m:r>
                            <a:rPr lang="es-ES" sz="2000" b="1" i="1">
                              <a:solidFill>
                                <a:srgbClr val="002060"/>
                              </a:solidFill>
                              <a:latin typeface="Cambria Math" panose="02040503050406030204" pitchFamily="18" charset="0"/>
                              <a:ea typeface="Cambria Math" panose="02040503050406030204" pitchFamily="18" charset="0"/>
                            </a:rPr>
                            <m:t>𝒃</m:t>
                          </m:r>
                        </m:e>
                        <m:sub>
                          <m:r>
                            <a:rPr lang="es-ES" sz="2000" i="1">
                              <a:solidFill>
                                <a:srgbClr val="002060"/>
                              </a:solidFill>
                              <a:latin typeface="Cambria Math" panose="02040503050406030204" pitchFamily="18" charset="0"/>
                              <a:ea typeface="Cambria Math" panose="02040503050406030204" pitchFamily="18" charset="0"/>
                            </a:rPr>
                            <m:t>𝑖</m:t>
                          </m:r>
                        </m:sub>
                      </m:sSub>
                    </m:oMath>
                  </m:oMathPara>
                </a14:m>
                <a:endParaRPr lang="es-ES" sz="2000" dirty="0"/>
              </a:p>
            </p:txBody>
          </p:sp>
        </mc:Choice>
        <mc:Fallback xmlns="">
          <p:sp>
            <p:nvSpPr>
              <p:cNvPr id="20" name="Rectángulo 19"/>
              <p:cNvSpPr>
                <a:spLocks noRot="1" noChangeAspect="1" noMove="1" noResize="1" noEditPoints="1" noAdjustHandles="1" noChangeArrowheads="1" noChangeShapeType="1" noTextEdit="1"/>
              </p:cNvSpPr>
              <p:nvPr/>
            </p:nvSpPr>
            <p:spPr>
              <a:xfrm>
                <a:off x="2691306" y="2864515"/>
                <a:ext cx="4837543" cy="729559"/>
              </a:xfrm>
              <a:prstGeom prst="rect">
                <a:avLst/>
              </a:prstGeom>
              <a:blipFill>
                <a:blip r:embed="rId5"/>
                <a:stretch>
                  <a:fillRect/>
                </a:stretch>
              </a:blipFill>
            </p:spPr>
            <p:txBody>
              <a:bodyPr/>
              <a:lstStyle/>
              <a:p>
                <a:r>
                  <a:rPr lang="es-ES">
                    <a:noFill/>
                  </a:rPr>
                  <a:t> </a:t>
                </a:r>
              </a:p>
            </p:txBody>
          </p:sp>
        </mc:Fallback>
      </mc:AlternateContent>
      <p:sp>
        <p:nvSpPr>
          <p:cNvPr id="9" name="Rectángulo: esquinas redondeadas 21">
            <a:extLst>
              <a:ext uri="{FF2B5EF4-FFF2-40B4-BE49-F238E27FC236}">
                <a16:creationId xmlns:a16="http://schemas.microsoft.com/office/drawing/2014/main" id="{B0A9D075-D94E-4133-B572-19382B51ACBA}"/>
              </a:ext>
            </a:extLst>
          </p:cNvPr>
          <p:cNvSpPr/>
          <p:nvPr/>
        </p:nvSpPr>
        <p:spPr>
          <a:xfrm>
            <a:off x="6055997" y="2874140"/>
            <a:ext cx="1413207" cy="7431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5669281" y="4600121"/>
            <a:ext cx="6420050" cy="1815882"/>
          </a:xfrm>
          <a:prstGeom prst="rect">
            <a:avLst/>
          </a:prstGeom>
          <a:ln w="28575">
            <a:solidFill>
              <a:srgbClr val="002060"/>
            </a:solidFill>
          </a:ln>
        </p:spPr>
        <p:txBody>
          <a:bodyPr wrap="square">
            <a:spAutoFit/>
          </a:bodyPr>
          <a:lstStyle/>
          <a:p>
            <a:pPr marL="285750" indent="-285750">
              <a:buFont typeface="Arial" panose="020B0604020202020204" pitchFamily="34" charset="0"/>
              <a:buChar char="•"/>
            </a:pPr>
            <a:r>
              <a:rPr lang="en-US" sz="1600" dirty="0">
                <a:solidFill>
                  <a:srgbClr val="002060"/>
                </a:solidFill>
              </a:rPr>
              <a:t>The average squared reconstruction error is minimized if we choose the basis vectors that spanned the ignored subspace to be the eigenvectors of the data covariance matrix that belong to the </a:t>
            </a:r>
            <a:r>
              <a:rPr lang="en-US" sz="1600" b="1" dirty="0">
                <a:solidFill>
                  <a:srgbClr val="002060"/>
                </a:solidFill>
              </a:rPr>
              <a:t>smallest eigenvalues.</a:t>
            </a:r>
          </a:p>
          <a:p>
            <a:pPr marL="285750" indent="-285750">
              <a:buFont typeface="Arial" panose="020B0604020202020204" pitchFamily="34" charset="0"/>
              <a:buChar char="•"/>
            </a:pPr>
            <a:endParaRPr lang="en-US" sz="1600" b="1" dirty="0">
              <a:solidFill>
                <a:srgbClr val="002060"/>
              </a:solidFill>
            </a:endParaRPr>
          </a:p>
          <a:p>
            <a:pPr marL="285750" indent="-285750">
              <a:buFont typeface="Arial" panose="020B0604020202020204" pitchFamily="34" charset="0"/>
              <a:buChar char="•"/>
            </a:pPr>
            <a:r>
              <a:rPr lang="en-US" sz="1600" dirty="0">
                <a:solidFill>
                  <a:srgbClr val="002060"/>
                </a:solidFill>
              </a:rPr>
              <a:t>The eigenvector belonging to the largest eigenvalue points in the direction of the data with the largest variance, and, the variance in that direction is given by the corresponding eigenvalue.</a:t>
            </a:r>
            <a:endParaRPr lang="en-US" sz="1600" b="1" dirty="0">
              <a:solidFill>
                <a:srgbClr val="002060"/>
              </a:solidFill>
            </a:endParaRPr>
          </a:p>
        </p:txBody>
      </p:sp>
      <p:sp>
        <p:nvSpPr>
          <p:cNvPr id="7" name="Rectángulo 6"/>
          <p:cNvSpPr/>
          <p:nvPr/>
        </p:nvSpPr>
        <p:spPr>
          <a:xfrm>
            <a:off x="7806089" y="2856356"/>
            <a:ext cx="2704698" cy="646331"/>
          </a:xfrm>
          <a:prstGeom prst="rect">
            <a:avLst/>
          </a:prstGeom>
        </p:spPr>
        <p:txBody>
          <a:bodyPr wrap="square">
            <a:spAutoFit/>
          </a:bodyPr>
          <a:lstStyle/>
          <a:p>
            <a:r>
              <a:rPr lang="es-ES" dirty="0" err="1">
                <a:solidFill>
                  <a:srgbClr val="002060"/>
                </a:solidFill>
              </a:rPr>
              <a:t>EigenValue</a:t>
            </a:r>
            <a:r>
              <a:rPr lang="es-ES" dirty="0">
                <a:solidFill>
                  <a:srgbClr val="002060"/>
                </a:solidFill>
              </a:rPr>
              <a:t> </a:t>
            </a:r>
            <a:r>
              <a:rPr lang="es-ES" dirty="0" err="1">
                <a:solidFill>
                  <a:srgbClr val="002060"/>
                </a:solidFill>
              </a:rPr>
              <a:t>Problem</a:t>
            </a:r>
            <a:r>
              <a:rPr lang="es-ES" dirty="0">
                <a:solidFill>
                  <a:srgbClr val="002060"/>
                </a:solidFill>
              </a:rPr>
              <a:t> </a:t>
            </a:r>
            <a:r>
              <a:rPr lang="es-ES" dirty="0" err="1">
                <a:solidFill>
                  <a:srgbClr val="002060"/>
                </a:solidFill>
              </a:rPr>
              <a:t>for</a:t>
            </a:r>
            <a:r>
              <a:rPr lang="es-ES" dirty="0">
                <a:solidFill>
                  <a:srgbClr val="002060"/>
                </a:solidFill>
              </a:rPr>
              <a:t> </a:t>
            </a:r>
            <a:r>
              <a:rPr lang="es-ES" dirty="0" err="1">
                <a:solidFill>
                  <a:srgbClr val="002060"/>
                </a:solidFill>
              </a:rPr>
              <a:t>the</a:t>
            </a:r>
            <a:r>
              <a:rPr lang="es-ES" dirty="0">
                <a:solidFill>
                  <a:srgbClr val="002060"/>
                </a:solidFill>
              </a:rPr>
              <a:t> data </a:t>
            </a:r>
            <a:r>
              <a:rPr lang="es-ES" dirty="0" err="1">
                <a:solidFill>
                  <a:srgbClr val="002060"/>
                </a:solidFill>
              </a:rPr>
              <a:t>covariance</a:t>
            </a:r>
            <a:r>
              <a:rPr lang="es-ES" dirty="0">
                <a:solidFill>
                  <a:srgbClr val="002060"/>
                </a:solidFill>
              </a:rPr>
              <a:t> </a:t>
            </a:r>
            <a:r>
              <a:rPr lang="es-ES" dirty="0" err="1">
                <a:solidFill>
                  <a:srgbClr val="002060"/>
                </a:solidFill>
              </a:rPr>
              <a:t>matrix</a:t>
            </a:r>
            <a:endParaRPr lang="es-ES" dirty="0"/>
          </a:p>
        </p:txBody>
      </p:sp>
      <p:sp>
        <p:nvSpPr>
          <p:cNvPr id="14" name="Rectángulo 13"/>
          <p:cNvSpPr/>
          <p:nvPr/>
        </p:nvSpPr>
        <p:spPr>
          <a:xfrm>
            <a:off x="298136" y="3858534"/>
            <a:ext cx="11889645" cy="369332"/>
          </a:xfrm>
          <a:prstGeom prst="rect">
            <a:avLst/>
          </a:prstGeom>
        </p:spPr>
        <p:txBody>
          <a:bodyPr wrap="square">
            <a:spAutoFit/>
          </a:bodyPr>
          <a:lstStyle/>
          <a:p>
            <a:r>
              <a:rPr lang="es-ES" dirty="0">
                <a:solidFill>
                  <a:srgbClr val="002060"/>
                </a:solidFill>
              </a:rPr>
              <a:t>So </a:t>
            </a:r>
            <a:r>
              <a:rPr lang="es-ES" dirty="0" err="1">
                <a:solidFill>
                  <a:srgbClr val="002060"/>
                </a:solidFill>
              </a:rPr>
              <a:t>the</a:t>
            </a:r>
            <a:r>
              <a:rPr lang="es-ES" dirty="0">
                <a:solidFill>
                  <a:srgbClr val="002060"/>
                </a:solidFill>
              </a:rPr>
              <a:t> </a:t>
            </a:r>
            <a:r>
              <a:rPr lang="es-ES" dirty="0" err="1">
                <a:solidFill>
                  <a:srgbClr val="002060"/>
                </a:solidFill>
              </a:rPr>
              <a:t>loss</a:t>
            </a:r>
            <a:r>
              <a:rPr lang="es-ES" dirty="0">
                <a:solidFill>
                  <a:srgbClr val="002060"/>
                </a:solidFill>
              </a:rPr>
              <a:t> </a:t>
            </a:r>
            <a:r>
              <a:rPr lang="es-ES" dirty="0" err="1">
                <a:solidFill>
                  <a:srgbClr val="002060"/>
                </a:solidFill>
              </a:rPr>
              <a:t>function</a:t>
            </a:r>
            <a:r>
              <a:rPr lang="es-ES" dirty="0">
                <a:solidFill>
                  <a:srgbClr val="002060"/>
                </a:solidFill>
              </a:rPr>
              <a:t> </a:t>
            </a:r>
            <a:r>
              <a:rPr lang="es-ES" dirty="0" err="1">
                <a:solidFill>
                  <a:srgbClr val="002060"/>
                </a:solidFill>
              </a:rPr>
              <a:t>is</a:t>
            </a:r>
            <a:r>
              <a:rPr lang="es-ES" dirty="0">
                <a:solidFill>
                  <a:srgbClr val="002060"/>
                </a:solidFill>
              </a:rPr>
              <a:t> </a:t>
            </a:r>
            <a:r>
              <a:rPr lang="es-ES" dirty="0" err="1">
                <a:solidFill>
                  <a:srgbClr val="002060"/>
                </a:solidFill>
              </a:rPr>
              <a:t>given</a:t>
            </a:r>
            <a:r>
              <a:rPr lang="es-ES" dirty="0">
                <a:solidFill>
                  <a:srgbClr val="002060"/>
                </a:solidFill>
              </a:rPr>
              <a:t> </a:t>
            </a:r>
            <a:r>
              <a:rPr lang="es-ES" dirty="0" err="1">
                <a:solidFill>
                  <a:srgbClr val="002060"/>
                </a:solidFill>
              </a:rPr>
              <a:t>by</a:t>
            </a:r>
            <a:r>
              <a:rPr lang="es-ES" dirty="0">
                <a:solidFill>
                  <a:srgbClr val="002060"/>
                </a:solidFill>
              </a:rPr>
              <a:t> </a:t>
            </a:r>
            <a:r>
              <a:rPr lang="es-ES" dirty="0" err="1">
                <a:solidFill>
                  <a:srgbClr val="002060"/>
                </a:solidFill>
              </a:rPr>
              <a:t>the</a:t>
            </a:r>
            <a:r>
              <a:rPr lang="es-ES" dirty="0">
                <a:solidFill>
                  <a:srgbClr val="002060"/>
                </a:solidFill>
              </a:rPr>
              <a:t> sum of </a:t>
            </a:r>
            <a:r>
              <a:rPr lang="es-ES" dirty="0" err="1">
                <a:solidFill>
                  <a:srgbClr val="002060"/>
                </a:solidFill>
              </a:rPr>
              <a:t>the</a:t>
            </a:r>
            <a:r>
              <a:rPr lang="es-ES" dirty="0">
                <a:solidFill>
                  <a:srgbClr val="002060"/>
                </a:solidFill>
              </a:rPr>
              <a:t> </a:t>
            </a:r>
            <a:r>
              <a:rPr lang="es-ES" dirty="0" err="1">
                <a:solidFill>
                  <a:srgbClr val="002060"/>
                </a:solidFill>
              </a:rPr>
              <a:t>corresponding</a:t>
            </a:r>
            <a:r>
              <a:rPr lang="es-ES" dirty="0">
                <a:solidFill>
                  <a:srgbClr val="002060"/>
                </a:solidFill>
              </a:rPr>
              <a:t> </a:t>
            </a:r>
            <a:r>
              <a:rPr lang="es-ES" dirty="0" err="1">
                <a:solidFill>
                  <a:srgbClr val="002060"/>
                </a:solidFill>
              </a:rPr>
              <a:t>eigenvalues</a:t>
            </a:r>
            <a:r>
              <a:rPr lang="es-ES" dirty="0">
                <a:solidFill>
                  <a:srgbClr val="002060"/>
                </a:solidFill>
              </a:rPr>
              <a:t>:</a:t>
            </a:r>
          </a:p>
        </p:txBody>
      </p:sp>
      <mc:AlternateContent xmlns:mc="http://schemas.openxmlformats.org/markup-compatibility/2006" xmlns:a14="http://schemas.microsoft.com/office/drawing/2010/main">
        <mc:Choice Requires="a14">
          <p:sp>
            <p:nvSpPr>
              <p:cNvPr id="8" name="Rectángulo 7"/>
              <p:cNvSpPr/>
              <p:nvPr/>
            </p:nvSpPr>
            <p:spPr>
              <a:xfrm>
                <a:off x="710285" y="4864841"/>
                <a:ext cx="4736681" cy="871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rgbClr val="002060"/>
                          </a:solidFill>
                          <a:latin typeface="Cambria Math" panose="02040503050406030204" pitchFamily="18" charset="0"/>
                        </a:rPr>
                        <m:t>𝐽</m:t>
                      </m:r>
                      <m:r>
                        <a:rPr lang="es-ES" i="1" smtClean="0">
                          <a:solidFill>
                            <a:srgbClr val="002060"/>
                          </a:solidFill>
                          <a:latin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r>
                            <a:rPr lang="es-ES" i="1">
                              <a:solidFill>
                                <a:srgbClr val="002060"/>
                              </a:solidFill>
                              <a:latin typeface="Cambria Math" panose="02040503050406030204" pitchFamily="18" charset="0"/>
                              <a:ea typeface="Cambria Math" panose="02040503050406030204" pitchFamily="18" charset="0"/>
                            </a:rPr>
                            <m:t>𝑆</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𝑀</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𝐷</m:t>
                          </m:r>
                        </m:sup>
                        <m:e>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𝜆</m:t>
                              </m:r>
                            </m:e>
                            <m:sub>
                              <m:r>
                                <a:rPr lang="es-ES" i="1">
                                  <a:solidFill>
                                    <a:srgbClr val="002060"/>
                                  </a:solidFill>
                                  <a:latin typeface="Cambria Math" panose="02040503050406030204" pitchFamily="18" charset="0"/>
                                  <a:ea typeface="Cambria Math" panose="02040503050406030204" pitchFamily="18" charset="0"/>
                                </a:rPr>
                                <m:t>𝑖</m:t>
                              </m:r>
                            </m:sub>
                          </m:sSub>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1" i="1" smtClean="0">
                              <a:solidFill>
                                <a:srgbClr val="A0453E"/>
                              </a:solidFill>
                              <a:latin typeface="Cambria Math" panose="02040503050406030204" pitchFamily="18" charset="0"/>
                              <a:ea typeface="Cambria Math" panose="02040503050406030204" pitchFamily="18" charset="0"/>
                            </a:rPr>
                            <m:t>𝒊</m:t>
                          </m:r>
                          <m:r>
                            <a:rPr lang="es-ES" b="1" i="1" smtClean="0">
                              <a:solidFill>
                                <a:srgbClr val="A0453E"/>
                              </a:solidFill>
                              <a:latin typeface="Cambria Math" panose="02040503050406030204" pitchFamily="18" charset="0"/>
                              <a:ea typeface="Cambria Math" panose="02040503050406030204" pitchFamily="18" charset="0"/>
                            </a:rPr>
                            <m:t>=</m:t>
                          </m:r>
                          <m:r>
                            <a:rPr lang="es-ES" b="1" i="1" smtClean="0">
                              <a:solidFill>
                                <a:srgbClr val="A0453E"/>
                              </a:solidFill>
                              <a:latin typeface="Cambria Math" panose="02040503050406030204" pitchFamily="18" charset="0"/>
                              <a:ea typeface="Cambria Math" panose="02040503050406030204" pitchFamily="18" charset="0"/>
                            </a:rPr>
                            <m:t>𝑴</m:t>
                          </m:r>
                          <m:r>
                            <a:rPr lang="es-ES" b="1" i="1" smtClean="0">
                              <a:solidFill>
                                <a:srgbClr val="A0453E"/>
                              </a:solidFill>
                              <a:latin typeface="Cambria Math" panose="02040503050406030204" pitchFamily="18" charset="0"/>
                              <a:ea typeface="Cambria Math" panose="02040503050406030204" pitchFamily="18" charset="0"/>
                            </a:rPr>
                            <m:t>+</m:t>
                          </m:r>
                          <m:r>
                            <a:rPr lang="es-ES" b="1" i="1" smtClean="0">
                              <a:solidFill>
                                <a:srgbClr val="A0453E"/>
                              </a:solidFill>
                              <a:latin typeface="Cambria Math" panose="02040503050406030204" pitchFamily="18" charset="0"/>
                              <a:ea typeface="Cambria Math" panose="02040503050406030204" pitchFamily="18" charset="0"/>
                            </a:rPr>
                            <m:t>𝟏</m:t>
                          </m:r>
                        </m:sub>
                        <m:sup>
                          <m:r>
                            <a:rPr lang="es-ES" i="1">
                              <a:solidFill>
                                <a:srgbClr val="002060"/>
                              </a:solidFill>
                              <a:latin typeface="Cambria Math" panose="02040503050406030204" pitchFamily="18" charset="0"/>
                              <a:ea typeface="Cambria Math" panose="02040503050406030204" pitchFamily="18" charset="0"/>
                            </a:rPr>
                            <m:t>𝐷</m:t>
                          </m:r>
                        </m:sup>
                        <m:e>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𝜆</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710285" y="4864841"/>
                <a:ext cx="4736681" cy="871264"/>
              </a:xfrm>
              <a:prstGeom prst="rect">
                <a:avLst/>
              </a:prstGeom>
              <a:blipFill>
                <a:blip r:embed="rId6"/>
                <a:stretch>
                  <a:fillRect/>
                </a:stretch>
              </a:blipFill>
            </p:spPr>
            <p:txBody>
              <a:bodyPr/>
              <a:lstStyle/>
              <a:p>
                <a:r>
                  <a:rPr lang="es-ES">
                    <a:noFill/>
                  </a:rPr>
                  <a:t> </a:t>
                </a:r>
              </a:p>
            </p:txBody>
          </p:sp>
        </mc:Fallback>
      </mc:AlternateContent>
      <p:sp>
        <p:nvSpPr>
          <p:cNvPr id="15" name="Rectángulo 14"/>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17" name="Marcador de pie de página 3">
            <a:extLst>
              <a:ext uri="{FF2B5EF4-FFF2-40B4-BE49-F238E27FC236}">
                <a16:creationId xmlns:a16="http://schemas.microsoft.com/office/drawing/2014/main" id="{3C176199-53CF-45A9-ADA9-3B349EC1B13F}"/>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340239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13</a:t>
            </a:fld>
            <a:endParaRPr lang="es-ES">
              <a:solidFill>
                <a:prstClr val="black">
                  <a:tint val="75000"/>
                </a:prstClr>
              </a:solidFill>
            </a:endParaRPr>
          </a:p>
        </p:txBody>
      </p:sp>
      <p:sp>
        <p:nvSpPr>
          <p:cNvPr id="10" name="Rectángulo 9"/>
          <p:cNvSpPr/>
          <p:nvPr/>
        </p:nvSpPr>
        <p:spPr>
          <a:xfrm>
            <a:off x="315900" y="584942"/>
            <a:ext cx="6722533" cy="923330"/>
          </a:xfrm>
          <a:prstGeom prst="rect">
            <a:avLst/>
          </a:prstGeom>
        </p:spPr>
        <p:txBody>
          <a:bodyPr wrap="square">
            <a:spAutoFit/>
          </a:bodyPr>
          <a:lstStyle/>
          <a:p>
            <a:r>
              <a:rPr lang="es-ES" dirty="0">
                <a:solidFill>
                  <a:srgbClr val="002060"/>
                </a:solidFill>
              </a:rPr>
              <a:t>Back to </a:t>
            </a:r>
            <a:r>
              <a:rPr lang="es-ES" dirty="0" err="1">
                <a:solidFill>
                  <a:srgbClr val="002060"/>
                </a:solidFill>
              </a:rPr>
              <a:t>the</a:t>
            </a:r>
            <a:r>
              <a:rPr lang="es-ES" dirty="0">
                <a:solidFill>
                  <a:srgbClr val="002060"/>
                </a:solidFill>
              </a:rPr>
              <a:t> </a:t>
            </a:r>
            <a:r>
              <a:rPr lang="es-ES" dirty="0" err="1">
                <a:solidFill>
                  <a:srgbClr val="002060"/>
                </a:solidFill>
              </a:rPr>
              <a:t>Handwritten</a:t>
            </a:r>
            <a:r>
              <a:rPr lang="es-ES" dirty="0">
                <a:solidFill>
                  <a:srgbClr val="002060"/>
                </a:solidFill>
              </a:rPr>
              <a:t> </a:t>
            </a:r>
            <a:r>
              <a:rPr lang="es-ES" dirty="0" err="1">
                <a:solidFill>
                  <a:srgbClr val="002060"/>
                </a:solidFill>
              </a:rPr>
              <a:t>Digit</a:t>
            </a:r>
            <a:r>
              <a:rPr lang="es-ES" dirty="0">
                <a:solidFill>
                  <a:srgbClr val="002060"/>
                </a:solidFill>
              </a:rPr>
              <a:t> </a:t>
            </a:r>
            <a:r>
              <a:rPr lang="es-ES" dirty="0" err="1">
                <a:solidFill>
                  <a:srgbClr val="002060"/>
                </a:solidFill>
              </a:rPr>
              <a:t>Classification</a:t>
            </a:r>
            <a:r>
              <a:rPr lang="es-ES" dirty="0">
                <a:solidFill>
                  <a:srgbClr val="002060"/>
                </a:solidFill>
              </a:rPr>
              <a:t> in </a:t>
            </a:r>
            <a:r>
              <a:rPr lang="es-ES" dirty="0" err="1">
                <a:solidFill>
                  <a:srgbClr val="002060"/>
                </a:solidFill>
              </a:rPr>
              <a:t>the</a:t>
            </a:r>
            <a:r>
              <a:rPr lang="es-ES" dirty="0">
                <a:solidFill>
                  <a:srgbClr val="002060"/>
                </a:solidFill>
              </a:rPr>
              <a:t> MNIST </a:t>
            </a:r>
            <a:r>
              <a:rPr lang="es-ES" dirty="0" err="1">
                <a:solidFill>
                  <a:srgbClr val="002060"/>
                </a:solidFill>
              </a:rPr>
              <a:t>dataset</a:t>
            </a:r>
            <a:r>
              <a:rPr lang="es-ES" dirty="0">
                <a:solidFill>
                  <a:srgbClr val="002060"/>
                </a:solidFill>
              </a:rPr>
              <a:t>:</a:t>
            </a:r>
          </a:p>
          <a:p>
            <a:pPr marL="285750" indent="-285750">
              <a:buFont typeface="Arial" panose="020B0604020202020204" pitchFamily="34" charset="0"/>
              <a:buChar char="•"/>
            </a:pPr>
            <a:endParaRPr lang="es-ES" dirty="0">
              <a:solidFill>
                <a:srgbClr val="002060"/>
              </a:solidFill>
            </a:endParaRPr>
          </a:p>
          <a:p>
            <a:endParaRPr lang="es-ES" dirty="0">
              <a:solidFill>
                <a:srgbClr val="002060"/>
              </a:solidFill>
            </a:endParaRPr>
          </a:p>
        </p:txBody>
      </p:sp>
      <p:sp>
        <p:nvSpPr>
          <p:cNvPr id="6" name="Rectángulo redondeado 5"/>
          <p:cNvSpPr/>
          <p:nvPr/>
        </p:nvSpPr>
        <p:spPr>
          <a:xfrm>
            <a:off x="695178" y="1576938"/>
            <a:ext cx="4785411" cy="4504304"/>
          </a:xfrm>
          <a:prstGeom prst="roundRect">
            <a:avLst>
              <a:gd name="adj" fmla="val 2376"/>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Tabla 6"/>
          <p:cNvGraphicFramePr>
            <a:graphicFrameLocks noGrp="1"/>
          </p:cNvGraphicFramePr>
          <p:nvPr>
            <p:extLst>
              <p:ext uri="{D42A27DB-BD31-4B8C-83A1-F6EECF244321}">
                <p14:modId xmlns:p14="http://schemas.microsoft.com/office/powerpoint/2010/main" val="1206773504"/>
              </p:ext>
            </p:extLst>
          </p:nvPr>
        </p:nvGraphicFramePr>
        <p:xfrm>
          <a:off x="770378" y="3176552"/>
          <a:ext cx="451250" cy="1290068"/>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65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113</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255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r h="322517">
                <a:tc>
                  <a:txBody>
                    <a:bodyPr/>
                    <a:lstStyle/>
                    <a:p>
                      <a:pPr algn="ctr"/>
                      <a:r>
                        <a:rPr lang="es-ES" sz="1200" b="0" dirty="0">
                          <a:solidFill>
                            <a:srgbClr val="002060"/>
                          </a:solidFill>
                        </a:rPr>
                        <a:t>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10614"/>
                  </a:ext>
                </a:extLst>
              </a:tr>
            </a:tbl>
          </a:graphicData>
        </a:graphic>
      </p:graphicFrame>
      <p:cxnSp>
        <p:nvCxnSpPr>
          <p:cNvPr id="8" name="Conector recto 7"/>
          <p:cNvCxnSpPr/>
          <p:nvPr/>
        </p:nvCxnSpPr>
        <p:spPr>
          <a:xfrm>
            <a:off x="770378" y="2624455"/>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215224" y="262468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770378" y="4507026"/>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215224" y="4507026"/>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3" name="Tabla 12"/>
          <p:cNvGraphicFramePr>
            <a:graphicFrameLocks noGrp="1"/>
          </p:cNvGraphicFramePr>
          <p:nvPr>
            <p:extLst>
              <p:ext uri="{D42A27DB-BD31-4B8C-83A1-F6EECF244321}">
                <p14:modId xmlns:p14="http://schemas.microsoft.com/office/powerpoint/2010/main" val="2409831997"/>
              </p:ext>
            </p:extLst>
          </p:nvPr>
        </p:nvGraphicFramePr>
        <p:xfrm>
          <a:off x="770378" y="1638651"/>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511588531"/>
              </p:ext>
            </p:extLst>
          </p:nvPr>
        </p:nvGraphicFramePr>
        <p:xfrm>
          <a:off x="763974" y="5042647"/>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3800788186"/>
              </p:ext>
            </p:extLst>
          </p:nvPr>
        </p:nvGraphicFramePr>
        <p:xfrm>
          <a:off x="1548853" y="3176552"/>
          <a:ext cx="451250" cy="1290068"/>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4</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67</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165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r h="322517">
                <a:tc>
                  <a:txBody>
                    <a:bodyPr/>
                    <a:lstStyle/>
                    <a:p>
                      <a:pPr algn="ctr"/>
                      <a:r>
                        <a:rPr lang="es-ES" sz="1200" b="0" dirty="0">
                          <a:solidFill>
                            <a:srgbClr val="002060"/>
                          </a:solidFill>
                        </a:rPr>
                        <a:t>201</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10614"/>
                  </a:ext>
                </a:extLst>
              </a:tr>
            </a:tbl>
          </a:graphicData>
        </a:graphic>
      </p:graphicFrame>
      <p:cxnSp>
        <p:nvCxnSpPr>
          <p:cNvPr id="16" name="Conector recto 15"/>
          <p:cNvCxnSpPr/>
          <p:nvPr/>
        </p:nvCxnSpPr>
        <p:spPr>
          <a:xfrm>
            <a:off x="1548853" y="2624455"/>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993699" y="262468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548853" y="4507026"/>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993699" y="4507026"/>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Tabla 19"/>
          <p:cNvGraphicFramePr>
            <a:graphicFrameLocks noGrp="1"/>
          </p:cNvGraphicFramePr>
          <p:nvPr>
            <p:extLst>
              <p:ext uri="{D42A27DB-BD31-4B8C-83A1-F6EECF244321}">
                <p14:modId xmlns:p14="http://schemas.microsoft.com/office/powerpoint/2010/main" val="943140327"/>
              </p:ext>
            </p:extLst>
          </p:nvPr>
        </p:nvGraphicFramePr>
        <p:xfrm>
          <a:off x="1548853" y="1638651"/>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1155263756"/>
              </p:ext>
            </p:extLst>
          </p:nvPr>
        </p:nvGraphicFramePr>
        <p:xfrm>
          <a:off x="1542449" y="5042647"/>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3762454613"/>
              </p:ext>
            </p:extLst>
          </p:nvPr>
        </p:nvGraphicFramePr>
        <p:xfrm>
          <a:off x="4955199" y="3176552"/>
          <a:ext cx="451250" cy="1290068"/>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198</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2</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71</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r h="322517">
                <a:tc>
                  <a:txBody>
                    <a:bodyPr/>
                    <a:lstStyle/>
                    <a:p>
                      <a:pPr algn="ctr"/>
                      <a:r>
                        <a:rPr lang="es-ES" sz="1200" b="0" dirty="0">
                          <a:solidFill>
                            <a:srgbClr val="002060"/>
                          </a:solidFill>
                        </a:rPr>
                        <a:t>99</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10614"/>
                  </a:ext>
                </a:extLst>
              </a:tr>
            </a:tbl>
          </a:graphicData>
        </a:graphic>
      </p:graphicFrame>
      <p:cxnSp>
        <p:nvCxnSpPr>
          <p:cNvPr id="23" name="Conector recto 22"/>
          <p:cNvCxnSpPr/>
          <p:nvPr/>
        </p:nvCxnSpPr>
        <p:spPr>
          <a:xfrm>
            <a:off x="4955199" y="2624455"/>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5400045" y="262468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4955199" y="4507026"/>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5400045" y="4507026"/>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7" name="Tabla 26"/>
          <p:cNvGraphicFramePr>
            <a:graphicFrameLocks noGrp="1"/>
          </p:cNvGraphicFramePr>
          <p:nvPr>
            <p:extLst>
              <p:ext uri="{D42A27DB-BD31-4B8C-83A1-F6EECF244321}">
                <p14:modId xmlns:p14="http://schemas.microsoft.com/office/powerpoint/2010/main" val="737138793"/>
              </p:ext>
            </p:extLst>
          </p:nvPr>
        </p:nvGraphicFramePr>
        <p:xfrm>
          <a:off x="4955199" y="1638651"/>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28" name="Tabla 27"/>
          <p:cNvGraphicFramePr>
            <a:graphicFrameLocks noGrp="1"/>
          </p:cNvGraphicFramePr>
          <p:nvPr>
            <p:extLst>
              <p:ext uri="{D42A27DB-BD31-4B8C-83A1-F6EECF244321}">
                <p14:modId xmlns:p14="http://schemas.microsoft.com/office/powerpoint/2010/main" val="2217158095"/>
              </p:ext>
            </p:extLst>
          </p:nvPr>
        </p:nvGraphicFramePr>
        <p:xfrm>
          <a:off x="4948795" y="5042647"/>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sp>
        <p:nvSpPr>
          <p:cNvPr id="29" name="Abrir llave 28"/>
          <p:cNvSpPr/>
          <p:nvPr/>
        </p:nvSpPr>
        <p:spPr>
          <a:xfrm rot="5400000">
            <a:off x="3008966" y="-920134"/>
            <a:ext cx="157831" cy="4785411"/>
          </a:xfrm>
          <a:prstGeom prst="leftBrace">
            <a:avLst>
              <a:gd name="adj1" fmla="val 94440"/>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Rectángulo 29"/>
          <p:cNvSpPr/>
          <p:nvPr/>
        </p:nvSpPr>
        <p:spPr>
          <a:xfrm>
            <a:off x="1896839" y="1016712"/>
            <a:ext cx="2779864" cy="369332"/>
          </a:xfrm>
          <a:prstGeom prst="rect">
            <a:avLst/>
          </a:prstGeom>
        </p:spPr>
        <p:txBody>
          <a:bodyPr wrap="none">
            <a:spAutoFit/>
          </a:bodyPr>
          <a:lstStyle/>
          <a:p>
            <a:r>
              <a:rPr lang="es-ES" dirty="0">
                <a:solidFill>
                  <a:srgbClr val="002060"/>
                </a:solidFill>
              </a:rPr>
              <a:t>N= # </a:t>
            </a:r>
            <a:r>
              <a:rPr lang="es-ES" dirty="0" err="1">
                <a:solidFill>
                  <a:srgbClr val="002060"/>
                </a:solidFill>
              </a:rPr>
              <a:t>images</a:t>
            </a:r>
            <a:r>
              <a:rPr lang="es-ES" dirty="0">
                <a:solidFill>
                  <a:srgbClr val="002060"/>
                </a:solidFill>
              </a:rPr>
              <a:t> in </a:t>
            </a:r>
            <a:r>
              <a:rPr lang="es-ES" dirty="0" err="1">
                <a:solidFill>
                  <a:srgbClr val="002060"/>
                </a:solidFill>
              </a:rPr>
              <a:t>the</a:t>
            </a:r>
            <a:r>
              <a:rPr lang="es-ES" dirty="0">
                <a:solidFill>
                  <a:srgbClr val="002060"/>
                </a:solidFill>
              </a:rPr>
              <a:t> data set </a:t>
            </a:r>
            <a:endParaRPr lang="es-ES" dirty="0"/>
          </a:p>
        </p:txBody>
      </p:sp>
      <p:sp>
        <p:nvSpPr>
          <p:cNvPr id="31" name="Abrir llave 30"/>
          <p:cNvSpPr/>
          <p:nvPr/>
        </p:nvSpPr>
        <p:spPr>
          <a:xfrm>
            <a:off x="475195" y="1576938"/>
            <a:ext cx="174637" cy="4504303"/>
          </a:xfrm>
          <a:prstGeom prst="leftBrace">
            <a:avLst>
              <a:gd name="adj1" fmla="val 43398"/>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Rectángulo 31"/>
          <p:cNvSpPr/>
          <p:nvPr/>
        </p:nvSpPr>
        <p:spPr>
          <a:xfrm rot="16200000">
            <a:off x="-531608" y="3631818"/>
            <a:ext cx="1695016" cy="369332"/>
          </a:xfrm>
          <a:prstGeom prst="rect">
            <a:avLst/>
          </a:prstGeom>
        </p:spPr>
        <p:txBody>
          <a:bodyPr wrap="none">
            <a:spAutoFit/>
          </a:bodyPr>
          <a:lstStyle/>
          <a:p>
            <a:r>
              <a:rPr lang="es-ES" dirty="0">
                <a:solidFill>
                  <a:srgbClr val="002060"/>
                </a:solidFill>
              </a:rPr>
              <a:t>D= 28x28 </a:t>
            </a:r>
            <a:r>
              <a:rPr lang="es-ES" dirty="0" err="1">
                <a:solidFill>
                  <a:srgbClr val="002060"/>
                </a:solidFill>
              </a:rPr>
              <a:t>pixels</a:t>
            </a:r>
            <a:r>
              <a:rPr lang="es-ES" dirty="0">
                <a:solidFill>
                  <a:srgbClr val="002060"/>
                </a:solidFill>
              </a:rPr>
              <a:t> </a:t>
            </a:r>
            <a:endParaRPr lang="es-ES" dirty="0"/>
          </a:p>
        </p:txBody>
      </p:sp>
      <mc:AlternateContent xmlns:mc="http://schemas.openxmlformats.org/markup-compatibility/2006" xmlns:a14="http://schemas.microsoft.com/office/drawing/2010/main">
        <mc:Choice Requires="a14">
          <p:sp>
            <p:nvSpPr>
              <p:cNvPr id="33" name="CuadroTexto 32"/>
              <p:cNvSpPr txBox="1"/>
              <p:nvPr/>
            </p:nvSpPr>
            <p:spPr>
              <a:xfrm>
                <a:off x="1896839" y="6288018"/>
                <a:ext cx="1074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rPr>
                        <m:t>𝑋</m:t>
                      </m:r>
                      <m:r>
                        <a:rPr lang="es-ES" b="0" i="1" smtClean="0">
                          <a:solidFill>
                            <a:srgbClr val="002060"/>
                          </a:solidFill>
                          <a:latin typeface="Cambria Math" panose="02040503050406030204" pitchFamily="18" charset="0"/>
                          <a:ea typeface="Cambria Math" panose="02040503050406030204" pitchFamily="18" charset="0"/>
                        </a:rPr>
                        <m:t>∈</m:t>
                      </m:r>
                      <m:sSub>
                        <m:sSubPr>
                          <m:ctrlPr>
                            <a:rPr lang="es-ES" b="0" i="1" smtClean="0">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𝕄</m:t>
                          </m:r>
                        </m:e>
                        <m:sub>
                          <m:r>
                            <a:rPr lang="es-ES" b="0" i="1" smtClean="0">
                              <a:solidFill>
                                <a:srgbClr val="002060"/>
                              </a:solidFill>
                              <a:latin typeface="Cambria Math" panose="02040503050406030204" pitchFamily="18" charset="0"/>
                              <a:ea typeface="Cambria Math" panose="02040503050406030204" pitchFamily="18" charset="0"/>
                            </a:rPr>
                            <m:t>𝐷</m:t>
                          </m:r>
                          <m:r>
                            <a:rPr lang="es-ES" b="0" i="1" smtClean="0">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𝑁</m:t>
                          </m:r>
                        </m:sub>
                      </m:sSub>
                    </m:oMath>
                  </m:oMathPara>
                </a14:m>
                <a:endParaRPr lang="es-ES"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1896839" y="6288018"/>
                <a:ext cx="1074781" cy="276999"/>
              </a:xfrm>
              <a:prstGeom prst="rect">
                <a:avLst/>
              </a:prstGeom>
              <a:blipFill>
                <a:blip r:embed="rId2"/>
                <a:stretch>
                  <a:fillRect l="-4545" r="-2273" b="-15217"/>
                </a:stretch>
              </a:blipFill>
            </p:spPr>
            <p:txBody>
              <a:bodyPr/>
              <a:lstStyle/>
              <a:p>
                <a:r>
                  <a:rPr lang="es-ES">
                    <a:noFill/>
                  </a:rPr>
                  <a:t> </a:t>
                </a:r>
              </a:p>
            </p:txBody>
          </p:sp>
        </mc:Fallback>
      </mc:AlternateContent>
      <p:sp>
        <p:nvSpPr>
          <p:cNvPr id="34" name="Rectángulo 33"/>
          <p:cNvSpPr/>
          <p:nvPr/>
        </p:nvSpPr>
        <p:spPr>
          <a:xfrm>
            <a:off x="2971620" y="6231207"/>
            <a:ext cx="1275670" cy="369332"/>
          </a:xfrm>
          <a:prstGeom prst="rect">
            <a:avLst/>
          </a:prstGeom>
        </p:spPr>
        <p:txBody>
          <a:bodyPr wrap="none">
            <a:spAutoFit/>
          </a:bodyPr>
          <a:lstStyle/>
          <a:p>
            <a:r>
              <a:rPr lang="es-ES" dirty="0">
                <a:solidFill>
                  <a:srgbClr val="002060"/>
                </a:solidFill>
              </a:rPr>
              <a:t>Data </a:t>
            </a:r>
            <a:r>
              <a:rPr lang="es-ES" dirty="0" err="1">
                <a:solidFill>
                  <a:srgbClr val="002060"/>
                </a:solidFill>
              </a:rPr>
              <a:t>matrix</a:t>
            </a:r>
            <a:endParaRPr lang="es-ES" dirty="0"/>
          </a:p>
        </p:txBody>
      </p:sp>
      <p:cxnSp>
        <p:nvCxnSpPr>
          <p:cNvPr id="35" name="Conector recto 34"/>
          <p:cNvCxnSpPr/>
          <p:nvPr/>
        </p:nvCxnSpPr>
        <p:spPr>
          <a:xfrm flipV="1">
            <a:off x="2580082" y="2241425"/>
            <a:ext cx="1667208"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2580082" y="3580599"/>
            <a:ext cx="1667208"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2580082" y="5240787"/>
            <a:ext cx="1667208"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ángulo 37"/>
              <p:cNvSpPr/>
              <p:nvPr/>
            </p:nvSpPr>
            <p:spPr>
              <a:xfrm>
                <a:off x="5771950" y="1386044"/>
                <a:ext cx="6276615" cy="3937809"/>
              </a:xfrm>
              <a:prstGeom prst="rect">
                <a:avLst/>
              </a:prstGeom>
              <a:ln w="28575">
                <a:noFill/>
              </a:ln>
            </p:spPr>
            <p:txBody>
              <a:bodyPr wrap="square">
                <a:spAutoFit/>
              </a:bodyPr>
              <a:lstStyle/>
              <a:p>
                <a:pPr marL="285750" indent="-285750">
                  <a:lnSpc>
                    <a:spcPct val="150000"/>
                  </a:lnSpc>
                  <a:buFont typeface="Arial" panose="020B0604020202020204" pitchFamily="34" charset="0"/>
                  <a:buChar char="•"/>
                </a:pPr>
                <a:r>
                  <a:rPr lang="en-US" sz="1600" dirty="0">
                    <a:solidFill>
                      <a:srgbClr val="002060"/>
                    </a:solidFill>
                  </a:rPr>
                  <a:t>Convert every pixel from integer to float between 0-1.</a:t>
                </a:r>
              </a:p>
              <a:p>
                <a:pPr marL="285750" indent="-285750">
                  <a:lnSpc>
                    <a:spcPct val="150000"/>
                  </a:lnSpc>
                  <a:buFont typeface="Arial" panose="020B0604020202020204" pitchFamily="34" charset="0"/>
                  <a:buChar char="•"/>
                </a:pPr>
                <a:r>
                  <a:rPr lang="en-US" sz="1600" dirty="0">
                    <a:solidFill>
                      <a:srgbClr val="002060"/>
                    </a:solidFill>
                  </a:rPr>
                  <a:t>Subtract the mean vector from each column of the dataset to ensure zero mean: </a:t>
                </a:r>
                <a14:m>
                  <m:oMath xmlns:m="http://schemas.openxmlformats.org/officeDocument/2006/math">
                    <m:acc>
                      <m:accPr>
                        <m:chr m:val="̅"/>
                        <m:ctrlPr>
                          <a:rPr lang="es-ES" sz="1600" i="1" smtClean="0">
                            <a:solidFill>
                              <a:srgbClr val="002060"/>
                            </a:solidFill>
                            <a:latin typeface="Cambria Math" panose="02040503050406030204" pitchFamily="18" charset="0"/>
                          </a:rPr>
                        </m:ctrlPr>
                      </m:accPr>
                      <m:e>
                        <m:r>
                          <a:rPr lang="es-ES" sz="1600" i="1">
                            <a:solidFill>
                              <a:srgbClr val="002060"/>
                            </a:solidFill>
                            <a:latin typeface="Cambria Math" panose="02040503050406030204" pitchFamily="18" charset="0"/>
                          </a:rPr>
                          <m:t>𝑋</m:t>
                        </m:r>
                      </m:e>
                    </m:acc>
                  </m:oMath>
                </a14:m>
                <a:r>
                  <a:rPr lang="en-US" sz="1600" dirty="0">
                    <a:solidFill>
                      <a:srgbClr val="002060"/>
                    </a:solidFill>
                  </a:rPr>
                  <a:t>=</a:t>
                </a:r>
                <a:r>
                  <a:rPr lang="es-ES" sz="1600" dirty="0">
                    <a:solidFill>
                      <a:srgbClr val="002060"/>
                    </a:solidFill>
                  </a:rPr>
                  <a:t> </a:t>
                </a:r>
                <a14:m>
                  <m:oMath xmlns:m="http://schemas.openxmlformats.org/officeDocument/2006/math">
                    <m:r>
                      <a:rPr lang="es-ES" sz="1600" i="1">
                        <a:solidFill>
                          <a:srgbClr val="002060"/>
                        </a:solidFill>
                        <a:latin typeface="Cambria Math" panose="02040503050406030204" pitchFamily="18" charset="0"/>
                      </a:rPr>
                      <m:t>𝑋</m:t>
                    </m:r>
                  </m:oMath>
                </a14:m>
                <a:r>
                  <a:rPr lang="en-US" sz="1600" dirty="0">
                    <a:solidFill>
                      <a:srgbClr val="002060"/>
                    </a:solidFill>
                  </a:rPr>
                  <a:t>-</a:t>
                </a:r>
                <a:r>
                  <a:rPr lang="es-ES" sz="1600" b="1" dirty="0">
                    <a:solidFill>
                      <a:srgbClr val="002060"/>
                    </a:solidFill>
                    <a:ea typeface="Cambria Math" panose="02040503050406030204" pitchFamily="18" charset="0"/>
                  </a:rPr>
                  <a:t> </a:t>
                </a:r>
                <a14:m>
                  <m:oMath xmlns:m="http://schemas.openxmlformats.org/officeDocument/2006/math">
                    <m:r>
                      <a:rPr lang="es-ES" sz="1600" b="1" i="1">
                        <a:solidFill>
                          <a:srgbClr val="002060"/>
                        </a:solidFill>
                        <a:latin typeface="Cambria Math" panose="02040503050406030204" pitchFamily="18" charset="0"/>
                        <a:ea typeface="Cambria Math" panose="02040503050406030204" pitchFamily="18" charset="0"/>
                      </a:rPr>
                      <m:t>𝝁</m:t>
                    </m:r>
                  </m:oMath>
                </a14:m>
                <a:endParaRPr lang="en-US" sz="1600" dirty="0">
                  <a:solidFill>
                    <a:srgbClr val="002060"/>
                  </a:solidFill>
                </a:endParaRPr>
              </a:p>
              <a:p>
                <a:pPr marL="285750" indent="-285750">
                  <a:lnSpc>
                    <a:spcPct val="150000"/>
                  </a:lnSpc>
                  <a:buFont typeface="Arial" panose="020B0604020202020204" pitchFamily="34" charset="0"/>
                  <a:buChar char="•"/>
                </a:pPr>
                <a:r>
                  <a:rPr lang="en-US" sz="1600" dirty="0">
                    <a:solidFill>
                      <a:srgbClr val="002060"/>
                    </a:solidFill>
                  </a:rPr>
                  <a:t>Compute the covariance matrix: </a:t>
                </a:r>
                <a14:m>
                  <m:oMath xmlns:m="http://schemas.openxmlformats.org/officeDocument/2006/math">
                    <m:r>
                      <a:rPr lang="es-ES" sz="1600" i="1">
                        <a:solidFill>
                          <a:srgbClr val="002060"/>
                        </a:solidFill>
                        <a:latin typeface="Cambria Math" panose="02040503050406030204" pitchFamily="18" charset="0"/>
                        <a:ea typeface="Cambria Math" panose="02040503050406030204" pitchFamily="18" charset="0"/>
                      </a:rPr>
                      <m:t>𝑆</m:t>
                    </m:r>
                    <m:r>
                      <a:rPr lang="es-ES" sz="1600" b="0" i="1" smtClean="0">
                        <a:solidFill>
                          <a:srgbClr val="002060"/>
                        </a:solidFill>
                        <a:latin typeface="Cambria Math" panose="02040503050406030204" pitchFamily="18" charset="0"/>
                        <a:ea typeface="Cambria Math" panose="02040503050406030204" pitchFamily="18" charset="0"/>
                      </a:rPr>
                      <m:t>=</m:t>
                    </m:r>
                    <m:f>
                      <m:fPr>
                        <m:ctrlPr>
                          <a:rPr lang="es-ES" sz="1600" b="0" i="1" smtClean="0">
                            <a:solidFill>
                              <a:srgbClr val="002060"/>
                            </a:solidFill>
                            <a:latin typeface="Cambria Math" panose="02040503050406030204" pitchFamily="18" charset="0"/>
                            <a:ea typeface="Cambria Math" panose="02040503050406030204" pitchFamily="18" charset="0"/>
                          </a:rPr>
                        </m:ctrlPr>
                      </m:fPr>
                      <m:num>
                        <m:r>
                          <a:rPr lang="es-ES" sz="1600" b="0" i="1" smtClean="0">
                            <a:solidFill>
                              <a:srgbClr val="002060"/>
                            </a:solidFill>
                            <a:latin typeface="Cambria Math" panose="02040503050406030204" pitchFamily="18" charset="0"/>
                            <a:ea typeface="Cambria Math" panose="02040503050406030204" pitchFamily="18" charset="0"/>
                          </a:rPr>
                          <m:t>1</m:t>
                        </m:r>
                      </m:num>
                      <m:den>
                        <m:r>
                          <a:rPr lang="es-ES" sz="1600" b="0" i="1" smtClean="0">
                            <a:solidFill>
                              <a:srgbClr val="002060"/>
                            </a:solidFill>
                            <a:latin typeface="Cambria Math" panose="02040503050406030204" pitchFamily="18" charset="0"/>
                            <a:ea typeface="Cambria Math" panose="02040503050406030204" pitchFamily="18" charset="0"/>
                          </a:rPr>
                          <m:t>𝑁</m:t>
                        </m:r>
                      </m:den>
                    </m:f>
                    <m:sSup>
                      <m:sSupPr>
                        <m:ctrlPr>
                          <a:rPr lang="es-ES" sz="1600" b="0" i="1" smtClean="0">
                            <a:solidFill>
                              <a:srgbClr val="002060"/>
                            </a:solidFill>
                            <a:latin typeface="Cambria Math" panose="02040503050406030204" pitchFamily="18" charset="0"/>
                            <a:ea typeface="Cambria Math" panose="02040503050406030204" pitchFamily="18" charset="0"/>
                          </a:rPr>
                        </m:ctrlPr>
                      </m:sSupPr>
                      <m:e>
                        <m:r>
                          <a:rPr lang="es-ES" sz="1600" i="1">
                            <a:solidFill>
                              <a:srgbClr val="002060"/>
                            </a:solidFill>
                            <a:latin typeface="Cambria Math" panose="02040503050406030204" pitchFamily="18" charset="0"/>
                          </a:rPr>
                          <m:t>𝑋</m:t>
                        </m:r>
                      </m:e>
                      <m:sup>
                        <m:r>
                          <a:rPr lang="es-ES" sz="1600" b="0" i="1" smtClean="0">
                            <a:solidFill>
                              <a:srgbClr val="002060"/>
                            </a:solidFill>
                            <a:latin typeface="Cambria Math" panose="02040503050406030204" pitchFamily="18" charset="0"/>
                            <a:ea typeface="Cambria Math" panose="02040503050406030204" pitchFamily="18" charset="0"/>
                          </a:rPr>
                          <m:t>𝑇</m:t>
                        </m:r>
                      </m:sup>
                    </m:sSup>
                    <m:r>
                      <a:rPr lang="es-ES" sz="1600" i="1">
                        <a:solidFill>
                          <a:srgbClr val="002060"/>
                        </a:solidFill>
                        <a:latin typeface="Cambria Math" panose="02040503050406030204" pitchFamily="18" charset="0"/>
                      </a:rPr>
                      <m:t>𝑋</m:t>
                    </m:r>
                  </m:oMath>
                </a14:m>
                <a:endParaRPr lang="en-US" sz="1600" b="1" dirty="0">
                  <a:solidFill>
                    <a:srgbClr val="002060"/>
                  </a:solidFill>
                </a:endParaRPr>
              </a:p>
              <a:p>
                <a:pPr marL="285750" indent="-285750">
                  <a:lnSpc>
                    <a:spcPct val="150000"/>
                  </a:lnSpc>
                  <a:buFont typeface="Arial" panose="020B0604020202020204" pitchFamily="34" charset="0"/>
                  <a:buChar char="•"/>
                </a:pPr>
                <a:r>
                  <a:rPr lang="en-US" sz="1600" dirty="0">
                    <a:solidFill>
                      <a:srgbClr val="002060"/>
                    </a:solidFill>
                  </a:rPr>
                  <a:t>Compute the complete </a:t>
                </a:r>
                <a:r>
                  <a:rPr lang="en-US" sz="1600" dirty="0" err="1">
                    <a:solidFill>
                      <a:srgbClr val="002060"/>
                    </a:solidFill>
                  </a:rPr>
                  <a:t>eigenspectrum</a:t>
                </a:r>
                <a:r>
                  <a:rPr lang="en-US" sz="1600" dirty="0">
                    <a:solidFill>
                      <a:srgbClr val="002060"/>
                    </a:solidFill>
                  </a:rPr>
                  <a:t> for the covariance matrix.</a:t>
                </a:r>
              </a:p>
              <a:p>
                <a:pPr marL="742950" lvl="1" indent="-285750">
                  <a:lnSpc>
                    <a:spcPct val="150000"/>
                  </a:lnSpc>
                  <a:buFont typeface="Arial" panose="020B0604020202020204" pitchFamily="34" charset="0"/>
                  <a:buChar char="•"/>
                </a:pPr>
                <a:r>
                  <a:rPr lang="en-US" sz="1600" dirty="0">
                    <a:solidFill>
                      <a:srgbClr val="002060"/>
                    </a:solidFill>
                  </a:rPr>
                  <a:t>Due to the symmetry of the matrix all eigenvalues are real.</a:t>
                </a:r>
              </a:p>
              <a:p>
                <a:pPr marL="742950" lvl="1" indent="-285750">
                  <a:lnSpc>
                    <a:spcPct val="150000"/>
                  </a:lnSpc>
                  <a:buFont typeface="Arial" panose="020B0604020202020204" pitchFamily="34" charset="0"/>
                  <a:buChar char="•"/>
                </a:pPr>
                <a:r>
                  <a:rPr lang="en-US" sz="1600" dirty="0">
                    <a:solidFill>
                      <a:srgbClr val="002060"/>
                    </a:solidFill>
                  </a:rPr>
                  <a:t>Positive definiteness implies eigenvalues to be positive.</a:t>
                </a:r>
              </a:p>
              <a:p>
                <a:pPr marL="285750" indent="-285750">
                  <a:lnSpc>
                    <a:spcPct val="150000"/>
                  </a:lnSpc>
                  <a:buFont typeface="Arial" panose="020B0604020202020204" pitchFamily="34" charset="0"/>
                  <a:buChar char="•"/>
                </a:pPr>
                <a:r>
                  <a:rPr lang="en-US" sz="1600" dirty="0">
                    <a:solidFill>
                      <a:srgbClr val="002060"/>
                    </a:solidFill>
                  </a:rPr>
                  <a:t>Sort the </a:t>
                </a:r>
                <a:r>
                  <a:rPr lang="en-US" sz="1600" dirty="0" err="1">
                    <a:solidFill>
                      <a:srgbClr val="002060"/>
                    </a:solidFill>
                  </a:rPr>
                  <a:t>eigenpairs</a:t>
                </a:r>
                <a:r>
                  <a:rPr lang="en-US" sz="1600" dirty="0">
                    <a:solidFill>
                      <a:srgbClr val="002060"/>
                    </a:solidFill>
                  </a:rPr>
                  <a:t> in descending order. Eigenvalues measure the amount of data covariance in the direction defined by the eigenvector. </a:t>
                </a:r>
              </a:p>
              <a:p>
                <a:pPr marL="742950" lvl="1" indent="-285750">
                  <a:lnSpc>
                    <a:spcPct val="150000"/>
                  </a:lnSpc>
                  <a:buFont typeface="Arial" panose="020B0604020202020204" pitchFamily="34" charset="0"/>
                  <a:buChar char="•"/>
                </a:pPr>
                <a:endParaRPr lang="en-US" sz="1600" dirty="0">
                  <a:solidFill>
                    <a:srgbClr val="002060"/>
                  </a:solidFill>
                </a:endParaRPr>
              </a:p>
            </p:txBody>
          </p:sp>
        </mc:Choice>
        <mc:Fallback xmlns="">
          <p:sp>
            <p:nvSpPr>
              <p:cNvPr id="38" name="Rectángulo 37"/>
              <p:cNvSpPr>
                <a:spLocks noRot="1" noChangeAspect="1" noMove="1" noResize="1" noEditPoints="1" noAdjustHandles="1" noChangeArrowheads="1" noChangeShapeType="1" noTextEdit="1"/>
              </p:cNvSpPr>
              <p:nvPr/>
            </p:nvSpPr>
            <p:spPr>
              <a:xfrm>
                <a:off x="5771950" y="1386044"/>
                <a:ext cx="6276615" cy="3937809"/>
              </a:xfrm>
              <a:prstGeom prst="rect">
                <a:avLst/>
              </a:prstGeom>
              <a:blipFill>
                <a:blip r:embed="rId3"/>
                <a:stretch>
                  <a:fillRect l="-389" r="-1069"/>
                </a:stretch>
              </a:blipFill>
              <a:ln w="28575">
                <a:noFill/>
              </a:ln>
            </p:spPr>
            <p:txBody>
              <a:bodyPr/>
              <a:lstStyle/>
              <a:p>
                <a:r>
                  <a:rPr lang="es-ES">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3928536021"/>
              </p:ext>
            </p:extLst>
          </p:nvPr>
        </p:nvGraphicFramePr>
        <p:xfrm>
          <a:off x="7916697" y="4938090"/>
          <a:ext cx="2072129" cy="1662450"/>
        </p:xfrm>
        <a:graphic>
          <a:graphicData uri="http://schemas.openxmlformats.org/drawingml/2006/table">
            <a:tbl>
              <a:tblPr firstRow="1" bandRow="1">
                <a:tableStyleId>{5C22544A-7EE6-4342-B048-85BDC9FD1C3A}</a:tableStyleId>
              </a:tblPr>
              <a:tblGrid>
                <a:gridCol w="1426726">
                  <a:extLst>
                    <a:ext uri="{9D8B030D-6E8A-4147-A177-3AD203B41FA5}">
                      <a16:colId xmlns:a16="http://schemas.microsoft.com/office/drawing/2014/main" val="1430609764"/>
                    </a:ext>
                  </a:extLst>
                </a:gridCol>
                <a:gridCol w="645403">
                  <a:extLst>
                    <a:ext uri="{9D8B030D-6E8A-4147-A177-3AD203B41FA5}">
                      <a16:colId xmlns:a16="http://schemas.microsoft.com/office/drawing/2014/main" val="3617447760"/>
                    </a:ext>
                  </a:extLst>
                </a:gridCol>
              </a:tblGrid>
              <a:tr h="332490">
                <a:tc gridSpan="2">
                  <a:txBody>
                    <a:bodyPr/>
                    <a:lstStyle/>
                    <a:p>
                      <a:pPr algn="ctr"/>
                      <a:r>
                        <a:rPr lang="es-ES" sz="1200" b="1" dirty="0">
                          <a:solidFill>
                            <a:srgbClr val="002060"/>
                          </a:solidFill>
                        </a:rPr>
                        <a:t>% </a:t>
                      </a:r>
                      <a:r>
                        <a:rPr lang="es-ES" sz="1200" b="1" dirty="0" err="1">
                          <a:solidFill>
                            <a:srgbClr val="002060"/>
                          </a:solidFill>
                        </a:rPr>
                        <a:t>Variance</a:t>
                      </a:r>
                      <a:r>
                        <a:rPr lang="es-ES" sz="1200" b="1" dirty="0">
                          <a:solidFill>
                            <a:srgbClr val="002060"/>
                          </a:solidFill>
                        </a:rPr>
                        <a:t> </a:t>
                      </a:r>
                      <a:r>
                        <a:rPr lang="es-ES" sz="1200" b="1" dirty="0" err="1">
                          <a:solidFill>
                            <a:srgbClr val="002060"/>
                          </a:solidFill>
                        </a:rPr>
                        <a:t>Explained</a:t>
                      </a:r>
                      <a:endParaRPr lang="es-ES" sz="12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ES" dirty="0"/>
                    </a:p>
                  </a:txBody>
                  <a:tcPr/>
                </a:tc>
                <a:extLst>
                  <a:ext uri="{0D108BD9-81ED-4DB2-BD59-A6C34878D82A}">
                    <a16:rowId xmlns:a16="http://schemas.microsoft.com/office/drawing/2014/main" val="3884884461"/>
                  </a:ext>
                </a:extLst>
              </a:tr>
              <a:tr h="332490">
                <a:tc>
                  <a:txBody>
                    <a:bodyPr/>
                    <a:lstStyle/>
                    <a:p>
                      <a:r>
                        <a:rPr lang="es-ES" sz="1200" b="0" kern="1200" dirty="0">
                          <a:solidFill>
                            <a:srgbClr val="002060"/>
                          </a:solidFill>
                          <a:latin typeface="+mn-lt"/>
                          <a:ea typeface="+mn-ea"/>
                          <a:cs typeface="+mn-cs"/>
                        </a:rPr>
                        <a:t>1st </a:t>
                      </a:r>
                      <a:r>
                        <a:rPr lang="es-ES" sz="1200" b="0" kern="1200" dirty="0" err="1">
                          <a:solidFill>
                            <a:srgbClr val="002060"/>
                          </a:solidFill>
                          <a:latin typeface="+mn-lt"/>
                          <a:ea typeface="+mn-ea"/>
                          <a:cs typeface="+mn-cs"/>
                        </a:rPr>
                        <a:t>Eigenvalue</a:t>
                      </a:r>
                      <a:endParaRPr lang="es-ES" sz="12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altLang="es-ES" sz="1200" b="0" kern="1200" dirty="0">
                          <a:solidFill>
                            <a:srgbClr val="002060"/>
                          </a:solidFill>
                          <a:latin typeface="+mn-lt"/>
                          <a:ea typeface="+mn-ea"/>
                          <a:cs typeface="+mn-cs"/>
                        </a:rPr>
                        <a:t>9.7%</a:t>
                      </a:r>
                      <a:endParaRPr lang="es-ES" sz="12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6855951"/>
                  </a:ext>
                </a:extLst>
              </a:tr>
              <a:tr h="332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rgbClr val="002060"/>
                          </a:solidFill>
                          <a:latin typeface="+mn-lt"/>
                          <a:ea typeface="+mn-ea"/>
                          <a:cs typeface="+mn-cs"/>
                        </a:rPr>
                        <a:t>2nd </a:t>
                      </a:r>
                      <a:r>
                        <a:rPr lang="es-ES" sz="1200" b="0" kern="1200" dirty="0" err="1">
                          <a:solidFill>
                            <a:srgbClr val="002060"/>
                          </a:solidFill>
                          <a:latin typeface="+mn-lt"/>
                          <a:ea typeface="+mn-ea"/>
                          <a:cs typeface="+mn-cs"/>
                        </a:rPr>
                        <a:t>Eigenvalue</a:t>
                      </a:r>
                      <a:endParaRPr lang="es-ES" sz="12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0" kern="1200" dirty="0">
                          <a:solidFill>
                            <a:srgbClr val="002060"/>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8313026"/>
                  </a:ext>
                </a:extLst>
              </a:tr>
              <a:tr h="332490">
                <a:tc>
                  <a:txBody>
                    <a:bodyPr/>
                    <a:lstStyle/>
                    <a:p>
                      <a:r>
                        <a:rPr lang="es-ES" sz="1200" b="0" kern="1200" dirty="0">
                          <a:solidFill>
                            <a:srgbClr val="002060"/>
                          </a:solidFill>
                          <a:latin typeface="+mn-lt"/>
                          <a:ea typeface="+mn-ea"/>
                          <a:cs typeface="+mn-cs"/>
                        </a:rPr>
                        <a:t>3rd </a:t>
                      </a:r>
                      <a:r>
                        <a:rPr lang="es-ES" sz="1200" b="0" kern="1200" dirty="0" err="1">
                          <a:solidFill>
                            <a:srgbClr val="002060"/>
                          </a:solidFill>
                          <a:latin typeface="+mn-lt"/>
                          <a:ea typeface="+mn-ea"/>
                          <a:cs typeface="+mn-cs"/>
                        </a:rPr>
                        <a:t>Eigenvalue</a:t>
                      </a:r>
                      <a:endParaRPr lang="es-ES" sz="12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0" kern="1200" dirty="0">
                          <a:solidFill>
                            <a:srgbClr val="002060"/>
                          </a:solidFill>
                          <a:latin typeface="+mn-lt"/>
                          <a:ea typeface="+mn-ea"/>
                          <a:cs typeface="+mn-cs"/>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724086"/>
                  </a:ext>
                </a:extLst>
              </a:tr>
              <a:tr h="332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rgbClr val="002060"/>
                          </a:solidFill>
                          <a:latin typeface="+mn-lt"/>
                          <a:ea typeface="+mn-ea"/>
                          <a:cs typeface="+mn-cs"/>
                        </a:rPr>
                        <a:t>4th </a:t>
                      </a:r>
                      <a:r>
                        <a:rPr lang="es-ES" sz="1200" b="0" kern="1200" dirty="0" err="1">
                          <a:solidFill>
                            <a:srgbClr val="002060"/>
                          </a:solidFill>
                          <a:latin typeface="+mn-lt"/>
                          <a:ea typeface="+mn-ea"/>
                          <a:cs typeface="+mn-cs"/>
                        </a:rPr>
                        <a:t>Eigenvalue</a:t>
                      </a:r>
                      <a:endParaRPr lang="es-ES" sz="1200" b="0" kern="1200" dirty="0">
                        <a:solidFill>
                          <a:srgbClr val="00206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0" kern="1200" dirty="0">
                          <a:solidFill>
                            <a:srgbClr val="002060"/>
                          </a:solidFill>
                          <a:latin typeface="+mn-lt"/>
                          <a:ea typeface="+mn-ea"/>
                          <a:cs typeface="+mn-cs"/>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865027"/>
                  </a:ext>
                </a:extLst>
              </a:tr>
            </a:tbl>
          </a:graphicData>
        </a:graphic>
      </p:graphicFrame>
      <p:sp>
        <p:nvSpPr>
          <p:cNvPr id="39" name="Rectángulo 38"/>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40" name="Marcador de pie de página 3">
            <a:extLst>
              <a:ext uri="{FF2B5EF4-FFF2-40B4-BE49-F238E27FC236}">
                <a16:creationId xmlns:a16="http://schemas.microsoft.com/office/drawing/2014/main" id="{832B9ED5-27D0-4E15-925E-373A7A3E6B30}"/>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50323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14</a:t>
            </a:fld>
            <a:endParaRPr lang="es-ES">
              <a:solidFill>
                <a:prstClr val="black">
                  <a:tint val="75000"/>
                </a:prstClr>
              </a:solidFill>
            </a:endParaRPr>
          </a:p>
        </p:txBody>
      </p:sp>
      <p:sp>
        <p:nvSpPr>
          <p:cNvPr id="38" name="Rectángulo 37"/>
          <p:cNvSpPr/>
          <p:nvPr/>
        </p:nvSpPr>
        <p:spPr>
          <a:xfrm>
            <a:off x="497634" y="1188821"/>
            <a:ext cx="9560766" cy="461665"/>
          </a:xfrm>
          <a:prstGeom prst="rect">
            <a:avLst/>
          </a:prstGeom>
          <a:ln w="28575">
            <a:noFill/>
          </a:ln>
        </p:spPr>
        <p:txBody>
          <a:bodyPr wrap="square">
            <a:spAutoFit/>
          </a:bodyPr>
          <a:lstStyle/>
          <a:p>
            <a:pPr marL="285750" indent="-285750">
              <a:lnSpc>
                <a:spcPct val="150000"/>
              </a:lnSpc>
              <a:buFont typeface="Arial" panose="020B0604020202020204" pitchFamily="34" charset="0"/>
              <a:buChar char="•"/>
            </a:pPr>
            <a:r>
              <a:rPr lang="en-US" sz="1600" dirty="0">
                <a:solidFill>
                  <a:srgbClr val="002060"/>
                </a:solidFill>
              </a:rPr>
              <a:t>Obtained the proportion of variance explained depending on the dimension of the principal subspace.</a:t>
            </a:r>
          </a:p>
        </p:txBody>
      </p:sp>
      <p:pic>
        <p:nvPicPr>
          <p:cNvPr id="39" name="Imagen 38"/>
          <p:cNvPicPr>
            <a:picLocks noChangeAspect="1"/>
          </p:cNvPicPr>
          <p:nvPr/>
        </p:nvPicPr>
        <p:blipFill>
          <a:blip r:embed="rId2">
            <a:clrChange>
              <a:clrFrom>
                <a:srgbClr val="FFFFFF"/>
              </a:clrFrom>
              <a:clrTo>
                <a:srgbClr val="FFFFFF">
                  <a:alpha val="0"/>
                </a:srgbClr>
              </a:clrTo>
            </a:clrChange>
          </a:blip>
          <a:stretch>
            <a:fillRect/>
          </a:stretch>
        </p:blipFill>
        <p:spPr>
          <a:xfrm>
            <a:off x="4014754" y="2112151"/>
            <a:ext cx="6980963" cy="3589402"/>
          </a:xfrm>
          <a:prstGeom prst="rect">
            <a:avLst/>
          </a:prstGeom>
        </p:spPr>
      </p:pic>
      <p:sp>
        <p:nvSpPr>
          <p:cNvPr id="2" name="Rectángulo 1"/>
          <p:cNvSpPr/>
          <p:nvPr/>
        </p:nvSpPr>
        <p:spPr>
          <a:xfrm>
            <a:off x="916371" y="2338377"/>
            <a:ext cx="3177896" cy="369332"/>
          </a:xfrm>
          <a:prstGeom prst="rect">
            <a:avLst/>
          </a:prstGeom>
        </p:spPr>
        <p:txBody>
          <a:bodyPr wrap="square">
            <a:spAutoFit/>
          </a:bodyPr>
          <a:lstStyle/>
          <a:p>
            <a:pPr algn="ctr"/>
            <a:r>
              <a:rPr lang="es-ES" dirty="0">
                <a:solidFill>
                  <a:srgbClr val="002060"/>
                </a:solidFill>
              </a:rPr>
              <a:t>90% </a:t>
            </a:r>
            <a:r>
              <a:rPr lang="es-ES" dirty="0" err="1">
                <a:solidFill>
                  <a:srgbClr val="002060"/>
                </a:solidFill>
              </a:rPr>
              <a:t>Variance</a:t>
            </a:r>
            <a:r>
              <a:rPr lang="es-ES" dirty="0">
                <a:solidFill>
                  <a:srgbClr val="002060"/>
                </a:solidFill>
              </a:rPr>
              <a:t> </a:t>
            </a:r>
            <a:r>
              <a:rPr lang="es-ES" dirty="0" err="1">
                <a:solidFill>
                  <a:srgbClr val="002060"/>
                </a:solidFill>
              </a:rPr>
              <a:t>retained</a:t>
            </a:r>
            <a:r>
              <a:rPr lang="es-ES" dirty="0">
                <a:solidFill>
                  <a:srgbClr val="002060"/>
                </a:solidFill>
              </a:rPr>
              <a:t>.</a:t>
            </a:r>
          </a:p>
        </p:txBody>
      </p:sp>
      <p:cxnSp>
        <p:nvCxnSpPr>
          <p:cNvPr id="4" name="Conector recto 3"/>
          <p:cNvCxnSpPr/>
          <p:nvPr/>
        </p:nvCxnSpPr>
        <p:spPr>
          <a:xfrm>
            <a:off x="3635942" y="2575295"/>
            <a:ext cx="1904246" cy="0"/>
          </a:xfrm>
          <a:prstGeom prst="line">
            <a:avLst/>
          </a:prstGeom>
          <a:ln w="25400">
            <a:solidFill>
              <a:srgbClr val="A0453E"/>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H="1">
            <a:off x="5538655" y="2575295"/>
            <a:ext cx="1533" cy="3312000"/>
          </a:xfrm>
          <a:prstGeom prst="line">
            <a:avLst/>
          </a:prstGeom>
          <a:ln w="25400">
            <a:solidFill>
              <a:srgbClr val="A0453E"/>
            </a:solidFill>
            <a:prstDash val="dash"/>
            <a:headEnd type="oval" w="lg" len="lg"/>
            <a:tailEnd type="diamond" w="lg" len="med"/>
          </a:ln>
        </p:spPr>
        <p:style>
          <a:lnRef idx="1">
            <a:schemeClr val="accent1"/>
          </a:lnRef>
          <a:fillRef idx="0">
            <a:schemeClr val="accent1"/>
          </a:fillRef>
          <a:effectRef idx="0">
            <a:schemeClr val="accent1"/>
          </a:effectRef>
          <a:fontRef idx="minor">
            <a:schemeClr val="tx1"/>
          </a:fontRef>
        </p:style>
      </p:cxnSp>
      <p:sp>
        <p:nvSpPr>
          <p:cNvPr id="43" name="Rectángulo 42"/>
          <p:cNvSpPr/>
          <p:nvPr/>
        </p:nvSpPr>
        <p:spPr>
          <a:xfrm>
            <a:off x="4696553" y="5733406"/>
            <a:ext cx="3177896" cy="307777"/>
          </a:xfrm>
          <a:prstGeom prst="rect">
            <a:avLst/>
          </a:prstGeom>
        </p:spPr>
        <p:txBody>
          <a:bodyPr wrap="square">
            <a:spAutoFit/>
          </a:bodyPr>
          <a:lstStyle/>
          <a:p>
            <a:pPr algn="ctr"/>
            <a:r>
              <a:rPr lang="es-ES" sz="1400" b="1" dirty="0">
                <a:solidFill>
                  <a:srgbClr val="002060"/>
                </a:solidFill>
              </a:rPr>
              <a:t>86 </a:t>
            </a:r>
            <a:r>
              <a:rPr lang="es-ES" sz="1400" b="1" dirty="0" err="1">
                <a:solidFill>
                  <a:srgbClr val="002060"/>
                </a:solidFill>
              </a:rPr>
              <a:t>Eigenvectors</a:t>
            </a:r>
            <a:endParaRPr lang="es-ES" sz="1400" b="1" dirty="0">
              <a:solidFill>
                <a:srgbClr val="002060"/>
              </a:solidFill>
            </a:endParaRPr>
          </a:p>
        </p:txBody>
      </p:sp>
      <mc:AlternateContent xmlns:mc="http://schemas.openxmlformats.org/markup-compatibility/2006" xmlns:a14="http://schemas.microsoft.com/office/drawing/2010/main">
        <mc:Choice Requires="a14">
          <p:sp>
            <p:nvSpPr>
              <p:cNvPr id="44" name="Rectángulo 43"/>
              <p:cNvSpPr/>
              <p:nvPr/>
            </p:nvSpPr>
            <p:spPr>
              <a:xfrm>
                <a:off x="8259759" y="2305285"/>
                <a:ext cx="1346907" cy="593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a:solidFill>
                            <a:srgbClr val="002060"/>
                          </a:solidFill>
                          <a:latin typeface="Cambria Math" panose="02040503050406030204" pitchFamily="18" charset="0"/>
                          <a:ea typeface="Cambria Math" panose="02040503050406030204" pitchFamily="18" charset="0"/>
                        </a:rPr>
                        <m:t>𝑓</m:t>
                      </m:r>
                      <m:d>
                        <m:dPr>
                          <m:ctrlPr>
                            <a:rPr lang="es-ES" sz="1400" i="1">
                              <a:solidFill>
                                <a:srgbClr val="002060"/>
                              </a:solidFill>
                              <a:latin typeface="Cambria Math" panose="02040503050406030204" pitchFamily="18" charset="0"/>
                              <a:ea typeface="Cambria Math" panose="02040503050406030204" pitchFamily="18" charset="0"/>
                            </a:rPr>
                          </m:ctrlPr>
                        </m:dPr>
                        <m:e>
                          <m:r>
                            <a:rPr lang="es-ES" sz="1400" i="1">
                              <a:solidFill>
                                <a:srgbClr val="002060"/>
                              </a:solidFill>
                              <a:latin typeface="Cambria Math" panose="02040503050406030204" pitchFamily="18" charset="0"/>
                              <a:ea typeface="Cambria Math" panose="02040503050406030204" pitchFamily="18" charset="0"/>
                            </a:rPr>
                            <m:t>𝑘</m:t>
                          </m:r>
                        </m:e>
                      </m:d>
                      <m:r>
                        <a:rPr lang="es-ES" sz="1400" i="1">
                          <a:solidFill>
                            <a:srgbClr val="002060"/>
                          </a:solidFill>
                          <a:latin typeface="Cambria Math" panose="02040503050406030204" pitchFamily="18" charset="0"/>
                          <a:ea typeface="Cambria Math" panose="02040503050406030204" pitchFamily="18" charset="0"/>
                        </a:rPr>
                        <m:t>=</m:t>
                      </m:r>
                      <m:f>
                        <m:fPr>
                          <m:ctrlPr>
                            <a:rPr lang="es-ES" sz="1400" i="1">
                              <a:solidFill>
                                <a:srgbClr val="002060"/>
                              </a:solidFill>
                              <a:latin typeface="Cambria Math" panose="02040503050406030204" pitchFamily="18" charset="0"/>
                              <a:ea typeface="Cambria Math" panose="02040503050406030204" pitchFamily="18" charset="0"/>
                            </a:rPr>
                          </m:ctrlPr>
                        </m:fPr>
                        <m:num>
                          <m:nary>
                            <m:naryPr>
                              <m:chr m:val="∑"/>
                              <m:ctrlPr>
                                <a:rPr lang="es-ES" sz="1400" i="1">
                                  <a:solidFill>
                                    <a:srgbClr val="002060"/>
                                  </a:solidFill>
                                  <a:latin typeface="Cambria Math" panose="02040503050406030204" pitchFamily="18" charset="0"/>
                                  <a:ea typeface="Cambria Math" panose="02040503050406030204" pitchFamily="18" charset="0"/>
                                </a:rPr>
                              </m:ctrlPr>
                            </m:naryPr>
                            <m:sub>
                              <m:r>
                                <m:rPr>
                                  <m:brk m:alnAt="23"/>
                                </m:rPr>
                                <a:rPr lang="es-ES" sz="1400" i="1">
                                  <a:solidFill>
                                    <a:srgbClr val="002060"/>
                                  </a:solidFill>
                                  <a:latin typeface="Cambria Math" panose="02040503050406030204" pitchFamily="18" charset="0"/>
                                  <a:ea typeface="Cambria Math" panose="02040503050406030204" pitchFamily="18" charset="0"/>
                                </a:rPr>
                                <m:t>𝑖</m:t>
                              </m:r>
                              <m:r>
                                <a:rPr lang="es-ES" sz="1400" i="1">
                                  <a:solidFill>
                                    <a:srgbClr val="002060"/>
                                  </a:solidFill>
                                  <a:latin typeface="Cambria Math" panose="02040503050406030204" pitchFamily="18" charset="0"/>
                                  <a:ea typeface="Cambria Math" panose="02040503050406030204" pitchFamily="18" charset="0"/>
                                </a:rPr>
                                <m:t>=1</m:t>
                              </m:r>
                            </m:sub>
                            <m:sup>
                              <m:r>
                                <a:rPr lang="es-ES" sz="1400" i="1">
                                  <a:solidFill>
                                    <a:srgbClr val="002060"/>
                                  </a:solidFill>
                                  <a:latin typeface="Cambria Math" panose="02040503050406030204" pitchFamily="18" charset="0"/>
                                  <a:ea typeface="Cambria Math" panose="02040503050406030204" pitchFamily="18" charset="0"/>
                                </a:rPr>
                                <m:t>𝑘</m:t>
                              </m:r>
                            </m:sup>
                            <m:e>
                              <m:sSub>
                                <m:sSubPr>
                                  <m:ctrlPr>
                                    <a:rPr lang="es-ES" sz="1400" i="1">
                                      <a:solidFill>
                                        <a:srgbClr val="002060"/>
                                      </a:solidFill>
                                      <a:latin typeface="Cambria Math" panose="02040503050406030204" pitchFamily="18" charset="0"/>
                                      <a:ea typeface="Cambria Math" panose="02040503050406030204" pitchFamily="18" charset="0"/>
                                    </a:rPr>
                                  </m:ctrlPr>
                                </m:sSubPr>
                                <m:e>
                                  <m:r>
                                    <a:rPr lang="es-ES" sz="1400" i="1">
                                      <a:solidFill>
                                        <a:srgbClr val="002060"/>
                                      </a:solidFill>
                                      <a:latin typeface="Cambria Math" panose="02040503050406030204" pitchFamily="18" charset="0"/>
                                      <a:ea typeface="Cambria Math" panose="02040503050406030204" pitchFamily="18" charset="0"/>
                                    </a:rPr>
                                    <m:t>𝜆</m:t>
                                  </m:r>
                                </m:e>
                                <m:sub>
                                  <m:r>
                                    <a:rPr lang="es-ES" sz="1400" i="1">
                                      <a:solidFill>
                                        <a:srgbClr val="002060"/>
                                      </a:solidFill>
                                      <a:latin typeface="Cambria Math" panose="02040503050406030204" pitchFamily="18" charset="0"/>
                                      <a:ea typeface="Cambria Math" panose="02040503050406030204" pitchFamily="18" charset="0"/>
                                    </a:rPr>
                                    <m:t>𝑖</m:t>
                                  </m:r>
                                </m:sub>
                              </m:sSub>
                            </m:e>
                          </m:nary>
                        </m:num>
                        <m:den>
                          <m:nary>
                            <m:naryPr>
                              <m:chr m:val="∑"/>
                              <m:ctrlPr>
                                <a:rPr lang="es-ES" sz="1400" i="1">
                                  <a:solidFill>
                                    <a:srgbClr val="002060"/>
                                  </a:solidFill>
                                  <a:latin typeface="Cambria Math" panose="02040503050406030204" pitchFamily="18" charset="0"/>
                                  <a:ea typeface="Cambria Math" panose="02040503050406030204" pitchFamily="18" charset="0"/>
                                </a:rPr>
                              </m:ctrlPr>
                            </m:naryPr>
                            <m:sub>
                              <m:r>
                                <m:rPr>
                                  <m:brk m:alnAt="23"/>
                                </m:rPr>
                                <a:rPr lang="es-ES" sz="1400" i="1">
                                  <a:solidFill>
                                    <a:srgbClr val="002060"/>
                                  </a:solidFill>
                                  <a:latin typeface="Cambria Math" panose="02040503050406030204" pitchFamily="18" charset="0"/>
                                  <a:ea typeface="Cambria Math" panose="02040503050406030204" pitchFamily="18" charset="0"/>
                                </a:rPr>
                                <m:t>𝑖</m:t>
                              </m:r>
                              <m:r>
                                <a:rPr lang="es-ES" sz="1400" i="1">
                                  <a:solidFill>
                                    <a:srgbClr val="002060"/>
                                  </a:solidFill>
                                  <a:latin typeface="Cambria Math" panose="02040503050406030204" pitchFamily="18" charset="0"/>
                                  <a:ea typeface="Cambria Math" panose="02040503050406030204" pitchFamily="18" charset="0"/>
                                </a:rPr>
                                <m:t>=1</m:t>
                              </m:r>
                            </m:sub>
                            <m:sup>
                              <m:r>
                                <a:rPr lang="es-ES" sz="1400" i="1">
                                  <a:solidFill>
                                    <a:srgbClr val="002060"/>
                                  </a:solidFill>
                                  <a:latin typeface="Cambria Math" panose="02040503050406030204" pitchFamily="18" charset="0"/>
                                  <a:ea typeface="Cambria Math" panose="02040503050406030204" pitchFamily="18" charset="0"/>
                                </a:rPr>
                                <m:t>𝐷</m:t>
                              </m:r>
                            </m:sup>
                            <m:e>
                              <m:sSub>
                                <m:sSubPr>
                                  <m:ctrlPr>
                                    <a:rPr lang="es-ES" sz="1400" i="1">
                                      <a:solidFill>
                                        <a:srgbClr val="002060"/>
                                      </a:solidFill>
                                      <a:latin typeface="Cambria Math" panose="02040503050406030204" pitchFamily="18" charset="0"/>
                                      <a:ea typeface="Cambria Math" panose="02040503050406030204" pitchFamily="18" charset="0"/>
                                    </a:rPr>
                                  </m:ctrlPr>
                                </m:sSubPr>
                                <m:e>
                                  <m:r>
                                    <a:rPr lang="es-ES" sz="1400" i="1">
                                      <a:solidFill>
                                        <a:srgbClr val="002060"/>
                                      </a:solidFill>
                                      <a:latin typeface="Cambria Math" panose="02040503050406030204" pitchFamily="18" charset="0"/>
                                      <a:ea typeface="Cambria Math" panose="02040503050406030204" pitchFamily="18" charset="0"/>
                                    </a:rPr>
                                    <m:t>𝜆</m:t>
                                  </m:r>
                                </m:e>
                                <m:sub>
                                  <m:r>
                                    <a:rPr lang="es-ES" sz="1400" i="1">
                                      <a:solidFill>
                                        <a:srgbClr val="002060"/>
                                      </a:solidFill>
                                      <a:latin typeface="Cambria Math" panose="02040503050406030204" pitchFamily="18" charset="0"/>
                                      <a:ea typeface="Cambria Math" panose="02040503050406030204" pitchFamily="18" charset="0"/>
                                    </a:rPr>
                                    <m:t>𝑖</m:t>
                                  </m:r>
                                </m:sub>
                              </m:sSub>
                            </m:e>
                          </m:nary>
                        </m:den>
                      </m:f>
                    </m:oMath>
                  </m:oMathPara>
                </a14:m>
                <a:endParaRPr lang="es-ES" sz="1400" i="1" dirty="0">
                  <a:solidFill>
                    <a:srgbClr val="002060"/>
                  </a:solidFill>
                  <a:latin typeface="Cambria Math" panose="02040503050406030204" pitchFamily="18" charset="0"/>
                  <a:ea typeface="Cambria Math" panose="02040503050406030204" pitchFamily="18" charset="0"/>
                </a:endParaRPr>
              </a:p>
            </p:txBody>
          </p:sp>
        </mc:Choice>
        <mc:Fallback xmlns="">
          <p:sp>
            <p:nvSpPr>
              <p:cNvPr id="44" name="Rectángulo 43"/>
              <p:cNvSpPr>
                <a:spLocks noRot="1" noChangeAspect="1" noMove="1" noResize="1" noEditPoints="1" noAdjustHandles="1" noChangeArrowheads="1" noChangeShapeType="1" noTextEdit="1"/>
              </p:cNvSpPr>
              <p:nvPr/>
            </p:nvSpPr>
            <p:spPr>
              <a:xfrm>
                <a:off x="8259759" y="2305285"/>
                <a:ext cx="1346907" cy="593560"/>
              </a:xfrm>
              <a:prstGeom prst="rect">
                <a:avLst/>
              </a:prstGeom>
              <a:blipFill>
                <a:blip r:embed="rId3"/>
                <a:stretch>
                  <a:fillRect/>
                </a:stretch>
              </a:blipFill>
            </p:spPr>
            <p:txBody>
              <a:bodyPr/>
              <a:lstStyle/>
              <a:p>
                <a:r>
                  <a:rPr lang="es-ES">
                    <a:noFill/>
                  </a:rPr>
                  <a:t> </a:t>
                </a:r>
              </a:p>
            </p:txBody>
          </p:sp>
        </mc:Fallback>
      </mc:AlternateContent>
      <p:cxnSp>
        <p:nvCxnSpPr>
          <p:cNvPr id="45" name="Conector recto 44"/>
          <p:cNvCxnSpPr/>
          <p:nvPr/>
        </p:nvCxnSpPr>
        <p:spPr>
          <a:xfrm>
            <a:off x="3052847" y="3820999"/>
            <a:ext cx="1904246" cy="0"/>
          </a:xfrm>
          <a:prstGeom prst="line">
            <a:avLst/>
          </a:prstGeom>
          <a:ln w="25400">
            <a:solidFill>
              <a:srgbClr val="A0453E"/>
            </a:solidFill>
            <a:prstDash val="dash"/>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H="1">
            <a:off x="4955560" y="3820999"/>
            <a:ext cx="1533" cy="2376000"/>
          </a:xfrm>
          <a:prstGeom prst="line">
            <a:avLst/>
          </a:prstGeom>
          <a:ln w="25400">
            <a:solidFill>
              <a:srgbClr val="A0453E"/>
            </a:solidFill>
            <a:prstDash val="dash"/>
            <a:headEnd type="oval" w="lg" len="lg"/>
            <a:tailEnd type="diamond" w="lg" len="med"/>
          </a:ln>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795084" y="3576699"/>
            <a:ext cx="2343270" cy="369332"/>
          </a:xfrm>
          <a:prstGeom prst="rect">
            <a:avLst/>
          </a:prstGeom>
        </p:spPr>
        <p:txBody>
          <a:bodyPr wrap="none">
            <a:spAutoFit/>
          </a:bodyPr>
          <a:lstStyle/>
          <a:p>
            <a:r>
              <a:rPr lang="es-ES" dirty="0">
                <a:solidFill>
                  <a:srgbClr val="002060"/>
                </a:solidFill>
              </a:rPr>
              <a:t>50% </a:t>
            </a:r>
            <a:r>
              <a:rPr lang="es-ES" dirty="0" err="1">
                <a:solidFill>
                  <a:srgbClr val="002060"/>
                </a:solidFill>
              </a:rPr>
              <a:t>Variance</a:t>
            </a:r>
            <a:r>
              <a:rPr lang="es-ES" dirty="0">
                <a:solidFill>
                  <a:srgbClr val="002060"/>
                </a:solidFill>
              </a:rPr>
              <a:t> </a:t>
            </a:r>
            <a:r>
              <a:rPr lang="es-ES" dirty="0" err="1">
                <a:solidFill>
                  <a:srgbClr val="002060"/>
                </a:solidFill>
              </a:rPr>
              <a:t>retained</a:t>
            </a:r>
            <a:r>
              <a:rPr lang="es-ES" dirty="0">
                <a:solidFill>
                  <a:srgbClr val="002060"/>
                </a:solidFill>
              </a:rPr>
              <a:t>.</a:t>
            </a:r>
            <a:endParaRPr lang="es-ES" dirty="0"/>
          </a:p>
        </p:txBody>
      </p:sp>
      <p:sp>
        <p:nvSpPr>
          <p:cNvPr id="48" name="Rectángulo 47"/>
          <p:cNvSpPr/>
          <p:nvPr/>
        </p:nvSpPr>
        <p:spPr>
          <a:xfrm>
            <a:off x="4094267" y="6011619"/>
            <a:ext cx="3177896" cy="307777"/>
          </a:xfrm>
          <a:prstGeom prst="rect">
            <a:avLst/>
          </a:prstGeom>
        </p:spPr>
        <p:txBody>
          <a:bodyPr wrap="square">
            <a:spAutoFit/>
          </a:bodyPr>
          <a:lstStyle/>
          <a:p>
            <a:pPr algn="ctr"/>
            <a:r>
              <a:rPr lang="es-ES" sz="1400" b="1" dirty="0">
                <a:solidFill>
                  <a:srgbClr val="002060"/>
                </a:solidFill>
              </a:rPr>
              <a:t>10 </a:t>
            </a:r>
            <a:r>
              <a:rPr lang="es-ES" sz="1400" b="1" dirty="0" err="1">
                <a:solidFill>
                  <a:srgbClr val="002060"/>
                </a:solidFill>
              </a:rPr>
              <a:t>Eigenvectors</a:t>
            </a:r>
            <a:endParaRPr lang="es-ES" sz="1400" b="1" dirty="0">
              <a:solidFill>
                <a:srgbClr val="002060"/>
              </a:solidFill>
            </a:endParaRPr>
          </a:p>
        </p:txBody>
      </p:sp>
      <p:cxnSp>
        <p:nvCxnSpPr>
          <p:cNvPr id="49" name="Conector recto 48"/>
          <p:cNvCxnSpPr/>
          <p:nvPr/>
        </p:nvCxnSpPr>
        <p:spPr>
          <a:xfrm>
            <a:off x="2992150" y="4438843"/>
            <a:ext cx="1904246" cy="0"/>
          </a:xfrm>
          <a:prstGeom prst="line">
            <a:avLst/>
          </a:prstGeom>
          <a:ln w="25400">
            <a:solidFill>
              <a:srgbClr val="A0453E"/>
            </a:solidFill>
            <a:prstDash val="dash"/>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flipH="1">
            <a:off x="4894863" y="4438843"/>
            <a:ext cx="1533" cy="2196000"/>
          </a:xfrm>
          <a:prstGeom prst="line">
            <a:avLst/>
          </a:prstGeom>
          <a:ln w="25400">
            <a:solidFill>
              <a:srgbClr val="A0453E"/>
            </a:solidFill>
            <a:prstDash val="dash"/>
            <a:headEnd type="oval" w="lg" len="lg"/>
            <a:tailEnd type="diamond" w="lg" len="med"/>
          </a:ln>
        </p:spPr>
        <p:style>
          <a:lnRef idx="1">
            <a:schemeClr val="accent1"/>
          </a:lnRef>
          <a:fillRef idx="0">
            <a:schemeClr val="accent1"/>
          </a:fillRef>
          <a:effectRef idx="0">
            <a:schemeClr val="accent1"/>
          </a:effectRef>
          <a:fontRef idx="minor">
            <a:schemeClr val="tx1"/>
          </a:fontRef>
        </p:style>
      </p:cxnSp>
      <p:sp>
        <p:nvSpPr>
          <p:cNvPr id="51" name="Rectángulo 50"/>
          <p:cNvSpPr/>
          <p:nvPr/>
        </p:nvSpPr>
        <p:spPr>
          <a:xfrm>
            <a:off x="718461" y="4192295"/>
            <a:ext cx="2343270" cy="369332"/>
          </a:xfrm>
          <a:prstGeom prst="rect">
            <a:avLst/>
          </a:prstGeom>
        </p:spPr>
        <p:txBody>
          <a:bodyPr wrap="none">
            <a:spAutoFit/>
          </a:bodyPr>
          <a:lstStyle/>
          <a:p>
            <a:r>
              <a:rPr lang="es-ES" dirty="0">
                <a:solidFill>
                  <a:srgbClr val="002060"/>
                </a:solidFill>
              </a:rPr>
              <a:t>30% </a:t>
            </a:r>
            <a:r>
              <a:rPr lang="es-ES" dirty="0" err="1">
                <a:solidFill>
                  <a:srgbClr val="002060"/>
                </a:solidFill>
              </a:rPr>
              <a:t>Variance</a:t>
            </a:r>
            <a:r>
              <a:rPr lang="es-ES" dirty="0">
                <a:solidFill>
                  <a:srgbClr val="002060"/>
                </a:solidFill>
              </a:rPr>
              <a:t> </a:t>
            </a:r>
            <a:r>
              <a:rPr lang="es-ES" dirty="0" err="1">
                <a:solidFill>
                  <a:srgbClr val="002060"/>
                </a:solidFill>
              </a:rPr>
              <a:t>retained</a:t>
            </a:r>
            <a:r>
              <a:rPr lang="es-ES" dirty="0">
                <a:solidFill>
                  <a:srgbClr val="002060"/>
                </a:solidFill>
              </a:rPr>
              <a:t>.</a:t>
            </a:r>
            <a:endParaRPr lang="es-ES" dirty="0"/>
          </a:p>
        </p:txBody>
      </p:sp>
      <p:sp>
        <p:nvSpPr>
          <p:cNvPr id="52" name="Rectángulo 51"/>
          <p:cNvSpPr/>
          <p:nvPr/>
        </p:nvSpPr>
        <p:spPr>
          <a:xfrm>
            <a:off x="4004970" y="6443141"/>
            <a:ext cx="3177896" cy="307777"/>
          </a:xfrm>
          <a:prstGeom prst="rect">
            <a:avLst/>
          </a:prstGeom>
        </p:spPr>
        <p:txBody>
          <a:bodyPr wrap="square">
            <a:spAutoFit/>
          </a:bodyPr>
          <a:lstStyle/>
          <a:p>
            <a:pPr algn="ctr"/>
            <a:r>
              <a:rPr lang="es-ES" sz="1400" b="1" dirty="0">
                <a:solidFill>
                  <a:srgbClr val="002060"/>
                </a:solidFill>
              </a:rPr>
              <a:t>4 </a:t>
            </a:r>
            <a:r>
              <a:rPr lang="es-ES" sz="1400" b="1" dirty="0" err="1">
                <a:solidFill>
                  <a:srgbClr val="002060"/>
                </a:solidFill>
              </a:rPr>
              <a:t>Eigenvectors</a:t>
            </a:r>
            <a:endParaRPr lang="es-ES" sz="1400" b="1" dirty="0">
              <a:solidFill>
                <a:srgbClr val="002060"/>
              </a:solidFill>
            </a:endParaRPr>
          </a:p>
        </p:txBody>
      </p:sp>
      <p:sp>
        <p:nvSpPr>
          <p:cNvPr id="19" name="Rectángulo 18"/>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20" name="Marcador de pie de página 3">
            <a:extLst>
              <a:ext uri="{FF2B5EF4-FFF2-40B4-BE49-F238E27FC236}">
                <a16:creationId xmlns:a16="http://schemas.microsoft.com/office/drawing/2014/main" id="{C5641509-01E1-4574-8C2B-7FCD7157A261}"/>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
        <p:nvSpPr>
          <p:cNvPr id="21" name="Rectángulo 20">
            <a:extLst>
              <a:ext uri="{FF2B5EF4-FFF2-40B4-BE49-F238E27FC236}">
                <a16:creationId xmlns:a16="http://schemas.microsoft.com/office/drawing/2014/main" id="{BAEC351A-92AA-42B6-AC05-389A717044F4}"/>
              </a:ext>
            </a:extLst>
          </p:cNvPr>
          <p:cNvSpPr/>
          <p:nvPr/>
        </p:nvSpPr>
        <p:spPr>
          <a:xfrm>
            <a:off x="315900" y="584942"/>
            <a:ext cx="6722533" cy="923330"/>
          </a:xfrm>
          <a:prstGeom prst="rect">
            <a:avLst/>
          </a:prstGeom>
        </p:spPr>
        <p:txBody>
          <a:bodyPr wrap="square">
            <a:spAutoFit/>
          </a:bodyPr>
          <a:lstStyle/>
          <a:p>
            <a:r>
              <a:rPr lang="es-ES" dirty="0">
                <a:solidFill>
                  <a:srgbClr val="002060"/>
                </a:solidFill>
              </a:rPr>
              <a:t>Back to </a:t>
            </a:r>
            <a:r>
              <a:rPr lang="es-ES" dirty="0" err="1">
                <a:solidFill>
                  <a:srgbClr val="002060"/>
                </a:solidFill>
              </a:rPr>
              <a:t>the</a:t>
            </a:r>
            <a:r>
              <a:rPr lang="es-ES" dirty="0">
                <a:solidFill>
                  <a:srgbClr val="002060"/>
                </a:solidFill>
              </a:rPr>
              <a:t> </a:t>
            </a:r>
            <a:r>
              <a:rPr lang="es-ES" dirty="0" err="1">
                <a:solidFill>
                  <a:srgbClr val="002060"/>
                </a:solidFill>
              </a:rPr>
              <a:t>Handwritten</a:t>
            </a:r>
            <a:r>
              <a:rPr lang="es-ES" dirty="0">
                <a:solidFill>
                  <a:srgbClr val="002060"/>
                </a:solidFill>
              </a:rPr>
              <a:t> </a:t>
            </a:r>
            <a:r>
              <a:rPr lang="es-ES" dirty="0" err="1">
                <a:solidFill>
                  <a:srgbClr val="002060"/>
                </a:solidFill>
              </a:rPr>
              <a:t>Digit</a:t>
            </a:r>
            <a:r>
              <a:rPr lang="es-ES" dirty="0">
                <a:solidFill>
                  <a:srgbClr val="002060"/>
                </a:solidFill>
              </a:rPr>
              <a:t> </a:t>
            </a:r>
            <a:r>
              <a:rPr lang="es-ES" dirty="0" err="1">
                <a:solidFill>
                  <a:srgbClr val="002060"/>
                </a:solidFill>
              </a:rPr>
              <a:t>Classification</a:t>
            </a:r>
            <a:r>
              <a:rPr lang="es-ES" dirty="0">
                <a:solidFill>
                  <a:srgbClr val="002060"/>
                </a:solidFill>
              </a:rPr>
              <a:t> in </a:t>
            </a:r>
            <a:r>
              <a:rPr lang="es-ES" dirty="0" err="1">
                <a:solidFill>
                  <a:srgbClr val="002060"/>
                </a:solidFill>
              </a:rPr>
              <a:t>the</a:t>
            </a:r>
            <a:r>
              <a:rPr lang="es-ES" dirty="0">
                <a:solidFill>
                  <a:srgbClr val="002060"/>
                </a:solidFill>
              </a:rPr>
              <a:t> MNIST </a:t>
            </a:r>
            <a:r>
              <a:rPr lang="es-ES" dirty="0" err="1">
                <a:solidFill>
                  <a:srgbClr val="002060"/>
                </a:solidFill>
              </a:rPr>
              <a:t>dataset</a:t>
            </a:r>
            <a:r>
              <a:rPr lang="es-ES" dirty="0">
                <a:solidFill>
                  <a:srgbClr val="002060"/>
                </a:solidFill>
              </a:rPr>
              <a:t>:</a:t>
            </a:r>
          </a:p>
          <a:p>
            <a:pPr marL="285750" indent="-285750">
              <a:buFont typeface="Arial" panose="020B0604020202020204" pitchFamily="34" charset="0"/>
              <a:buChar char="•"/>
            </a:pPr>
            <a:endParaRPr lang="es-ES" dirty="0">
              <a:solidFill>
                <a:srgbClr val="002060"/>
              </a:solidFill>
            </a:endParaRPr>
          </a:p>
          <a:p>
            <a:endParaRPr lang="es-ES" dirty="0">
              <a:solidFill>
                <a:srgbClr val="002060"/>
              </a:solidFill>
            </a:endParaRPr>
          </a:p>
        </p:txBody>
      </p:sp>
    </p:spTree>
    <p:extLst>
      <p:ext uri="{BB962C8B-B14F-4D97-AF65-F5344CB8AC3E}">
        <p14:creationId xmlns:p14="http://schemas.microsoft.com/office/powerpoint/2010/main" val="52199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7AECEA36-5FE3-4574-AEDE-B98F577F3D14}"/>
                  </a:ext>
                </a:extLst>
              </p:cNvPr>
              <p:cNvSpPr txBox="1"/>
              <p:nvPr/>
            </p:nvSpPr>
            <p:spPr>
              <a:xfrm>
                <a:off x="9139232" y="4323445"/>
                <a:ext cx="3041393"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86</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smtClean="0">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smtClean="0">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=87</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xmlns="">
          <p:sp>
            <p:nvSpPr>
              <p:cNvPr id="35" name="CuadroTexto 34">
                <a:extLst>
                  <a:ext uri="{FF2B5EF4-FFF2-40B4-BE49-F238E27FC236}">
                    <a16:creationId xmlns:a16="http://schemas.microsoft.com/office/drawing/2014/main" id="{7AECEA36-5FE3-4574-AEDE-B98F577F3D14}"/>
                  </a:ext>
                </a:extLst>
              </p:cNvPr>
              <p:cNvSpPr txBox="1">
                <a:spLocks noRot="1" noChangeAspect="1" noMove="1" noResize="1" noEditPoints="1" noAdjustHandles="1" noChangeArrowheads="1" noChangeShapeType="1" noTextEdit="1"/>
              </p:cNvSpPr>
              <p:nvPr/>
            </p:nvSpPr>
            <p:spPr>
              <a:xfrm>
                <a:off x="9139232" y="4323445"/>
                <a:ext cx="3041393" cy="902555"/>
              </a:xfrm>
              <a:prstGeom prst="rect">
                <a:avLst/>
              </a:prstGeom>
              <a:blipFill>
                <a:blip r:embed="rId2"/>
                <a:stretch>
                  <a:fillRect/>
                </a:stretch>
              </a:blipFill>
            </p:spPr>
            <p:txBody>
              <a:bodyPr/>
              <a:lstStyle/>
              <a:p>
                <a:r>
                  <a:rPr lang="es-ES">
                    <a:noFill/>
                  </a:rPr>
                  <a:t> </a:t>
                </a:r>
              </a:p>
            </p:txBody>
          </p:sp>
        </mc:Fallback>
      </mc:AlternateContent>
      <p:pic>
        <p:nvPicPr>
          <p:cNvPr id="42" name="Imagen 41"/>
          <p:cNvPicPr>
            <a:picLocks noChangeAspect="1"/>
          </p:cNvPicPr>
          <p:nvPr/>
        </p:nvPicPr>
        <p:blipFill>
          <a:blip r:embed="rId3"/>
          <a:stretch>
            <a:fillRect/>
          </a:stretch>
        </p:blipFill>
        <p:spPr>
          <a:xfrm>
            <a:off x="7926386" y="3874723"/>
            <a:ext cx="1800000" cy="1800000"/>
          </a:xfrm>
          <a:prstGeom prst="rect">
            <a:avLst/>
          </a:prstGeom>
        </p:spPr>
      </p:pic>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7AECEA36-5FE3-4574-AEDE-B98F577F3D14}"/>
                  </a:ext>
                </a:extLst>
              </p:cNvPr>
              <p:cNvSpPr txBox="1"/>
              <p:nvPr/>
            </p:nvSpPr>
            <p:spPr>
              <a:xfrm>
                <a:off x="6510176" y="4341445"/>
                <a:ext cx="3041393" cy="871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10</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smtClean="0">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smtClean="0">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=11</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xmlns="">
          <p:sp>
            <p:nvSpPr>
              <p:cNvPr id="56" name="CuadroTexto 55">
                <a:extLst>
                  <a:ext uri="{FF2B5EF4-FFF2-40B4-BE49-F238E27FC236}">
                    <a16:creationId xmlns:a16="http://schemas.microsoft.com/office/drawing/2014/main" id="{7AECEA36-5FE3-4574-AEDE-B98F577F3D14}"/>
                  </a:ext>
                </a:extLst>
              </p:cNvPr>
              <p:cNvSpPr txBox="1">
                <a:spLocks noRot="1" noChangeAspect="1" noMove="1" noResize="1" noEditPoints="1" noAdjustHandles="1" noChangeArrowheads="1" noChangeShapeType="1" noTextEdit="1"/>
              </p:cNvSpPr>
              <p:nvPr/>
            </p:nvSpPr>
            <p:spPr>
              <a:xfrm>
                <a:off x="6510176" y="4341445"/>
                <a:ext cx="3041393" cy="871264"/>
              </a:xfrm>
              <a:prstGeom prst="rect">
                <a:avLst/>
              </a:prstGeom>
              <a:blipFill>
                <a:blip r:embed="rId4"/>
                <a:stretch>
                  <a:fillRect/>
                </a:stretch>
              </a:blipFill>
            </p:spPr>
            <p:txBody>
              <a:bodyPr/>
              <a:lstStyle/>
              <a:p>
                <a:r>
                  <a:rPr lang="es-ES">
                    <a:noFill/>
                  </a:rPr>
                  <a:t> </a:t>
                </a:r>
              </a:p>
            </p:txBody>
          </p:sp>
        </mc:Fallback>
      </mc:AlternateContent>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15</a:t>
            </a:fld>
            <a:endParaRPr lang="es-ES">
              <a:solidFill>
                <a:prstClr val="black">
                  <a:tint val="75000"/>
                </a:prstClr>
              </a:solidFill>
            </a:endParaRPr>
          </a:p>
        </p:txBody>
      </p:sp>
      <mc:AlternateContent xmlns:mc="http://schemas.openxmlformats.org/markup-compatibility/2006" xmlns:a14="http://schemas.microsoft.com/office/drawing/2010/main">
        <mc:Choice Requires="a14">
          <p:sp>
            <p:nvSpPr>
              <p:cNvPr id="38" name="Rectángulo 37"/>
              <p:cNvSpPr/>
              <p:nvPr/>
            </p:nvSpPr>
            <p:spPr>
              <a:xfrm>
                <a:off x="358486" y="1037583"/>
                <a:ext cx="9560766" cy="468398"/>
              </a:xfrm>
              <a:prstGeom prst="rect">
                <a:avLst/>
              </a:prstGeom>
              <a:ln w="28575">
                <a:noFill/>
              </a:ln>
            </p:spPr>
            <p:txBody>
              <a:bodyPr wrap="square">
                <a:spAutoFit/>
              </a:bodyPr>
              <a:lstStyle/>
              <a:p>
                <a:pPr marL="285750" indent="-285750">
                  <a:lnSpc>
                    <a:spcPct val="150000"/>
                  </a:lnSpc>
                  <a:buFont typeface="Arial" panose="020B0604020202020204" pitchFamily="34" charset="0"/>
                  <a:buChar char="•"/>
                </a:pPr>
                <a:r>
                  <a:rPr lang="en-US" sz="1600" dirty="0">
                    <a:solidFill>
                      <a:srgbClr val="002060"/>
                    </a:solidFill>
                  </a:rPr>
                  <a:t>Project original “digits” onto the Principal Components Subspace: </a:t>
                </a:r>
                <a14:m>
                  <m:oMath xmlns:m="http://schemas.openxmlformats.org/officeDocument/2006/math">
                    <m:acc>
                      <m:accPr>
                        <m:chr m:val="̃"/>
                        <m:ctrlPr>
                          <a:rPr lang="es-ES" sz="1600" i="1">
                            <a:solidFill>
                              <a:srgbClr val="002060"/>
                            </a:solidFill>
                            <a:latin typeface="Cambria Math" panose="02040503050406030204" pitchFamily="18" charset="0"/>
                          </a:rPr>
                        </m:ctrlPr>
                      </m:accPr>
                      <m:e>
                        <m:r>
                          <a:rPr lang="es-ES" sz="1600" i="1">
                            <a:solidFill>
                              <a:srgbClr val="002060"/>
                            </a:solidFill>
                            <a:latin typeface="Cambria Math" panose="02040503050406030204" pitchFamily="18" charset="0"/>
                          </a:rPr>
                          <m:t>𝑋</m:t>
                        </m:r>
                      </m:e>
                    </m:acc>
                    <m:r>
                      <a:rPr lang="es-ES" sz="1600" i="1">
                        <a:solidFill>
                          <a:srgbClr val="002060"/>
                        </a:solidFill>
                        <a:latin typeface="Cambria Math" panose="02040503050406030204" pitchFamily="18" charset="0"/>
                      </a:rPr>
                      <m:t>=</m:t>
                    </m:r>
                    <m:r>
                      <a:rPr lang="es-ES" sz="1600" i="1">
                        <a:solidFill>
                          <a:srgbClr val="002060"/>
                        </a:solidFill>
                        <a:latin typeface="Cambria Math" panose="02040503050406030204" pitchFamily="18" charset="0"/>
                      </a:rPr>
                      <m:t>𝐵</m:t>
                    </m:r>
                    <m:sSup>
                      <m:sSupPr>
                        <m:ctrlPr>
                          <a:rPr lang="es-ES" sz="1600" i="1">
                            <a:solidFill>
                              <a:srgbClr val="002060"/>
                            </a:solidFill>
                            <a:latin typeface="Cambria Math" panose="02040503050406030204" pitchFamily="18" charset="0"/>
                          </a:rPr>
                        </m:ctrlPr>
                      </m:sSupPr>
                      <m:e>
                        <m:r>
                          <a:rPr lang="es-ES" sz="1600" i="1">
                            <a:solidFill>
                              <a:srgbClr val="002060"/>
                            </a:solidFill>
                            <a:latin typeface="Cambria Math" panose="02040503050406030204" pitchFamily="18" charset="0"/>
                          </a:rPr>
                          <m:t>𝐵</m:t>
                        </m:r>
                      </m:e>
                      <m:sup>
                        <m:r>
                          <a:rPr lang="es-ES" sz="1600" i="1">
                            <a:solidFill>
                              <a:srgbClr val="002060"/>
                            </a:solidFill>
                            <a:latin typeface="Cambria Math" panose="02040503050406030204" pitchFamily="18" charset="0"/>
                          </a:rPr>
                          <m:t>𝑇</m:t>
                        </m:r>
                      </m:sup>
                    </m:sSup>
                    <m:r>
                      <a:rPr lang="es-ES" sz="1600" i="1">
                        <a:solidFill>
                          <a:srgbClr val="002060"/>
                        </a:solidFill>
                        <a:latin typeface="Cambria Math" panose="02040503050406030204" pitchFamily="18" charset="0"/>
                      </a:rPr>
                      <m:t>𝑋</m:t>
                    </m:r>
                  </m:oMath>
                </a14:m>
                <a:endParaRPr lang="es-ES" sz="1600" dirty="0"/>
              </a:p>
            </p:txBody>
          </p:sp>
        </mc:Choice>
        <mc:Fallback xmlns="">
          <p:sp>
            <p:nvSpPr>
              <p:cNvPr id="38" name="Rectángulo 37"/>
              <p:cNvSpPr>
                <a:spLocks noRot="1" noChangeAspect="1" noMove="1" noResize="1" noEditPoints="1" noAdjustHandles="1" noChangeArrowheads="1" noChangeShapeType="1" noTextEdit="1"/>
              </p:cNvSpPr>
              <p:nvPr/>
            </p:nvSpPr>
            <p:spPr>
              <a:xfrm>
                <a:off x="358486" y="1037583"/>
                <a:ext cx="9560766" cy="468398"/>
              </a:xfrm>
              <a:prstGeom prst="rect">
                <a:avLst/>
              </a:prstGeom>
              <a:blipFill>
                <a:blip r:embed="rId5"/>
                <a:stretch>
                  <a:fillRect l="-255" b="-7792"/>
                </a:stretch>
              </a:blipFill>
              <a:ln w="28575">
                <a:noFill/>
              </a:ln>
            </p:spPr>
            <p:txBody>
              <a:bodyPr/>
              <a:lstStyle/>
              <a:p>
                <a:r>
                  <a:rPr lang="es-ES">
                    <a:noFill/>
                  </a:rPr>
                  <a:t> </a:t>
                </a:r>
              </a:p>
            </p:txBody>
          </p:sp>
        </mc:Fallback>
      </mc:AlternateContent>
      <p:pic>
        <p:nvPicPr>
          <p:cNvPr id="3" name="Imagen 2"/>
          <p:cNvPicPr>
            <a:picLocks noChangeAspect="1"/>
          </p:cNvPicPr>
          <p:nvPr/>
        </p:nvPicPr>
        <p:blipFill>
          <a:blip r:embed="rId6"/>
          <a:stretch>
            <a:fillRect/>
          </a:stretch>
        </p:blipFill>
        <p:spPr>
          <a:xfrm>
            <a:off x="358486" y="1903630"/>
            <a:ext cx="1420622" cy="1440000"/>
          </a:xfrm>
          <a:prstGeom prst="rect">
            <a:avLst/>
          </a:prstGeom>
        </p:spPr>
      </p:pic>
      <p:pic>
        <p:nvPicPr>
          <p:cNvPr id="6" name="Imagen 5"/>
          <p:cNvPicPr>
            <a:picLocks noChangeAspect="1"/>
          </p:cNvPicPr>
          <p:nvPr/>
        </p:nvPicPr>
        <p:blipFill>
          <a:blip r:embed="rId7"/>
          <a:stretch>
            <a:fillRect/>
          </a:stretch>
        </p:blipFill>
        <p:spPr>
          <a:xfrm>
            <a:off x="2330190" y="1903630"/>
            <a:ext cx="1427143" cy="1440000"/>
          </a:xfrm>
          <a:prstGeom prst="rect">
            <a:avLst/>
          </a:prstGeom>
        </p:spPr>
      </p:pic>
      <p:pic>
        <p:nvPicPr>
          <p:cNvPr id="7" name="Imagen 6"/>
          <p:cNvPicPr>
            <a:picLocks noChangeAspect="1"/>
          </p:cNvPicPr>
          <p:nvPr/>
        </p:nvPicPr>
        <p:blipFill>
          <a:blip r:embed="rId8"/>
          <a:stretch>
            <a:fillRect/>
          </a:stretch>
        </p:blipFill>
        <p:spPr>
          <a:xfrm>
            <a:off x="4199076" y="1903630"/>
            <a:ext cx="1433571" cy="1440000"/>
          </a:xfrm>
          <a:prstGeom prst="rect">
            <a:avLst/>
          </a:prstGeom>
        </p:spPr>
      </p:pic>
      <p:pic>
        <p:nvPicPr>
          <p:cNvPr id="8" name="Imagen 7"/>
          <p:cNvPicPr>
            <a:picLocks noChangeAspect="1"/>
          </p:cNvPicPr>
          <p:nvPr/>
        </p:nvPicPr>
        <p:blipFill>
          <a:blip r:embed="rId9"/>
          <a:stretch>
            <a:fillRect/>
          </a:stretch>
        </p:blipFill>
        <p:spPr>
          <a:xfrm>
            <a:off x="6120805" y="1903630"/>
            <a:ext cx="1433571" cy="1440000"/>
          </a:xfrm>
          <a:prstGeom prst="rect">
            <a:avLst/>
          </a:prstGeom>
        </p:spPr>
      </p:pic>
      <p:pic>
        <p:nvPicPr>
          <p:cNvPr id="9" name="Imagen 8"/>
          <p:cNvPicPr>
            <a:picLocks noChangeAspect="1"/>
          </p:cNvPicPr>
          <p:nvPr/>
        </p:nvPicPr>
        <p:blipFill>
          <a:blip r:embed="rId10"/>
          <a:stretch>
            <a:fillRect/>
          </a:stretch>
        </p:blipFill>
        <p:spPr>
          <a:xfrm>
            <a:off x="8032593" y="1903630"/>
            <a:ext cx="1433571" cy="1440000"/>
          </a:xfrm>
          <a:prstGeom prst="rect">
            <a:avLst/>
          </a:prstGeom>
        </p:spPr>
      </p:pic>
      <p:pic>
        <p:nvPicPr>
          <p:cNvPr id="11" name="Imagen 10"/>
          <p:cNvPicPr>
            <a:picLocks noChangeAspect="1"/>
          </p:cNvPicPr>
          <p:nvPr/>
        </p:nvPicPr>
        <p:blipFill>
          <a:blip r:embed="rId11"/>
          <a:stretch>
            <a:fillRect/>
          </a:stretch>
        </p:blipFill>
        <p:spPr>
          <a:xfrm>
            <a:off x="10659929" y="1903630"/>
            <a:ext cx="1433572" cy="1440000"/>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1698574" y="2438964"/>
                <a:ext cx="7016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1</m:t>
                          </m:r>
                        </m:sub>
                      </m:sSub>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1698574" y="2438964"/>
                <a:ext cx="701602" cy="369332"/>
              </a:xfrm>
              <a:prstGeom prst="rect">
                <a:avLst/>
              </a:prstGeom>
              <a:blipFill>
                <a:blip r:embed="rId12"/>
                <a:stretch>
                  <a:fillRect b="-131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Rectángulo 25"/>
              <p:cNvSpPr/>
              <p:nvPr/>
            </p:nvSpPr>
            <p:spPr>
              <a:xfrm>
                <a:off x="3635501" y="2438964"/>
                <a:ext cx="642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2</m:t>
                          </m:r>
                        </m:sub>
                      </m:sSub>
                    </m:oMath>
                  </m:oMathPara>
                </a14:m>
                <a:endParaRPr lang="es-ES" dirty="0"/>
              </a:p>
            </p:txBody>
          </p:sp>
        </mc:Choice>
        <mc:Fallback xmlns="">
          <p:sp>
            <p:nvSpPr>
              <p:cNvPr id="26" name="Rectángulo 25"/>
              <p:cNvSpPr>
                <a:spLocks noRot="1" noChangeAspect="1" noMove="1" noResize="1" noEditPoints="1" noAdjustHandles="1" noChangeArrowheads="1" noChangeShapeType="1" noTextEdit="1"/>
              </p:cNvSpPr>
              <p:nvPr/>
            </p:nvSpPr>
            <p:spPr>
              <a:xfrm>
                <a:off x="3635501" y="2438964"/>
                <a:ext cx="642804" cy="369332"/>
              </a:xfrm>
              <a:prstGeom prst="rect">
                <a:avLst/>
              </a:prstGeom>
              <a:blipFill>
                <a:blip r:embed="rId13"/>
                <a:stretch>
                  <a:fillRect b="-131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Rectángulo 26"/>
              <p:cNvSpPr/>
              <p:nvPr/>
            </p:nvSpPr>
            <p:spPr>
              <a:xfrm>
                <a:off x="5563255" y="2438964"/>
                <a:ext cx="642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3</m:t>
                          </m:r>
                        </m:sub>
                      </m:sSub>
                    </m:oMath>
                  </m:oMathPara>
                </a14:m>
                <a:endParaRPr lang="es-ES" dirty="0"/>
              </a:p>
            </p:txBody>
          </p:sp>
        </mc:Choice>
        <mc:Fallback xmlns="">
          <p:sp>
            <p:nvSpPr>
              <p:cNvPr id="27" name="Rectángulo 26"/>
              <p:cNvSpPr>
                <a:spLocks noRot="1" noChangeAspect="1" noMove="1" noResize="1" noEditPoints="1" noAdjustHandles="1" noChangeArrowheads="1" noChangeShapeType="1" noTextEdit="1"/>
              </p:cNvSpPr>
              <p:nvPr/>
            </p:nvSpPr>
            <p:spPr>
              <a:xfrm>
                <a:off x="5563255" y="2438964"/>
                <a:ext cx="642804" cy="369332"/>
              </a:xfrm>
              <a:prstGeom prst="rect">
                <a:avLst/>
              </a:prstGeom>
              <a:blipFill>
                <a:blip r:embed="rId14"/>
                <a:stretch>
                  <a:fillRect b="-1311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Rectángulo 27"/>
              <p:cNvSpPr/>
              <p:nvPr/>
            </p:nvSpPr>
            <p:spPr>
              <a:xfrm>
                <a:off x="7456177" y="2438964"/>
                <a:ext cx="642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4</m:t>
                          </m:r>
                        </m:sub>
                      </m:sSub>
                    </m:oMath>
                  </m:oMathPara>
                </a14:m>
                <a:endParaRPr lang="es-ES" dirty="0"/>
              </a:p>
            </p:txBody>
          </p:sp>
        </mc:Choice>
        <mc:Fallback xmlns="">
          <p:sp>
            <p:nvSpPr>
              <p:cNvPr id="28" name="Rectángulo 27"/>
              <p:cNvSpPr>
                <a:spLocks noRot="1" noChangeAspect="1" noMove="1" noResize="1" noEditPoints="1" noAdjustHandles="1" noChangeArrowheads="1" noChangeShapeType="1" noTextEdit="1"/>
              </p:cNvSpPr>
              <p:nvPr/>
            </p:nvSpPr>
            <p:spPr>
              <a:xfrm>
                <a:off x="7456177" y="2438964"/>
                <a:ext cx="642804" cy="369332"/>
              </a:xfrm>
              <a:prstGeom prst="rect">
                <a:avLst/>
              </a:prstGeom>
              <a:blipFill>
                <a:blip r:embed="rId15"/>
                <a:stretch>
                  <a:fillRect b="-13115"/>
                </a:stretch>
              </a:blipFill>
            </p:spPr>
            <p:txBody>
              <a:bodyPr/>
              <a:lstStyle/>
              <a:p>
                <a:r>
                  <a:rPr lang="es-ES">
                    <a:noFill/>
                  </a:rPr>
                  <a:t> </a:t>
                </a:r>
              </a:p>
            </p:txBody>
          </p:sp>
        </mc:Fallback>
      </mc:AlternateContent>
      <p:sp>
        <p:nvSpPr>
          <p:cNvPr id="13" name="Rectángulo 12"/>
          <p:cNvSpPr/>
          <p:nvPr/>
        </p:nvSpPr>
        <p:spPr>
          <a:xfrm>
            <a:off x="2344104" y="1913569"/>
            <a:ext cx="1413229" cy="1404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4239298" y="1921630"/>
            <a:ext cx="1413229" cy="1404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p:cNvSpPr/>
          <p:nvPr/>
        </p:nvSpPr>
        <p:spPr>
          <a:xfrm>
            <a:off x="6149616" y="1926447"/>
            <a:ext cx="1413229" cy="1404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p:cNvSpPr/>
          <p:nvPr/>
        </p:nvSpPr>
        <p:spPr>
          <a:xfrm>
            <a:off x="8041062" y="1921630"/>
            <a:ext cx="1413229" cy="1404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mc:AlternateContent xmlns:mc="http://schemas.openxmlformats.org/markup-compatibility/2006" xmlns:a14="http://schemas.microsoft.com/office/drawing/2010/main">
        <mc:Choice Requires="a14">
          <p:sp>
            <p:nvSpPr>
              <p:cNvPr id="33" name="Rectángulo 32"/>
              <p:cNvSpPr/>
              <p:nvPr/>
            </p:nvSpPr>
            <p:spPr>
              <a:xfrm>
                <a:off x="9448061" y="2438964"/>
                <a:ext cx="13217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m:t>
                      </m:r>
                      <m:r>
                        <a:rPr lang="es-ES" i="1" smtClean="0">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𝐷</m:t>
                          </m:r>
                        </m:sub>
                      </m:sSub>
                    </m:oMath>
                  </m:oMathPara>
                </a14:m>
                <a:endParaRPr lang="es-ES" dirty="0"/>
              </a:p>
            </p:txBody>
          </p:sp>
        </mc:Choice>
        <mc:Fallback xmlns="">
          <p:sp>
            <p:nvSpPr>
              <p:cNvPr id="33" name="Rectángulo 32"/>
              <p:cNvSpPr>
                <a:spLocks noRot="1" noChangeAspect="1" noMove="1" noResize="1" noEditPoints="1" noAdjustHandles="1" noChangeArrowheads="1" noChangeShapeType="1" noTextEdit="1"/>
              </p:cNvSpPr>
              <p:nvPr/>
            </p:nvSpPr>
            <p:spPr>
              <a:xfrm>
                <a:off x="9448061" y="2438964"/>
                <a:ext cx="1321772" cy="369332"/>
              </a:xfrm>
              <a:prstGeom prst="rect">
                <a:avLst/>
              </a:prstGeom>
              <a:blipFill>
                <a:blip r:embed="rId16"/>
                <a:stretch>
                  <a:fillRect b="-13115"/>
                </a:stretch>
              </a:blipFill>
            </p:spPr>
            <p:txBody>
              <a:bodyPr/>
              <a:lstStyle/>
              <a:p>
                <a:r>
                  <a:rPr lang="es-ES">
                    <a:noFill/>
                  </a:rPr>
                  <a:t> </a:t>
                </a:r>
              </a:p>
            </p:txBody>
          </p:sp>
        </mc:Fallback>
      </mc:AlternateContent>
      <p:sp>
        <p:nvSpPr>
          <p:cNvPr id="34" name="Rectángulo 33"/>
          <p:cNvSpPr/>
          <p:nvPr/>
        </p:nvSpPr>
        <p:spPr>
          <a:xfrm>
            <a:off x="10689978" y="1903630"/>
            <a:ext cx="1413229" cy="1404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4" name="Rectángulo 13"/>
          <p:cNvSpPr/>
          <p:nvPr/>
        </p:nvSpPr>
        <p:spPr>
          <a:xfrm>
            <a:off x="2343700" y="1582824"/>
            <a:ext cx="1458861" cy="338554"/>
          </a:xfrm>
          <a:prstGeom prst="rect">
            <a:avLst/>
          </a:prstGeom>
        </p:spPr>
        <p:txBody>
          <a:bodyPr wrap="none">
            <a:spAutoFit/>
          </a:bodyPr>
          <a:lstStyle/>
          <a:p>
            <a:r>
              <a:rPr lang="es-ES" sz="1600" dirty="0">
                <a:solidFill>
                  <a:srgbClr val="002060"/>
                </a:solidFill>
              </a:rPr>
              <a:t>1st </a:t>
            </a:r>
            <a:r>
              <a:rPr lang="es-ES" sz="1600" dirty="0" err="1">
                <a:solidFill>
                  <a:srgbClr val="002060"/>
                </a:solidFill>
              </a:rPr>
              <a:t>Eigenvector</a:t>
            </a:r>
            <a:endParaRPr lang="es-ES" sz="1600" dirty="0">
              <a:solidFill>
                <a:srgbClr val="002060"/>
              </a:solidFill>
            </a:endParaRPr>
          </a:p>
        </p:txBody>
      </p:sp>
      <p:sp>
        <p:nvSpPr>
          <p:cNvPr id="37" name="Rectángulo 36"/>
          <p:cNvSpPr/>
          <p:nvPr/>
        </p:nvSpPr>
        <p:spPr>
          <a:xfrm>
            <a:off x="4217621" y="1582824"/>
            <a:ext cx="1526893" cy="338554"/>
          </a:xfrm>
          <a:prstGeom prst="rect">
            <a:avLst/>
          </a:prstGeom>
        </p:spPr>
        <p:txBody>
          <a:bodyPr wrap="none">
            <a:spAutoFit/>
          </a:bodyPr>
          <a:lstStyle/>
          <a:p>
            <a:r>
              <a:rPr lang="es-ES" sz="1600" dirty="0">
                <a:solidFill>
                  <a:srgbClr val="002060"/>
                </a:solidFill>
              </a:rPr>
              <a:t>2nd </a:t>
            </a:r>
            <a:r>
              <a:rPr lang="es-ES" sz="1600" dirty="0" err="1">
                <a:solidFill>
                  <a:srgbClr val="002060"/>
                </a:solidFill>
              </a:rPr>
              <a:t>Eigenvector</a:t>
            </a:r>
            <a:endParaRPr lang="es-ES" sz="1600" dirty="0">
              <a:solidFill>
                <a:srgbClr val="002060"/>
              </a:solidFill>
            </a:endParaRPr>
          </a:p>
        </p:txBody>
      </p:sp>
      <p:sp>
        <p:nvSpPr>
          <p:cNvPr id="40" name="Rectángulo 39"/>
          <p:cNvSpPr/>
          <p:nvPr/>
        </p:nvSpPr>
        <p:spPr>
          <a:xfrm>
            <a:off x="6092783" y="1576485"/>
            <a:ext cx="1488806" cy="338554"/>
          </a:xfrm>
          <a:prstGeom prst="rect">
            <a:avLst/>
          </a:prstGeom>
        </p:spPr>
        <p:txBody>
          <a:bodyPr wrap="none">
            <a:spAutoFit/>
          </a:bodyPr>
          <a:lstStyle/>
          <a:p>
            <a:r>
              <a:rPr lang="es-ES" sz="1600" dirty="0">
                <a:solidFill>
                  <a:srgbClr val="002060"/>
                </a:solidFill>
              </a:rPr>
              <a:t>3rd </a:t>
            </a:r>
            <a:r>
              <a:rPr lang="es-ES" sz="1600" dirty="0" err="1">
                <a:solidFill>
                  <a:srgbClr val="002060"/>
                </a:solidFill>
              </a:rPr>
              <a:t>Eigenvector</a:t>
            </a:r>
            <a:endParaRPr lang="es-ES" sz="1600" dirty="0">
              <a:solidFill>
                <a:srgbClr val="002060"/>
              </a:solidFill>
            </a:endParaRPr>
          </a:p>
        </p:txBody>
      </p:sp>
      <p:sp>
        <p:nvSpPr>
          <p:cNvPr id="53" name="Cerrar llave 52"/>
          <p:cNvSpPr/>
          <p:nvPr/>
        </p:nvSpPr>
        <p:spPr>
          <a:xfrm rot="16200000" flipH="1">
            <a:off x="6075377" y="-529980"/>
            <a:ext cx="290267" cy="8252253"/>
          </a:xfrm>
          <a:prstGeom prst="rightBrace">
            <a:avLst>
              <a:gd name="adj1" fmla="val 53495"/>
              <a:gd name="adj2" fmla="val 81556"/>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2050" name="Picture 2" descr="Raya Roja Pintada De La Tiza Imagen de archivo - Imagen de modelo, aerosol:  107964745"/>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30412" b="30645"/>
          <a:stretch/>
        </p:blipFill>
        <p:spPr bwMode="auto">
          <a:xfrm rot="20027444">
            <a:off x="10956913" y="4600013"/>
            <a:ext cx="1157043" cy="349419"/>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53"/>
          <p:cNvPicPr>
            <a:picLocks noChangeAspect="1"/>
          </p:cNvPicPr>
          <p:nvPr/>
        </p:nvPicPr>
        <p:blipFill>
          <a:blip r:embed="rId18"/>
          <a:stretch>
            <a:fillRect/>
          </a:stretch>
        </p:blipFill>
        <p:spPr>
          <a:xfrm>
            <a:off x="5306059" y="3865440"/>
            <a:ext cx="1800000" cy="1800000"/>
          </a:xfrm>
          <a:prstGeom prst="rect">
            <a:avLst/>
          </a:prstGeom>
        </p:spPr>
      </p:pic>
      <p:sp>
        <p:nvSpPr>
          <p:cNvPr id="55" name="Cerrar llave 54"/>
          <p:cNvSpPr/>
          <p:nvPr/>
        </p:nvSpPr>
        <p:spPr>
          <a:xfrm rot="16200000" flipH="1">
            <a:off x="5845844" y="-298282"/>
            <a:ext cx="290267" cy="7772469"/>
          </a:xfrm>
          <a:prstGeom prst="rightBrace">
            <a:avLst>
              <a:gd name="adj1" fmla="val 53495"/>
              <a:gd name="adj2" fmla="val 53644"/>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57" name="Picture 2" descr="Raya Roja Pintada De La Tiza Imagen de archivo - Imagen de modelo, aerosol:  107964745"/>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30412" b="30645"/>
          <a:stretch/>
        </p:blipFill>
        <p:spPr bwMode="auto">
          <a:xfrm rot="20027444">
            <a:off x="8327857" y="4620406"/>
            <a:ext cx="1157043" cy="349419"/>
          </a:xfrm>
          <a:prstGeom prst="rect">
            <a:avLst/>
          </a:prstGeom>
          <a:noFill/>
          <a:extLst>
            <a:ext uri="{909E8E84-426E-40DD-AFC4-6F175D3DCCD1}">
              <a14:hiddenFill xmlns:a14="http://schemas.microsoft.com/office/drawing/2010/main">
                <a:solidFill>
                  <a:srgbClr val="FFFFFF"/>
                </a:solidFill>
              </a14:hiddenFill>
            </a:ext>
          </a:extLst>
        </p:spPr>
      </p:pic>
      <p:sp>
        <p:nvSpPr>
          <p:cNvPr id="58" name="Cerrar llave 57"/>
          <p:cNvSpPr/>
          <p:nvPr/>
        </p:nvSpPr>
        <p:spPr>
          <a:xfrm rot="16200000" flipH="1">
            <a:off x="5635140" y="-93229"/>
            <a:ext cx="290267" cy="7371781"/>
          </a:xfrm>
          <a:prstGeom prst="rightBrace">
            <a:avLst>
              <a:gd name="adj1" fmla="val 53495"/>
              <a:gd name="adj2" fmla="val 22847"/>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60" name="CuadroTexto 59">
                <a:extLst>
                  <a:ext uri="{FF2B5EF4-FFF2-40B4-BE49-F238E27FC236}">
                    <a16:creationId xmlns:a16="http://schemas.microsoft.com/office/drawing/2014/main" id="{7AECEA36-5FE3-4574-AEDE-B98F577F3D14}"/>
                  </a:ext>
                </a:extLst>
              </p:cNvPr>
              <p:cNvSpPr txBox="1"/>
              <p:nvPr/>
            </p:nvSpPr>
            <p:spPr>
              <a:xfrm>
                <a:off x="4064666" y="4311163"/>
                <a:ext cx="3041393" cy="871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4</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smtClean="0">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smtClean="0">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=5</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xmlns="">
          <p:sp>
            <p:nvSpPr>
              <p:cNvPr id="60" name="CuadroTexto 59">
                <a:extLst>
                  <a:ext uri="{FF2B5EF4-FFF2-40B4-BE49-F238E27FC236}">
                    <a16:creationId xmlns:a16="http://schemas.microsoft.com/office/drawing/2014/main" id="{7AECEA36-5FE3-4574-AEDE-B98F577F3D14}"/>
                  </a:ext>
                </a:extLst>
              </p:cNvPr>
              <p:cNvSpPr txBox="1">
                <a:spLocks noRot="1" noChangeAspect="1" noMove="1" noResize="1" noEditPoints="1" noAdjustHandles="1" noChangeArrowheads="1" noChangeShapeType="1" noTextEdit="1"/>
              </p:cNvSpPr>
              <p:nvPr/>
            </p:nvSpPr>
            <p:spPr>
              <a:xfrm>
                <a:off x="4064666" y="4311163"/>
                <a:ext cx="3041393" cy="871264"/>
              </a:xfrm>
              <a:prstGeom prst="rect">
                <a:avLst/>
              </a:prstGeom>
              <a:blipFill>
                <a:blip r:embed="rId19"/>
                <a:stretch>
                  <a:fillRect/>
                </a:stretch>
              </a:blipFill>
            </p:spPr>
            <p:txBody>
              <a:bodyPr/>
              <a:lstStyle/>
              <a:p>
                <a:r>
                  <a:rPr lang="es-ES">
                    <a:noFill/>
                  </a:rPr>
                  <a:t> </a:t>
                </a:r>
              </a:p>
            </p:txBody>
          </p:sp>
        </mc:Fallback>
      </mc:AlternateContent>
      <p:pic>
        <p:nvPicPr>
          <p:cNvPr id="61" name="Picture 2" descr="Raya Roja Pintada De La Tiza Imagen de archivo - Imagen de modelo, aerosol:  107964745"/>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t="30412" b="30645"/>
          <a:stretch/>
        </p:blipFill>
        <p:spPr bwMode="auto">
          <a:xfrm rot="20027444">
            <a:off x="5882347" y="4537574"/>
            <a:ext cx="1157043" cy="349419"/>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n 58"/>
          <p:cNvPicPr>
            <a:picLocks/>
          </p:cNvPicPr>
          <p:nvPr/>
        </p:nvPicPr>
        <p:blipFill>
          <a:blip r:embed="rId20"/>
          <a:stretch>
            <a:fillRect/>
          </a:stretch>
        </p:blipFill>
        <p:spPr>
          <a:xfrm>
            <a:off x="2846758" y="3874723"/>
            <a:ext cx="1800000" cy="1800000"/>
          </a:xfrm>
          <a:prstGeom prst="rect">
            <a:avLst/>
          </a:prstGeom>
        </p:spPr>
      </p:pic>
      <p:sp>
        <p:nvSpPr>
          <p:cNvPr id="36" name="Rectángulo 35"/>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39" name="Marcador de pie de página 3">
            <a:extLst>
              <a:ext uri="{FF2B5EF4-FFF2-40B4-BE49-F238E27FC236}">
                <a16:creationId xmlns:a16="http://schemas.microsoft.com/office/drawing/2014/main" id="{D7F2B4F8-407F-4FF7-99BD-4571A337AB11}"/>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
        <p:nvSpPr>
          <p:cNvPr id="41" name="Rectángulo 40">
            <a:extLst>
              <a:ext uri="{FF2B5EF4-FFF2-40B4-BE49-F238E27FC236}">
                <a16:creationId xmlns:a16="http://schemas.microsoft.com/office/drawing/2014/main" id="{D701493B-9F21-41C9-8C16-DA3B3B64147E}"/>
              </a:ext>
            </a:extLst>
          </p:cNvPr>
          <p:cNvSpPr/>
          <p:nvPr/>
        </p:nvSpPr>
        <p:spPr>
          <a:xfrm>
            <a:off x="315900" y="584942"/>
            <a:ext cx="6722533" cy="923330"/>
          </a:xfrm>
          <a:prstGeom prst="rect">
            <a:avLst/>
          </a:prstGeom>
        </p:spPr>
        <p:txBody>
          <a:bodyPr wrap="square">
            <a:spAutoFit/>
          </a:bodyPr>
          <a:lstStyle/>
          <a:p>
            <a:r>
              <a:rPr lang="es-ES" dirty="0">
                <a:solidFill>
                  <a:srgbClr val="002060"/>
                </a:solidFill>
              </a:rPr>
              <a:t>Back to </a:t>
            </a:r>
            <a:r>
              <a:rPr lang="es-ES" dirty="0" err="1">
                <a:solidFill>
                  <a:srgbClr val="002060"/>
                </a:solidFill>
              </a:rPr>
              <a:t>the</a:t>
            </a:r>
            <a:r>
              <a:rPr lang="es-ES" dirty="0">
                <a:solidFill>
                  <a:srgbClr val="002060"/>
                </a:solidFill>
              </a:rPr>
              <a:t> </a:t>
            </a:r>
            <a:r>
              <a:rPr lang="es-ES" dirty="0" err="1">
                <a:solidFill>
                  <a:srgbClr val="002060"/>
                </a:solidFill>
              </a:rPr>
              <a:t>Handwritten</a:t>
            </a:r>
            <a:r>
              <a:rPr lang="es-ES" dirty="0">
                <a:solidFill>
                  <a:srgbClr val="002060"/>
                </a:solidFill>
              </a:rPr>
              <a:t> </a:t>
            </a:r>
            <a:r>
              <a:rPr lang="es-ES" dirty="0" err="1">
                <a:solidFill>
                  <a:srgbClr val="002060"/>
                </a:solidFill>
              </a:rPr>
              <a:t>Digit</a:t>
            </a:r>
            <a:r>
              <a:rPr lang="es-ES" dirty="0">
                <a:solidFill>
                  <a:srgbClr val="002060"/>
                </a:solidFill>
              </a:rPr>
              <a:t> </a:t>
            </a:r>
            <a:r>
              <a:rPr lang="es-ES" dirty="0" err="1">
                <a:solidFill>
                  <a:srgbClr val="002060"/>
                </a:solidFill>
              </a:rPr>
              <a:t>Classification</a:t>
            </a:r>
            <a:r>
              <a:rPr lang="es-ES" dirty="0">
                <a:solidFill>
                  <a:srgbClr val="002060"/>
                </a:solidFill>
              </a:rPr>
              <a:t> in </a:t>
            </a:r>
            <a:r>
              <a:rPr lang="es-ES" dirty="0" err="1">
                <a:solidFill>
                  <a:srgbClr val="002060"/>
                </a:solidFill>
              </a:rPr>
              <a:t>the</a:t>
            </a:r>
            <a:r>
              <a:rPr lang="es-ES" dirty="0">
                <a:solidFill>
                  <a:srgbClr val="002060"/>
                </a:solidFill>
              </a:rPr>
              <a:t> MNIST </a:t>
            </a:r>
            <a:r>
              <a:rPr lang="es-ES" dirty="0" err="1">
                <a:solidFill>
                  <a:srgbClr val="002060"/>
                </a:solidFill>
              </a:rPr>
              <a:t>dataset</a:t>
            </a:r>
            <a:r>
              <a:rPr lang="es-ES" dirty="0">
                <a:solidFill>
                  <a:srgbClr val="002060"/>
                </a:solidFill>
              </a:rPr>
              <a:t>:</a:t>
            </a:r>
          </a:p>
          <a:p>
            <a:pPr marL="285750" indent="-285750">
              <a:buFont typeface="Arial" panose="020B0604020202020204" pitchFamily="34" charset="0"/>
              <a:buChar char="•"/>
            </a:pPr>
            <a:endParaRPr lang="es-ES" dirty="0">
              <a:solidFill>
                <a:srgbClr val="002060"/>
              </a:solidFill>
            </a:endParaRPr>
          </a:p>
          <a:p>
            <a:endParaRPr lang="es-ES" dirty="0">
              <a:solidFill>
                <a:srgbClr val="002060"/>
              </a:solidFill>
            </a:endParaRPr>
          </a:p>
        </p:txBody>
      </p:sp>
    </p:spTree>
    <p:extLst>
      <p:ext uri="{BB962C8B-B14F-4D97-AF65-F5344CB8AC3E}">
        <p14:creationId xmlns:p14="http://schemas.microsoft.com/office/powerpoint/2010/main" val="233894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5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56" grpId="0"/>
      <p:bldP spid="56" grpId="1"/>
      <p:bldP spid="53" grpId="0" animBg="1"/>
      <p:bldP spid="53" grpId="1" animBg="1"/>
      <p:bldP spid="55" grpId="0" animBg="1"/>
      <p:bldP spid="55" grpId="1" animBg="1"/>
      <p:bldP spid="58" grpId="0" animBg="1"/>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690084" y="1256850"/>
            <a:ext cx="1692000" cy="1692000"/>
          </a:xfrm>
          <a:prstGeom prst="rect">
            <a:avLst/>
          </a:prstGeom>
        </p:spPr>
      </p:pic>
      <p:pic>
        <p:nvPicPr>
          <p:cNvPr id="11" name="Imagen 10"/>
          <p:cNvPicPr>
            <a:picLocks noChangeAspect="1"/>
          </p:cNvPicPr>
          <p:nvPr/>
        </p:nvPicPr>
        <p:blipFill>
          <a:blip r:embed="rId3"/>
          <a:stretch>
            <a:fillRect/>
          </a:stretch>
        </p:blipFill>
        <p:spPr>
          <a:xfrm>
            <a:off x="1933527" y="3112698"/>
            <a:ext cx="1692000" cy="1692000"/>
          </a:xfrm>
          <a:prstGeom prst="rect">
            <a:avLst/>
          </a:prstGeom>
        </p:spPr>
      </p:pic>
      <p:pic>
        <p:nvPicPr>
          <p:cNvPr id="12" name="Imagen 11"/>
          <p:cNvPicPr>
            <a:picLocks noChangeAspect="1"/>
          </p:cNvPicPr>
          <p:nvPr/>
        </p:nvPicPr>
        <p:blipFill>
          <a:blip r:embed="rId4"/>
          <a:stretch>
            <a:fillRect/>
          </a:stretch>
        </p:blipFill>
        <p:spPr>
          <a:xfrm>
            <a:off x="3799821" y="3112698"/>
            <a:ext cx="1692000" cy="1692000"/>
          </a:xfrm>
          <a:prstGeom prst="rect">
            <a:avLst/>
          </a:prstGeom>
        </p:spPr>
      </p:pic>
      <p:pic>
        <p:nvPicPr>
          <p:cNvPr id="13" name="Imagen 12"/>
          <p:cNvPicPr>
            <a:picLocks noChangeAspect="1"/>
          </p:cNvPicPr>
          <p:nvPr/>
        </p:nvPicPr>
        <p:blipFill>
          <a:blip r:embed="rId5"/>
          <a:stretch>
            <a:fillRect/>
          </a:stretch>
        </p:blipFill>
        <p:spPr>
          <a:xfrm>
            <a:off x="5687893" y="3112698"/>
            <a:ext cx="1692000" cy="1692000"/>
          </a:xfrm>
          <a:prstGeom prst="rect">
            <a:avLst/>
          </a:prstGeom>
        </p:spPr>
      </p:pic>
      <p:pic>
        <p:nvPicPr>
          <p:cNvPr id="2" name="Imagen 1"/>
          <p:cNvPicPr>
            <a:picLocks/>
          </p:cNvPicPr>
          <p:nvPr/>
        </p:nvPicPr>
        <p:blipFill>
          <a:blip r:embed="rId6"/>
          <a:stretch>
            <a:fillRect/>
          </a:stretch>
        </p:blipFill>
        <p:spPr>
          <a:xfrm>
            <a:off x="5687893" y="4928790"/>
            <a:ext cx="1692000" cy="1692000"/>
          </a:xfrm>
          <a:prstGeom prst="rect">
            <a:avLst/>
          </a:prstGeom>
        </p:spPr>
      </p:pic>
      <p:pic>
        <p:nvPicPr>
          <p:cNvPr id="10" name="Imagen 9"/>
          <p:cNvPicPr>
            <a:picLocks/>
          </p:cNvPicPr>
          <p:nvPr/>
        </p:nvPicPr>
        <p:blipFill>
          <a:blip r:embed="rId7"/>
          <a:stretch>
            <a:fillRect/>
          </a:stretch>
        </p:blipFill>
        <p:spPr>
          <a:xfrm>
            <a:off x="1933527" y="4928790"/>
            <a:ext cx="1692000" cy="1692000"/>
          </a:xfrm>
          <a:prstGeom prst="rect">
            <a:avLst/>
          </a:prstGeom>
        </p:spPr>
      </p:pic>
      <p:pic>
        <p:nvPicPr>
          <p:cNvPr id="14" name="Imagen 13"/>
          <p:cNvPicPr>
            <a:picLocks noChangeAspect="1"/>
          </p:cNvPicPr>
          <p:nvPr/>
        </p:nvPicPr>
        <p:blipFill>
          <a:blip r:embed="rId8"/>
          <a:stretch>
            <a:fillRect/>
          </a:stretch>
        </p:blipFill>
        <p:spPr>
          <a:xfrm>
            <a:off x="3799821" y="4928790"/>
            <a:ext cx="1692000" cy="1692000"/>
          </a:xfrm>
          <a:prstGeom prst="rect">
            <a:avLst/>
          </a:prstGeom>
        </p:spPr>
      </p:pic>
      <p:pic>
        <p:nvPicPr>
          <p:cNvPr id="16" name="Imagen 15"/>
          <p:cNvPicPr>
            <a:picLocks noChangeAspect="1"/>
          </p:cNvPicPr>
          <p:nvPr/>
        </p:nvPicPr>
        <p:blipFill>
          <a:blip r:embed="rId9"/>
          <a:stretch>
            <a:fillRect/>
          </a:stretch>
        </p:blipFill>
        <p:spPr>
          <a:xfrm>
            <a:off x="1933527" y="1256850"/>
            <a:ext cx="1692000" cy="1692000"/>
          </a:xfrm>
          <a:prstGeom prst="rect">
            <a:avLst/>
          </a:prstGeom>
        </p:spPr>
      </p:pic>
      <p:pic>
        <p:nvPicPr>
          <p:cNvPr id="8" name="Imagen 7"/>
          <p:cNvPicPr>
            <a:picLocks noChangeAspect="1"/>
          </p:cNvPicPr>
          <p:nvPr/>
        </p:nvPicPr>
        <p:blipFill>
          <a:blip r:embed="rId10"/>
          <a:stretch>
            <a:fillRect/>
          </a:stretch>
        </p:blipFill>
        <p:spPr>
          <a:xfrm>
            <a:off x="3799821" y="1256850"/>
            <a:ext cx="1692000" cy="1692000"/>
          </a:xfrm>
          <a:prstGeom prst="rect">
            <a:avLst/>
          </a:prstGeom>
        </p:spPr>
      </p:pic>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16</a:t>
            </a:fld>
            <a:endParaRPr lang="es-ES">
              <a:solidFill>
                <a:prstClr val="black">
                  <a:tint val="75000"/>
                </a:prstClr>
              </a:solidFill>
            </a:endParaRPr>
          </a:p>
        </p:txBody>
      </p:sp>
      <p:pic>
        <p:nvPicPr>
          <p:cNvPr id="17" name="Imagen 16"/>
          <p:cNvPicPr>
            <a:picLocks noChangeAspect="1"/>
          </p:cNvPicPr>
          <p:nvPr/>
        </p:nvPicPr>
        <p:blipFill>
          <a:blip r:embed="rId11"/>
          <a:stretch>
            <a:fillRect/>
          </a:stretch>
        </p:blipFill>
        <p:spPr>
          <a:xfrm>
            <a:off x="7893247" y="4928790"/>
            <a:ext cx="2612789" cy="1764000"/>
          </a:xfrm>
          <a:prstGeom prst="rect">
            <a:avLst/>
          </a:prstGeom>
        </p:spPr>
      </p:pic>
      <p:pic>
        <p:nvPicPr>
          <p:cNvPr id="18" name="Imagen 17"/>
          <p:cNvPicPr>
            <a:picLocks noChangeAspect="1"/>
          </p:cNvPicPr>
          <p:nvPr/>
        </p:nvPicPr>
        <p:blipFill>
          <a:blip r:embed="rId12"/>
          <a:stretch>
            <a:fillRect/>
          </a:stretch>
        </p:blipFill>
        <p:spPr>
          <a:xfrm>
            <a:off x="7897954" y="3100731"/>
            <a:ext cx="2579850" cy="1764000"/>
          </a:xfrm>
          <a:prstGeom prst="rect">
            <a:avLst/>
          </a:prstGeom>
        </p:spPr>
      </p:pic>
      <p:pic>
        <p:nvPicPr>
          <p:cNvPr id="19" name="Imagen 18"/>
          <p:cNvPicPr>
            <a:picLocks noChangeAspect="1"/>
          </p:cNvPicPr>
          <p:nvPr/>
        </p:nvPicPr>
        <p:blipFill>
          <a:blip r:embed="rId13"/>
          <a:stretch>
            <a:fillRect/>
          </a:stretch>
        </p:blipFill>
        <p:spPr>
          <a:xfrm>
            <a:off x="7893247" y="1245290"/>
            <a:ext cx="2554503" cy="1764000"/>
          </a:xfrm>
          <a:prstGeom prst="rect">
            <a:avLst/>
          </a:prstGeom>
        </p:spPr>
      </p:pic>
      <p:sp>
        <p:nvSpPr>
          <p:cNvPr id="20" name="CuadroTexto 19">
            <a:extLst>
              <a:ext uri="{FF2B5EF4-FFF2-40B4-BE49-F238E27FC236}">
                <a16:creationId xmlns:a16="http://schemas.microsoft.com/office/drawing/2014/main" id="{E8389C3E-3DD3-4356-B99B-4B00400C7430}"/>
              </a:ext>
            </a:extLst>
          </p:cNvPr>
          <p:cNvSpPr txBox="1"/>
          <p:nvPr/>
        </p:nvSpPr>
        <p:spPr>
          <a:xfrm>
            <a:off x="309669" y="1468289"/>
            <a:ext cx="1611189" cy="1169551"/>
          </a:xfrm>
          <a:prstGeom prst="rect">
            <a:avLst/>
          </a:prstGeom>
          <a:noFill/>
        </p:spPr>
        <p:txBody>
          <a:bodyPr wrap="square">
            <a:spAutoFit/>
          </a:bodyPr>
          <a:lstStyle/>
          <a:p>
            <a:pPr algn="ctr"/>
            <a:r>
              <a:rPr lang="es-ES" sz="1400" dirty="0">
                <a:solidFill>
                  <a:srgbClr val="002060"/>
                </a:solidFill>
              </a:rPr>
              <a:t>90% </a:t>
            </a:r>
            <a:r>
              <a:rPr lang="es-ES" sz="1400" dirty="0" err="1">
                <a:solidFill>
                  <a:srgbClr val="002060"/>
                </a:solidFill>
              </a:rPr>
              <a:t>Variance</a:t>
            </a:r>
            <a:r>
              <a:rPr lang="es-ES" sz="1400" dirty="0">
                <a:solidFill>
                  <a:srgbClr val="002060"/>
                </a:solidFill>
              </a:rPr>
              <a:t> </a:t>
            </a:r>
            <a:r>
              <a:rPr lang="es-ES" sz="1400" dirty="0" err="1">
                <a:solidFill>
                  <a:srgbClr val="002060"/>
                </a:solidFill>
              </a:rPr>
              <a:t>retained</a:t>
            </a:r>
            <a:r>
              <a:rPr lang="es-ES" sz="1400" dirty="0">
                <a:solidFill>
                  <a:srgbClr val="002060"/>
                </a:solidFill>
              </a:rPr>
              <a:t>.</a:t>
            </a:r>
          </a:p>
          <a:p>
            <a:pPr algn="ctr"/>
            <a:r>
              <a:rPr lang="es-ES" sz="1400" dirty="0">
                <a:solidFill>
                  <a:srgbClr val="002060"/>
                </a:solidFill>
              </a:rPr>
              <a:t>86 </a:t>
            </a:r>
            <a:r>
              <a:rPr lang="es-ES" sz="1400" dirty="0" err="1">
                <a:solidFill>
                  <a:srgbClr val="002060"/>
                </a:solidFill>
              </a:rPr>
              <a:t>Eigenvectors</a:t>
            </a:r>
            <a:r>
              <a:rPr lang="es-ES" sz="1400" dirty="0">
                <a:solidFill>
                  <a:srgbClr val="002060"/>
                </a:solidFill>
              </a:rPr>
              <a:t> / Principal </a:t>
            </a:r>
            <a:r>
              <a:rPr lang="es-ES" sz="1400" dirty="0" err="1">
                <a:solidFill>
                  <a:srgbClr val="002060"/>
                </a:solidFill>
              </a:rPr>
              <a:t>Components</a:t>
            </a:r>
            <a:endParaRPr lang="es-ES" sz="1400" dirty="0">
              <a:solidFill>
                <a:srgbClr val="002060"/>
              </a:solidFill>
            </a:endParaRPr>
          </a:p>
        </p:txBody>
      </p:sp>
      <p:sp>
        <p:nvSpPr>
          <p:cNvPr id="21" name="CuadroTexto 20">
            <a:extLst>
              <a:ext uri="{FF2B5EF4-FFF2-40B4-BE49-F238E27FC236}">
                <a16:creationId xmlns:a16="http://schemas.microsoft.com/office/drawing/2014/main" id="{E8389C3E-3DD3-4356-B99B-4B00400C7430}"/>
              </a:ext>
            </a:extLst>
          </p:cNvPr>
          <p:cNvSpPr txBox="1"/>
          <p:nvPr/>
        </p:nvSpPr>
        <p:spPr>
          <a:xfrm>
            <a:off x="309669" y="3324227"/>
            <a:ext cx="1611189" cy="1169551"/>
          </a:xfrm>
          <a:prstGeom prst="rect">
            <a:avLst/>
          </a:prstGeom>
          <a:noFill/>
        </p:spPr>
        <p:txBody>
          <a:bodyPr wrap="square">
            <a:spAutoFit/>
          </a:bodyPr>
          <a:lstStyle/>
          <a:p>
            <a:pPr algn="ctr"/>
            <a:r>
              <a:rPr lang="es-ES" sz="1400" dirty="0">
                <a:solidFill>
                  <a:srgbClr val="002060"/>
                </a:solidFill>
              </a:rPr>
              <a:t>50% </a:t>
            </a:r>
            <a:r>
              <a:rPr lang="es-ES" sz="1400" dirty="0" err="1">
                <a:solidFill>
                  <a:srgbClr val="002060"/>
                </a:solidFill>
              </a:rPr>
              <a:t>Variance</a:t>
            </a:r>
            <a:r>
              <a:rPr lang="es-ES" sz="1400" dirty="0">
                <a:solidFill>
                  <a:srgbClr val="002060"/>
                </a:solidFill>
              </a:rPr>
              <a:t> </a:t>
            </a:r>
            <a:r>
              <a:rPr lang="es-ES" sz="1400" dirty="0" err="1">
                <a:solidFill>
                  <a:srgbClr val="002060"/>
                </a:solidFill>
              </a:rPr>
              <a:t>retained</a:t>
            </a:r>
            <a:r>
              <a:rPr lang="es-ES" sz="1400" dirty="0">
                <a:solidFill>
                  <a:srgbClr val="002060"/>
                </a:solidFill>
              </a:rPr>
              <a:t>.</a:t>
            </a:r>
          </a:p>
          <a:p>
            <a:pPr algn="ctr"/>
            <a:r>
              <a:rPr lang="es-ES" sz="1400" dirty="0">
                <a:solidFill>
                  <a:srgbClr val="002060"/>
                </a:solidFill>
              </a:rPr>
              <a:t>10 </a:t>
            </a:r>
            <a:r>
              <a:rPr lang="es-ES" sz="1400" dirty="0" err="1">
                <a:solidFill>
                  <a:srgbClr val="002060"/>
                </a:solidFill>
              </a:rPr>
              <a:t>Eigenvectors</a:t>
            </a:r>
            <a:r>
              <a:rPr lang="es-ES" sz="1400" dirty="0">
                <a:solidFill>
                  <a:srgbClr val="002060"/>
                </a:solidFill>
              </a:rPr>
              <a:t> / Principal </a:t>
            </a:r>
            <a:r>
              <a:rPr lang="es-ES" sz="1400" dirty="0" err="1">
                <a:solidFill>
                  <a:srgbClr val="002060"/>
                </a:solidFill>
              </a:rPr>
              <a:t>Components</a:t>
            </a:r>
            <a:endParaRPr lang="es-ES" sz="1400" dirty="0">
              <a:solidFill>
                <a:srgbClr val="002060"/>
              </a:solidFill>
            </a:endParaRPr>
          </a:p>
        </p:txBody>
      </p:sp>
      <p:sp>
        <p:nvSpPr>
          <p:cNvPr id="22" name="CuadroTexto 21">
            <a:extLst>
              <a:ext uri="{FF2B5EF4-FFF2-40B4-BE49-F238E27FC236}">
                <a16:creationId xmlns:a16="http://schemas.microsoft.com/office/drawing/2014/main" id="{E8389C3E-3DD3-4356-B99B-4B00400C7430}"/>
              </a:ext>
            </a:extLst>
          </p:cNvPr>
          <p:cNvSpPr txBox="1"/>
          <p:nvPr/>
        </p:nvSpPr>
        <p:spPr>
          <a:xfrm>
            <a:off x="351740" y="5134070"/>
            <a:ext cx="1611189" cy="1169551"/>
          </a:xfrm>
          <a:prstGeom prst="rect">
            <a:avLst/>
          </a:prstGeom>
          <a:noFill/>
        </p:spPr>
        <p:txBody>
          <a:bodyPr wrap="square">
            <a:spAutoFit/>
          </a:bodyPr>
          <a:lstStyle/>
          <a:p>
            <a:pPr algn="ctr"/>
            <a:r>
              <a:rPr lang="es-ES" sz="1400" dirty="0">
                <a:solidFill>
                  <a:srgbClr val="002060"/>
                </a:solidFill>
              </a:rPr>
              <a:t>30% </a:t>
            </a:r>
            <a:r>
              <a:rPr lang="es-ES" sz="1400" dirty="0" err="1">
                <a:solidFill>
                  <a:srgbClr val="002060"/>
                </a:solidFill>
              </a:rPr>
              <a:t>Variance</a:t>
            </a:r>
            <a:r>
              <a:rPr lang="es-ES" sz="1400" dirty="0">
                <a:solidFill>
                  <a:srgbClr val="002060"/>
                </a:solidFill>
              </a:rPr>
              <a:t> </a:t>
            </a:r>
            <a:r>
              <a:rPr lang="es-ES" sz="1400" dirty="0" err="1">
                <a:solidFill>
                  <a:srgbClr val="002060"/>
                </a:solidFill>
              </a:rPr>
              <a:t>retained</a:t>
            </a:r>
            <a:r>
              <a:rPr lang="es-ES" sz="1400" dirty="0">
                <a:solidFill>
                  <a:srgbClr val="002060"/>
                </a:solidFill>
              </a:rPr>
              <a:t>.</a:t>
            </a:r>
          </a:p>
          <a:p>
            <a:pPr algn="ctr"/>
            <a:r>
              <a:rPr lang="es-ES" sz="1400" dirty="0">
                <a:solidFill>
                  <a:srgbClr val="002060"/>
                </a:solidFill>
              </a:rPr>
              <a:t>4 </a:t>
            </a:r>
            <a:r>
              <a:rPr lang="es-ES" sz="1400" dirty="0" err="1">
                <a:solidFill>
                  <a:srgbClr val="002060"/>
                </a:solidFill>
              </a:rPr>
              <a:t>Eigenvectors</a:t>
            </a:r>
            <a:r>
              <a:rPr lang="es-ES" sz="1400" dirty="0">
                <a:solidFill>
                  <a:srgbClr val="002060"/>
                </a:solidFill>
              </a:rPr>
              <a:t> / Principal </a:t>
            </a:r>
            <a:r>
              <a:rPr lang="es-ES" sz="1400" dirty="0" err="1">
                <a:solidFill>
                  <a:srgbClr val="002060"/>
                </a:solidFill>
              </a:rPr>
              <a:t>Components</a:t>
            </a:r>
            <a:endParaRPr lang="es-ES" sz="1400" dirty="0">
              <a:solidFill>
                <a:srgbClr val="002060"/>
              </a:solidFill>
            </a:endParaRPr>
          </a:p>
        </p:txBody>
      </p:sp>
      <p:sp>
        <p:nvSpPr>
          <p:cNvPr id="23" name="Rectángulo 22"/>
          <p:cNvSpPr/>
          <p:nvPr/>
        </p:nvSpPr>
        <p:spPr>
          <a:xfrm>
            <a:off x="10506036" y="1868398"/>
            <a:ext cx="1528047" cy="369332"/>
          </a:xfrm>
          <a:prstGeom prst="rect">
            <a:avLst/>
          </a:prstGeom>
        </p:spPr>
        <p:txBody>
          <a:bodyPr wrap="none">
            <a:spAutoFit/>
          </a:bodyPr>
          <a:lstStyle/>
          <a:p>
            <a:r>
              <a:rPr lang="es-ES" dirty="0">
                <a:solidFill>
                  <a:srgbClr val="002060"/>
                </a:solidFill>
              </a:rPr>
              <a:t>95% </a:t>
            </a:r>
            <a:r>
              <a:rPr lang="es-ES" dirty="0" err="1">
                <a:solidFill>
                  <a:srgbClr val="002060"/>
                </a:solidFill>
              </a:rPr>
              <a:t>Accuracy</a:t>
            </a:r>
            <a:r>
              <a:rPr lang="es-ES" dirty="0">
                <a:solidFill>
                  <a:srgbClr val="002060"/>
                </a:solidFill>
              </a:rPr>
              <a:t> </a:t>
            </a:r>
            <a:endParaRPr lang="es-ES" dirty="0"/>
          </a:p>
        </p:txBody>
      </p:sp>
      <p:sp>
        <p:nvSpPr>
          <p:cNvPr id="24" name="Rectángulo 23"/>
          <p:cNvSpPr/>
          <p:nvPr/>
        </p:nvSpPr>
        <p:spPr>
          <a:xfrm>
            <a:off x="10506036" y="3724336"/>
            <a:ext cx="1528047" cy="369332"/>
          </a:xfrm>
          <a:prstGeom prst="rect">
            <a:avLst/>
          </a:prstGeom>
        </p:spPr>
        <p:txBody>
          <a:bodyPr wrap="none">
            <a:spAutoFit/>
          </a:bodyPr>
          <a:lstStyle/>
          <a:p>
            <a:r>
              <a:rPr lang="es-ES" dirty="0">
                <a:solidFill>
                  <a:srgbClr val="002060"/>
                </a:solidFill>
              </a:rPr>
              <a:t>90% </a:t>
            </a:r>
            <a:r>
              <a:rPr lang="es-ES" dirty="0" err="1">
                <a:solidFill>
                  <a:srgbClr val="002060"/>
                </a:solidFill>
              </a:rPr>
              <a:t>Accuracy</a:t>
            </a:r>
            <a:r>
              <a:rPr lang="es-ES" dirty="0">
                <a:solidFill>
                  <a:srgbClr val="002060"/>
                </a:solidFill>
              </a:rPr>
              <a:t> </a:t>
            </a:r>
            <a:endParaRPr lang="es-ES" dirty="0"/>
          </a:p>
        </p:txBody>
      </p:sp>
      <p:sp>
        <p:nvSpPr>
          <p:cNvPr id="25" name="Rectángulo 24"/>
          <p:cNvSpPr/>
          <p:nvPr/>
        </p:nvSpPr>
        <p:spPr>
          <a:xfrm>
            <a:off x="10506036" y="5457964"/>
            <a:ext cx="1528047" cy="369332"/>
          </a:xfrm>
          <a:prstGeom prst="rect">
            <a:avLst/>
          </a:prstGeom>
        </p:spPr>
        <p:txBody>
          <a:bodyPr wrap="none">
            <a:spAutoFit/>
          </a:bodyPr>
          <a:lstStyle/>
          <a:p>
            <a:r>
              <a:rPr lang="es-ES" dirty="0">
                <a:solidFill>
                  <a:srgbClr val="002060"/>
                </a:solidFill>
              </a:rPr>
              <a:t>64% </a:t>
            </a:r>
            <a:r>
              <a:rPr lang="es-ES" dirty="0" err="1">
                <a:solidFill>
                  <a:srgbClr val="002060"/>
                </a:solidFill>
              </a:rPr>
              <a:t>Accuracy</a:t>
            </a:r>
            <a:r>
              <a:rPr lang="es-ES" dirty="0">
                <a:solidFill>
                  <a:srgbClr val="002060"/>
                </a:solidFill>
              </a:rPr>
              <a:t> </a:t>
            </a:r>
            <a:endParaRPr lang="es-ES" dirty="0"/>
          </a:p>
        </p:txBody>
      </p:sp>
      <p:sp>
        <p:nvSpPr>
          <p:cNvPr id="26" name="Cerrar llave 25"/>
          <p:cNvSpPr/>
          <p:nvPr/>
        </p:nvSpPr>
        <p:spPr>
          <a:xfrm rot="5400000" flipH="1">
            <a:off x="4566858" y="-1580710"/>
            <a:ext cx="180000" cy="5472000"/>
          </a:xfrm>
          <a:prstGeom prst="rightBrace">
            <a:avLst>
              <a:gd name="adj1" fmla="val 53495"/>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Rectángulo 26"/>
          <p:cNvSpPr/>
          <p:nvPr/>
        </p:nvSpPr>
        <p:spPr>
          <a:xfrm>
            <a:off x="3413817" y="662337"/>
            <a:ext cx="3021871" cy="369332"/>
          </a:xfrm>
          <a:prstGeom prst="rect">
            <a:avLst/>
          </a:prstGeom>
        </p:spPr>
        <p:txBody>
          <a:bodyPr wrap="square">
            <a:spAutoFit/>
          </a:bodyPr>
          <a:lstStyle/>
          <a:p>
            <a:r>
              <a:rPr lang="es-ES" dirty="0" err="1">
                <a:solidFill>
                  <a:srgbClr val="002060"/>
                </a:solidFill>
              </a:rPr>
              <a:t>Reconstructed</a:t>
            </a:r>
            <a:r>
              <a:rPr lang="es-ES" dirty="0">
                <a:solidFill>
                  <a:srgbClr val="002060"/>
                </a:solidFill>
              </a:rPr>
              <a:t> </a:t>
            </a:r>
            <a:r>
              <a:rPr lang="es-ES" dirty="0" err="1">
                <a:solidFill>
                  <a:srgbClr val="002060"/>
                </a:solidFill>
              </a:rPr>
              <a:t>Images</a:t>
            </a:r>
            <a:endParaRPr lang="es-ES" dirty="0">
              <a:solidFill>
                <a:srgbClr val="002060"/>
              </a:solidFill>
            </a:endParaRPr>
          </a:p>
        </p:txBody>
      </p:sp>
      <p:sp>
        <p:nvSpPr>
          <p:cNvPr id="28" name="Rectángulo redondeado 27"/>
          <p:cNvSpPr/>
          <p:nvPr/>
        </p:nvSpPr>
        <p:spPr>
          <a:xfrm>
            <a:off x="7970294" y="584372"/>
            <a:ext cx="2113506" cy="52526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err="1">
                <a:solidFill>
                  <a:srgbClr val="002060"/>
                </a:solidFill>
              </a:rPr>
              <a:t>Confusion</a:t>
            </a:r>
            <a:r>
              <a:rPr lang="es-ES" sz="1400" dirty="0">
                <a:solidFill>
                  <a:srgbClr val="002060"/>
                </a:solidFill>
              </a:rPr>
              <a:t> matrices of </a:t>
            </a:r>
            <a:r>
              <a:rPr lang="es-ES" sz="1400" dirty="0" err="1">
                <a:solidFill>
                  <a:srgbClr val="002060"/>
                </a:solidFill>
              </a:rPr>
              <a:t>the</a:t>
            </a:r>
            <a:r>
              <a:rPr lang="es-ES" sz="1400" dirty="0">
                <a:solidFill>
                  <a:srgbClr val="002060"/>
                </a:solidFill>
              </a:rPr>
              <a:t> </a:t>
            </a:r>
            <a:r>
              <a:rPr lang="es-ES" sz="1400" dirty="0" err="1">
                <a:solidFill>
                  <a:srgbClr val="002060"/>
                </a:solidFill>
              </a:rPr>
              <a:t>Random</a:t>
            </a:r>
            <a:r>
              <a:rPr lang="es-ES" sz="1400" dirty="0">
                <a:solidFill>
                  <a:srgbClr val="002060"/>
                </a:solidFill>
              </a:rPr>
              <a:t> </a:t>
            </a:r>
            <a:r>
              <a:rPr lang="es-ES" sz="1400" dirty="0" err="1">
                <a:solidFill>
                  <a:srgbClr val="002060"/>
                </a:solidFill>
              </a:rPr>
              <a:t>Forest</a:t>
            </a:r>
            <a:r>
              <a:rPr lang="es-ES" sz="1400" dirty="0">
                <a:solidFill>
                  <a:srgbClr val="002060"/>
                </a:solidFill>
              </a:rPr>
              <a:t> </a:t>
            </a:r>
            <a:r>
              <a:rPr lang="es-ES" sz="1400" dirty="0" err="1">
                <a:solidFill>
                  <a:srgbClr val="002060"/>
                </a:solidFill>
              </a:rPr>
              <a:t>Classiffier</a:t>
            </a:r>
            <a:endParaRPr lang="es-ES" sz="1400" dirty="0">
              <a:solidFill>
                <a:srgbClr val="002060"/>
              </a:solidFill>
            </a:endParaRPr>
          </a:p>
        </p:txBody>
      </p:sp>
      <p:sp>
        <p:nvSpPr>
          <p:cNvPr id="29" name="Rectángulo 28"/>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30" name="Marcador de pie de página 3">
            <a:extLst>
              <a:ext uri="{FF2B5EF4-FFF2-40B4-BE49-F238E27FC236}">
                <a16:creationId xmlns:a16="http://schemas.microsoft.com/office/drawing/2014/main" id="{DAD542E4-E953-41AA-BE40-A625016B5231}"/>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262754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txBox="1">
            <a:spLocks/>
          </p:cNvSpPr>
          <p:nvPr/>
        </p:nvSpPr>
        <p:spPr>
          <a:xfrm>
            <a:off x="8609485" y="6499784"/>
            <a:ext cx="20574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04FCC0-1602-4E53-A4A9-B84AD752D31B}" type="slidenum">
              <a:rPr lang="es-ES" smtClean="0">
                <a:solidFill>
                  <a:prstClr val="black">
                    <a:tint val="75000"/>
                  </a:prstClr>
                </a:solidFill>
              </a:rPr>
              <a:pPr/>
              <a:t>2</a:t>
            </a:fld>
            <a:endParaRPr lang="es-ES" dirty="0">
              <a:solidFill>
                <a:prstClr val="black">
                  <a:tint val="75000"/>
                </a:prstClr>
              </a:solidFill>
            </a:endParaRPr>
          </a:p>
        </p:txBody>
      </p:sp>
      <p:sp>
        <p:nvSpPr>
          <p:cNvPr id="40" name="TextBox 8"/>
          <p:cNvSpPr txBox="1"/>
          <p:nvPr/>
        </p:nvSpPr>
        <p:spPr>
          <a:xfrm>
            <a:off x="367398" y="1983150"/>
            <a:ext cx="11698487" cy="931922"/>
          </a:xfrm>
          <a:prstGeom prst="rect">
            <a:avLst/>
          </a:prstGeom>
          <a:noFill/>
        </p:spPr>
        <p:txBody>
          <a:bodyPr wrap="square" rtlCol="0">
            <a:spAutoFit/>
          </a:bodyPr>
          <a:lstStyle/>
          <a:p>
            <a:pPr>
              <a:lnSpc>
                <a:spcPts val="3500"/>
              </a:lnSpc>
            </a:pPr>
            <a:r>
              <a:rPr lang="es-ES" b="1" dirty="0">
                <a:solidFill>
                  <a:srgbClr val="002060"/>
                </a:solidFill>
              </a:rPr>
              <a:t>MNIST Data Base </a:t>
            </a:r>
            <a:r>
              <a:rPr lang="es-ES" sz="1100" dirty="0">
                <a:solidFill>
                  <a:srgbClr val="002060"/>
                </a:solidFill>
                <a:hlinkClick r:id="rId2"/>
              </a:rPr>
              <a:t>http://yann.lecun.com/exdb/mnist/</a:t>
            </a:r>
            <a:endParaRPr lang="es-ES" sz="1100" dirty="0">
              <a:solidFill>
                <a:srgbClr val="002060"/>
              </a:solidFill>
            </a:endParaRPr>
          </a:p>
          <a:p>
            <a:pPr>
              <a:lnSpc>
                <a:spcPts val="3500"/>
              </a:lnSpc>
            </a:pPr>
            <a:endParaRPr lang="es-ES" sz="1600" dirty="0">
              <a:solidFill>
                <a:srgbClr val="002060"/>
              </a:solidFill>
            </a:endParaRPr>
          </a:p>
        </p:txBody>
      </p:sp>
      <p:pic>
        <p:nvPicPr>
          <p:cNvPr id="3074" name="Picture 2" descr="https://neurohive.io/wp-content/uploads/2019/05/Screenshot-from-2019-05-29-21-23-4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50" y="2790587"/>
            <a:ext cx="5744115" cy="3446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096000" y="2857338"/>
            <a:ext cx="6096000" cy="3234219"/>
          </a:xfrm>
          <a:prstGeom prst="rect">
            <a:avLst/>
          </a:prstGeom>
        </p:spPr>
        <p:txBody>
          <a:bodyPr>
            <a:spAutoFit/>
          </a:bodyPr>
          <a:lstStyle/>
          <a:p>
            <a:pPr marL="742950" lvl="1" indent="-285750">
              <a:lnSpc>
                <a:spcPts val="3500"/>
              </a:lnSpc>
              <a:buFont typeface="Arial" panose="020B0604020202020204" pitchFamily="34" charset="0"/>
              <a:buChar char="•"/>
            </a:pPr>
            <a:r>
              <a:rPr lang="es-ES" sz="1600" dirty="0" err="1">
                <a:solidFill>
                  <a:srgbClr val="002060"/>
                </a:solidFill>
              </a:rPr>
              <a:t>Widely</a:t>
            </a:r>
            <a:r>
              <a:rPr lang="es-ES" sz="1600" dirty="0">
                <a:solidFill>
                  <a:srgbClr val="002060"/>
                </a:solidFill>
              </a:rPr>
              <a:t> </a:t>
            </a:r>
            <a:r>
              <a:rPr lang="es-ES" sz="1600" dirty="0" err="1">
                <a:solidFill>
                  <a:srgbClr val="002060"/>
                </a:solidFill>
              </a:rPr>
              <a:t>known</a:t>
            </a:r>
            <a:r>
              <a:rPr lang="es-ES" sz="1600" dirty="0">
                <a:solidFill>
                  <a:srgbClr val="002060"/>
                </a:solidFill>
              </a:rPr>
              <a:t> </a:t>
            </a:r>
            <a:r>
              <a:rPr lang="es-ES" sz="1600" dirty="0" err="1">
                <a:solidFill>
                  <a:srgbClr val="002060"/>
                </a:solidFill>
              </a:rPr>
              <a:t>database</a:t>
            </a:r>
            <a:r>
              <a:rPr lang="es-ES" sz="1600" dirty="0">
                <a:solidFill>
                  <a:srgbClr val="002060"/>
                </a:solidFill>
              </a:rPr>
              <a:t> of </a:t>
            </a:r>
            <a:r>
              <a:rPr lang="es-ES" sz="1600" dirty="0" err="1">
                <a:solidFill>
                  <a:srgbClr val="002060"/>
                </a:solidFill>
              </a:rPr>
              <a:t>handwritten</a:t>
            </a:r>
            <a:r>
              <a:rPr lang="es-ES" sz="1600" dirty="0">
                <a:solidFill>
                  <a:srgbClr val="002060"/>
                </a:solidFill>
              </a:rPr>
              <a:t> </a:t>
            </a:r>
            <a:r>
              <a:rPr lang="es-ES" sz="1600" dirty="0" err="1">
                <a:solidFill>
                  <a:srgbClr val="002060"/>
                </a:solidFill>
              </a:rPr>
              <a:t>digits</a:t>
            </a:r>
            <a:r>
              <a:rPr lang="es-ES" sz="1600" dirty="0">
                <a:solidFill>
                  <a:srgbClr val="002060"/>
                </a:solidFill>
              </a:rPr>
              <a:t>.</a:t>
            </a:r>
          </a:p>
          <a:p>
            <a:pPr marL="742950" lvl="1" indent="-285750">
              <a:lnSpc>
                <a:spcPts val="3500"/>
              </a:lnSpc>
              <a:buFont typeface="Arial" panose="020B0604020202020204" pitchFamily="34" charset="0"/>
              <a:buChar char="•"/>
            </a:pPr>
            <a:r>
              <a:rPr lang="es-ES" sz="1600" dirty="0" err="1">
                <a:solidFill>
                  <a:srgbClr val="002060"/>
                </a:solidFill>
              </a:rPr>
              <a:t>Digits</a:t>
            </a:r>
            <a:r>
              <a:rPr lang="es-ES" sz="1600" dirty="0">
                <a:solidFill>
                  <a:srgbClr val="002060"/>
                </a:solidFill>
              </a:rPr>
              <a:t> are </a:t>
            </a:r>
            <a:r>
              <a:rPr lang="es-ES" sz="1600" dirty="0" err="1">
                <a:solidFill>
                  <a:srgbClr val="002060"/>
                </a:solidFill>
              </a:rPr>
              <a:t>size-normalized</a:t>
            </a:r>
            <a:r>
              <a:rPr lang="es-ES" sz="1600" dirty="0">
                <a:solidFill>
                  <a:srgbClr val="002060"/>
                </a:solidFill>
              </a:rPr>
              <a:t> and </a:t>
            </a:r>
            <a:r>
              <a:rPr lang="es-ES" sz="1600" dirty="0" err="1">
                <a:solidFill>
                  <a:srgbClr val="002060"/>
                </a:solidFill>
              </a:rPr>
              <a:t>centered</a:t>
            </a:r>
            <a:r>
              <a:rPr lang="es-ES" sz="1600" dirty="0">
                <a:solidFill>
                  <a:srgbClr val="002060"/>
                </a:solidFill>
              </a:rPr>
              <a:t> in a </a:t>
            </a:r>
            <a:r>
              <a:rPr lang="es-ES" sz="1600" dirty="0" err="1">
                <a:solidFill>
                  <a:srgbClr val="002060"/>
                </a:solidFill>
              </a:rPr>
              <a:t>fixed-size</a:t>
            </a:r>
            <a:r>
              <a:rPr lang="es-ES" sz="1600" dirty="0">
                <a:solidFill>
                  <a:srgbClr val="002060"/>
                </a:solidFill>
              </a:rPr>
              <a:t> </a:t>
            </a:r>
            <a:r>
              <a:rPr lang="es-ES" sz="1600" dirty="0" err="1">
                <a:solidFill>
                  <a:srgbClr val="002060"/>
                </a:solidFill>
              </a:rPr>
              <a:t>image</a:t>
            </a:r>
            <a:r>
              <a:rPr lang="es-ES" sz="1600" dirty="0">
                <a:solidFill>
                  <a:srgbClr val="002060"/>
                </a:solidFill>
              </a:rPr>
              <a:t>.</a:t>
            </a:r>
          </a:p>
          <a:p>
            <a:pPr marL="742950" lvl="1" indent="-285750">
              <a:lnSpc>
                <a:spcPts val="3500"/>
              </a:lnSpc>
              <a:buFont typeface="Arial" panose="020B0604020202020204" pitchFamily="34" charset="0"/>
              <a:buChar char="•"/>
            </a:pPr>
            <a:r>
              <a:rPr lang="es-ES" sz="1600" dirty="0">
                <a:solidFill>
                  <a:srgbClr val="002060"/>
                </a:solidFill>
              </a:rPr>
              <a:t>Training set </a:t>
            </a:r>
            <a:r>
              <a:rPr lang="es-ES" sz="1600" dirty="0" err="1">
                <a:solidFill>
                  <a:srgbClr val="002060"/>
                </a:solidFill>
              </a:rPr>
              <a:t>with</a:t>
            </a:r>
            <a:r>
              <a:rPr lang="es-ES" sz="1600" dirty="0">
                <a:solidFill>
                  <a:srgbClr val="002060"/>
                </a:solidFill>
              </a:rPr>
              <a:t> 60.000 </a:t>
            </a:r>
            <a:r>
              <a:rPr lang="es-ES" sz="1600" dirty="0" err="1">
                <a:solidFill>
                  <a:srgbClr val="002060"/>
                </a:solidFill>
              </a:rPr>
              <a:t>handwritten</a:t>
            </a:r>
            <a:r>
              <a:rPr lang="es-ES" sz="1600" dirty="0">
                <a:solidFill>
                  <a:srgbClr val="002060"/>
                </a:solidFill>
              </a:rPr>
              <a:t> </a:t>
            </a:r>
            <a:r>
              <a:rPr lang="es-ES" sz="1600" dirty="0" err="1">
                <a:solidFill>
                  <a:srgbClr val="002060"/>
                </a:solidFill>
              </a:rPr>
              <a:t>digits</a:t>
            </a:r>
            <a:r>
              <a:rPr lang="es-ES" sz="1600" dirty="0">
                <a:solidFill>
                  <a:srgbClr val="002060"/>
                </a:solidFill>
              </a:rPr>
              <a:t>.</a:t>
            </a:r>
          </a:p>
          <a:p>
            <a:pPr marL="742950" lvl="1" indent="-285750">
              <a:lnSpc>
                <a:spcPts val="3500"/>
              </a:lnSpc>
              <a:buFont typeface="Arial" panose="020B0604020202020204" pitchFamily="34" charset="0"/>
              <a:buChar char="•"/>
            </a:pPr>
            <a:r>
              <a:rPr lang="es-ES" sz="1600" dirty="0">
                <a:solidFill>
                  <a:srgbClr val="002060"/>
                </a:solidFill>
              </a:rPr>
              <a:t>Test set of 10.000 </a:t>
            </a:r>
            <a:r>
              <a:rPr lang="es-ES" sz="1600" dirty="0" err="1">
                <a:solidFill>
                  <a:srgbClr val="002060"/>
                </a:solidFill>
              </a:rPr>
              <a:t>samples</a:t>
            </a:r>
            <a:r>
              <a:rPr lang="es-ES" sz="1600" dirty="0">
                <a:solidFill>
                  <a:srgbClr val="002060"/>
                </a:solidFill>
              </a:rPr>
              <a:t>. </a:t>
            </a:r>
          </a:p>
          <a:p>
            <a:pPr marL="742950" lvl="1" indent="-285750">
              <a:lnSpc>
                <a:spcPts val="3500"/>
              </a:lnSpc>
              <a:buFont typeface="Arial" panose="020B0604020202020204" pitchFamily="34" charset="0"/>
              <a:buChar char="•"/>
            </a:pPr>
            <a:r>
              <a:rPr lang="es-ES" sz="1600" dirty="0">
                <a:solidFill>
                  <a:srgbClr val="002060"/>
                </a:solidFill>
              </a:rPr>
              <a:t>Grey </a:t>
            </a:r>
            <a:r>
              <a:rPr lang="es-ES" sz="1600" dirty="0" err="1">
                <a:solidFill>
                  <a:srgbClr val="002060"/>
                </a:solidFill>
              </a:rPr>
              <a:t>scale</a:t>
            </a:r>
            <a:r>
              <a:rPr lang="es-ES" sz="1600" dirty="0">
                <a:solidFill>
                  <a:srgbClr val="002060"/>
                </a:solidFill>
              </a:rPr>
              <a:t> </a:t>
            </a:r>
            <a:r>
              <a:rPr lang="es-ES" sz="1600" dirty="0" err="1">
                <a:solidFill>
                  <a:srgbClr val="002060"/>
                </a:solidFill>
              </a:rPr>
              <a:t>images</a:t>
            </a:r>
            <a:r>
              <a:rPr lang="es-ES" sz="1600" dirty="0">
                <a:solidFill>
                  <a:srgbClr val="002060"/>
                </a:solidFill>
              </a:rPr>
              <a:t> are </a:t>
            </a:r>
            <a:r>
              <a:rPr lang="es-ES" sz="1600" dirty="0" err="1">
                <a:solidFill>
                  <a:srgbClr val="002060"/>
                </a:solidFill>
              </a:rPr>
              <a:t>stored</a:t>
            </a:r>
            <a:r>
              <a:rPr lang="es-ES" sz="1600" dirty="0">
                <a:solidFill>
                  <a:srgbClr val="002060"/>
                </a:solidFill>
              </a:rPr>
              <a:t> as a 28x28 vector of </a:t>
            </a:r>
            <a:r>
              <a:rPr lang="es-ES" sz="1600" dirty="0" err="1">
                <a:solidFill>
                  <a:srgbClr val="002060"/>
                </a:solidFill>
              </a:rPr>
              <a:t>pixels</a:t>
            </a:r>
            <a:r>
              <a:rPr lang="es-ES" sz="1600" dirty="0">
                <a:solidFill>
                  <a:srgbClr val="002060"/>
                </a:solidFill>
              </a:rPr>
              <a:t>.</a:t>
            </a:r>
          </a:p>
          <a:p>
            <a:pPr marL="742950" lvl="1" indent="-285750">
              <a:lnSpc>
                <a:spcPts val="3500"/>
              </a:lnSpc>
              <a:buFont typeface="Arial" panose="020B0604020202020204" pitchFamily="34" charset="0"/>
              <a:buChar char="•"/>
            </a:pPr>
            <a:r>
              <a:rPr lang="es-ES" sz="1600" dirty="0" err="1">
                <a:solidFill>
                  <a:srgbClr val="002060"/>
                </a:solidFill>
              </a:rPr>
              <a:t>Used</a:t>
            </a:r>
            <a:r>
              <a:rPr lang="es-ES" sz="1600" dirty="0">
                <a:solidFill>
                  <a:srgbClr val="002060"/>
                </a:solidFill>
              </a:rPr>
              <a:t> </a:t>
            </a:r>
            <a:r>
              <a:rPr lang="es-ES" sz="1600" dirty="0" err="1">
                <a:solidFill>
                  <a:srgbClr val="002060"/>
                </a:solidFill>
              </a:rPr>
              <a:t>for</a:t>
            </a:r>
            <a:r>
              <a:rPr lang="es-ES" sz="1600" dirty="0">
                <a:solidFill>
                  <a:srgbClr val="002060"/>
                </a:solidFill>
              </a:rPr>
              <a:t> </a:t>
            </a:r>
            <a:r>
              <a:rPr lang="es-ES" sz="1600" dirty="0" err="1">
                <a:solidFill>
                  <a:srgbClr val="002060"/>
                </a:solidFill>
              </a:rPr>
              <a:t>pattern</a:t>
            </a:r>
            <a:r>
              <a:rPr lang="es-ES" sz="1600" dirty="0">
                <a:solidFill>
                  <a:srgbClr val="002060"/>
                </a:solidFill>
              </a:rPr>
              <a:t> </a:t>
            </a:r>
            <a:r>
              <a:rPr lang="es-ES" sz="1600" dirty="0" err="1">
                <a:solidFill>
                  <a:srgbClr val="002060"/>
                </a:solidFill>
              </a:rPr>
              <a:t>recognition</a:t>
            </a:r>
            <a:r>
              <a:rPr lang="es-ES" sz="1600" dirty="0">
                <a:solidFill>
                  <a:srgbClr val="002060"/>
                </a:solidFill>
              </a:rPr>
              <a:t> </a:t>
            </a:r>
            <a:r>
              <a:rPr lang="es-ES" sz="1600" dirty="0" err="1">
                <a:solidFill>
                  <a:srgbClr val="002060"/>
                </a:solidFill>
              </a:rPr>
              <a:t>methods</a:t>
            </a:r>
            <a:r>
              <a:rPr lang="es-ES" sz="1600" dirty="0">
                <a:solidFill>
                  <a:srgbClr val="002060"/>
                </a:solidFill>
              </a:rPr>
              <a:t>, </a:t>
            </a:r>
            <a:r>
              <a:rPr lang="es-ES" sz="1600" dirty="0" err="1">
                <a:solidFill>
                  <a:srgbClr val="002060"/>
                </a:solidFill>
              </a:rPr>
              <a:t>automatic</a:t>
            </a:r>
            <a:r>
              <a:rPr lang="es-ES" sz="1600" dirty="0">
                <a:solidFill>
                  <a:srgbClr val="002060"/>
                </a:solidFill>
              </a:rPr>
              <a:t> </a:t>
            </a:r>
            <a:r>
              <a:rPr lang="es-ES" sz="1600" dirty="0" err="1">
                <a:solidFill>
                  <a:srgbClr val="002060"/>
                </a:solidFill>
              </a:rPr>
              <a:t>classifiers</a:t>
            </a:r>
            <a:r>
              <a:rPr lang="es-ES" sz="1600" dirty="0">
                <a:solidFill>
                  <a:srgbClr val="002060"/>
                </a:solidFill>
              </a:rPr>
              <a:t>, neural nets, </a:t>
            </a:r>
            <a:r>
              <a:rPr lang="es-ES" sz="1600" dirty="0" err="1">
                <a:solidFill>
                  <a:srgbClr val="002060"/>
                </a:solidFill>
              </a:rPr>
              <a:t>convolutional</a:t>
            </a:r>
            <a:r>
              <a:rPr lang="es-ES" sz="1600" dirty="0">
                <a:solidFill>
                  <a:srgbClr val="002060"/>
                </a:solidFill>
              </a:rPr>
              <a:t> nets…</a:t>
            </a:r>
          </a:p>
        </p:txBody>
      </p:sp>
      <p:sp>
        <p:nvSpPr>
          <p:cNvPr id="6" name="Rectángulo 5"/>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10" name="Rectángulo 9">
            <a:extLst>
              <a:ext uri="{FF2B5EF4-FFF2-40B4-BE49-F238E27FC236}">
                <a16:creationId xmlns:a16="http://schemas.microsoft.com/office/drawing/2014/main" id="{E742EE39-7C62-420E-9795-5B90DE7A15D8}"/>
              </a:ext>
            </a:extLst>
          </p:cNvPr>
          <p:cNvSpPr/>
          <p:nvPr/>
        </p:nvSpPr>
        <p:spPr>
          <a:xfrm>
            <a:off x="367397" y="945891"/>
            <a:ext cx="11698487" cy="400110"/>
          </a:xfrm>
          <a:prstGeom prst="rect">
            <a:avLst/>
          </a:prstGeom>
        </p:spPr>
        <p:txBody>
          <a:bodyPr wrap="square">
            <a:spAutoFit/>
          </a:bodyPr>
          <a:lstStyle/>
          <a:p>
            <a:r>
              <a:rPr lang="es-ES" sz="2000" b="1" dirty="0" err="1">
                <a:solidFill>
                  <a:srgbClr val="002060"/>
                </a:solidFill>
              </a:rPr>
              <a:t>Handwritten</a:t>
            </a:r>
            <a:r>
              <a:rPr lang="es-ES" sz="2000" b="1" dirty="0">
                <a:solidFill>
                  <a:srgbClr val="002060"/>
                </a:solidFill>
              </a:rPr>
              <a:t> </a:t>
            </a:r>
            <a:r>
              <a:rPr lang="es-ES" sz="2000" b="1" dirty="0" err="1">
                <a:solidFill>
                  <a:srgbClr val="002060"/>
                </a:solidFill>
              </a:rPr>
              <a:t>Recognition</a:t>
            </a:r>
            <a:r>
              <a:rPr lang="es-ES" sz="2000" b="1" dirty="0">
                <a:solidFill>
                  <a:srgbClr val="002060"/>
                </a:solidFill>
              </a:rPr>
              <a:t> </a:t>
            </a:r>
            <a:r>
              <a:rPr lang="es-ES" sz="2000" b="1" dirty="0" err="1">
                <a:solidFill>
                  <a:srgbClr val="002060"/>
                </a:solidFill>
              </a:rPr>
              <a:t>with</a:t>
            </a:r>
            <a:r>
              <a:rPr lang="es-ES" sz="2000" b="1" dirty="0">
                <a:solidFill>
                  <a:srgbClr val="002060"/>
                </a:solidFill>
              </a:rPr>
              <a:t> Principal </a:t>
            </a:r>
            <a:r>
              <a:rPr lang="es-ES" sz="2000" b="1" dirty="0" err="1">
                <a:solidFill>
                  <a:srgbClr val="002060"/>
                </a:solidFill>
              </a:rPr>
              <a:t>Component</a:t>
            </a:r>
            <a:r>
              <a:rPr lang="es-ES" sz="2000" b="1" dirty="0">
                <a:solidFill>
                  <a:srgbClr val="002060"/>
                </a:solidFill>
              </a:rPr>
              <a:t> </a:t>
            </a:r>
            <a:r>
              <a:rPr lang="es-ES" sz="2000" b="1" dirty="0" err="1">
                <a:solidFill>
                  <a:srgbClr val="002060"/>
                </a:solidFill>
              </a:rPr>
              <a:t>Analysis</a:t>
            </a:r>
            <a:endParaRPr lang="es-ES" sz="2000" dirty="0"/>
          </a:p>
        </p:txBody>
      </p:sp>
      <p:sp>
        <p:nvSpPr>
          <p:cNvPr id="11" name="CuadroTexto 10">
            <a:extLst>
              <a:ext uri="{FF2B5EF4-FFF2-40B4-BE49-F238E27FC236}">
                <a16:creationId xmlns:a16="http://schemas.microsoft.com/office/drawing/2014/main" id="{12F9628B-FD28-48BF-8159-63A127DAFE57}"/>
              </a:ext>
            </a:extLst>
          </p:cNvPr>
          <p:cNvSpPr txBox="1"/>
          <p:nvPr/>
        </p:nvSpPr>
        <p:spPr>
          <a:xfrm>
            <a:off x="693683" y="1489526"/>
            <a:ext cx="7020910" cy="369332"/>
          </a:xfrm>
          <a:prstGeom prst="rect">
            <a:avLst/>
          </a:prstGeom>
          <a:noFill/>
        </p:spPr>
        <p:txBody>
          <a:bodyPr wrap="square">
            <a:spAutoFit/>
          </a:bodyPr>
          <a:lstStyle/>
          <a:p>
            <a:r>
              <a:rPr lang="en-US" dirty="0">
                <a:solidFill>
                  <a:srgbClr val="002060"/>
                </a:solidFill>
              </a:rPr>
              <a:t>Goal: Speed up machine learning algorithms with dimension reduction</a:t>
            </a:r>
            <a:endParaRPr lang="es-ES" dirty="0">
              <a:solidFill>
                <a:srgbClr val="002060"/>
              </a:solidFill>
            </a:endParaRPr>
          </a:p>
        </p:txBody>
      </p:sp>
      <p:sp>
        <p:nvSpPr>
          <p:cNvPr id="12" name="Marcador de pie de página 3">
            <a:extLst>
              <a:ext uri="{FF2B5EF4-FFF2-40B4-BE49-F238E27FC236}">
                <a16:creationId xmlns:a16="http://schemas.microsoft.com/office/drawing/2014/main" id="{26EDA43C-ECD8-4907-8D4D-55B3BDE0AAF5}"/>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395781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redondeado 42"/>
          <p:cNvSpPr/>
          <p:nvPr/>
        </p:nvSpPr>
        <p:spPr>
          <a:xfrm>
            <a:off x="6393334" y="1484605"/>
            <a:ext cx="4785411" cy="4504304"/>
          </a:xfrm>
          <a:prstGeom prst="roundRect">
            <a:avLst>
              <a:gd name="adj" fmla="val 2376"/>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720725" y="770466"/>
            <a:ext cx="2114550" cy="2133600"/>
          </a:xfrm>
          <a:prstGeom prst="rect">
            <a:avLst/>
          </a:prstGeom>
        </p:spPr>
      </p:pic>
      <p:pic>
        <p:nvPicPr>
          <p:cNvPr id="7" name="Imagen 6"/>
          <p:cNvPicPr>
            <a:picLocks noChangeAspect="1"/>
          </p:cNvPicPr>
          <p:nvPr/>
        </p:nvPicPr>
        <p:blipFill>
          <a:blip r:embed="rId3"/>
          <a:stretch>
            <a:fillRect/>
          </a:stretch>
        </p:blipFill>
        <p:spPr>
          <a:xfrm>
            <a:off x="2970742" y="2125133"/>
            <a:ext cx="2124075" cy="2133600"/>
          </a:xfrm>
          <a:prstGeom prst="rect">
            <a:avLst/>
          </a:prstGeom>
        </p:spPr>
      </p:pic>
      <p:pic>
        <p:nvPicPr>
          <p:cNvPr id="8" name="Imagen 7"/>
          <p:cNvPicPr>
            <a:picLocks noChangeAspect="1"/>
          </p:cNvPicPr>
          <p:nvPr/>
        </p:nvPicPr>
        <p:blipFill>
          <a:blip r:embed="rId4"/>
          <a:stretch>
            <a:fillRect/>
          </a:stretch>
        </p:blipFill>
        <p:spPr>
          <a:xfrm>
            <a:off x="720725" y="3191933"/>
            <a:ext cx="2133600" cy="2124075"/>
          </a:xfrm>
          <a:prstGeom prst="rect">
            <a:avLst/>
          </a:prstGeom>
        </p:spPr>
      </p:pic>
      <p:pic>
        <p:nvPicPr>
          <p:cNvPr id="9" name="Imagen 8"/>
          <p:cNvPicPr>
            <a:picLocks noChangeAspect="1"/>
          </p:cNvPicPr>
          <p:nvPr/>
        </p:nvPicPr>
        <p:blipFill>
          <a:blip r:embed="rId5"/>
          <a:stretch>
            <a:fillRect/>
          </a:stretch>
        </p:blipFill>
        <p:spPr>
          <a:xfrm>
            <a:off x="2970742" y="4414839"/>
            <a:ext cx="2133600" cy="2124075"/>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234687588"/>
              </p:ext>
            </p:extLst>
          </p:nvPr>
        </p:nvGraphicFramePr>
        <p:xfrm>
          <a:off x="6468534" y="3084219"/>
          <a:ext cx="451250" cy="1290068"/>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65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113</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255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r h="322517">
                <a:tc>
                  <a:txBody>
                    <a:bodyPr/>
                    <a:lstStyle/>
                    <a:p>
                      <a:pPr algn="ctr"/>
                      <a:r>
                        <a:rPr lang="es-ES" sz="1200" b="0" dirty="0">
                          <a:solidFill>
                            <a:srgbClr val="002060"/>
                          </a:solidFill>
                        </a:rPr>
                        <a:t>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10614"/>
                  </a:ext>
                </a:extLst>
              </a:tr>
            </a:tbl>
          </a:graphicData>
        </a:graphic>
      </p:graphicFrame>
      <p:cxnSp>
        <p:nvCxnSpPr>
          <p:cNvPr id="16" name="Conector recto 15"/>
          <p:cNvCxnSpPr/>
          <p:nvPr/>
        </p:nvCxnSpPr>
        <p:spPr>
          <a:xfrm>
            <a:off x="6468534" y="2532122"/>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913380" y="2532350"/>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468534" y="441469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6913380" y="441469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1" name="Tabla 20"/>
          <p:cNvGraphicFramePr>
            <a:graphicFrameLocks noGrp="1"/>
          </p:cNvGraphicFramePr>
          <p:nvPr>
            <p:extLst>
              <p:ext uri="{D42A27DB-BD31-4B8C-83A1-F6EECF244321}">
                <p14:modId xmlns:p14="http://schemas.microsoft.com/office/powerpoint/2010/main" val="4055905192"/>
              </p:ext>
            </p:extLst>
          </p:nvPr>
        </p:nvGraphicFramePr>
        <p:xfrm>
          <a:off x="6468534" y="1546318"/>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210079"/>
              </p:ext>
            </p:extLst>
          </p:nvPr>
        </p:nvGraphicFramePr>
        <p:xfrm>
          <a:off x="6462130" y="4950314"/>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23" name="Tabla 22"/>
          <p:cNvGraphicFramePr>
            <a:graphicFrameLocks noGrp="1"/>
          </p:cNvGraphicFramePr>
          <p:nvPr>
            <p:extLst>
              <p:ext uri="{D42A27DB-BD31-4B8C-83A1-F6EECF244321}">
                <p14:modId xmlns:p14="http://schemas.microsoft.com/office/powerpoint/2010/main" val="4179794498"/>
              </p:ext>
            </p:extLst>
          </p:nvPr>
        </p:nvGraphicFramePr>
        <p:xfrm>
          <a:off x="7247009" y="3084219"/>
          <a:ext cx="451250" cy="1290068"/>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4</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67</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165</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r h="322517">
                <a:tc>
                  <a:txBody>
                    <a:bodyPr/>
                    <a:lstStyle/>
                    <a:p>
                      <a:pPr algn="ctr"/>
                      <a:r>
                        <a:rPr lang="es-ES" sz="1200" b="0" dirty="0">
                          <a:solidFill>
                            <a:srgbClr val="002060"/>
                          </a:solidFill>
                        </a:rPr>
                        <a:t>201</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10614"/>
                  </a:ext>
                </a:extLst>
              </a:tr>
            </a:tbl>
          </a:graphicData>
        </a:graphic>
      </p:graphicFrame>
      <p:cxnSp>
        <p:nvCxnSpPr>
          <p:cNvPr id="24" name="Conector recto 23"/>
          <p:cNvCxnSpPr/>
          <p:nvPr/>
        </p:nvCxnSpPr>
        <p:spPr>
          <a:xfrm>
            <a:off x="7247009" y="2532122"/>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7691855" y="2532350"/>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247009" y="441469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7691855" y="441469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8" name="Tabla 27"/>
          <p:cNvGraphicFramePr>
            <a:graphicFrameLocks noGrp="1"/>
          </p:cNvGraphicFramePr>
          <p:nvPr>
            <p:extLst>
              <p:ext uri="{D42A27DB-BD31-4B8C-83A1-F6EECF244321}">
                <p14:modId xmlns:p14="http://schemas.microsoft.com/office/powerpoint/2010/main" val="4028224916"/>
              </p:ext>
            </p:extLst>
          </p:nvPr>
        </p:nvGraphicFramePr>
        <p:xfrm>
          <a:off x="7247009" y="1546318"/>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29" name="Tabla 28"/>
          <p:cNvGraphicFramePr>
            <a:graphicFrameLocks noGrp="1"/>
          </p:cNvGraphicFramePr>
          <p:nvPr>
            <p:extLst>
              <p:ext uri="{D42A27DB-BD31-4B8C-83A1-F6EECF244321}">
                <p14:modId xmlns:p14="http://schemas.microsoft.com/office/powerpoint/2010/main" val="137521651"/>
              </p:ext>
            </p:extLst>
          </p:nvPr>
        </p:nvGraphicFramePr>
        <p:xfrm>
          <a:off x="7240605" y="4950314"/>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30" name="Tabla 29"/>
          <p:cNvGraphicFramePr>
            <a:graphicFrameLocks noGrp="1"/>
          </p:cNvGraphicFramePr>
          <p:nvPr>
            <p:extLst>
              <p:ext uri="{D42A27DB-BD31-4B8C-83A1-F6EECF244321}">
                <p14:modId xmlns:p14="http://schemas.microsoft.com/office/powerpoint/2010/main" val="2461624645"/>
              </p:ext>
            </p:extLst>
          </p:nvPr>
        </p:nvGraphicFramePr>
        <p:xfrm>
          <a:off x="10653355" y="3084219"/>
          <a:ext cx="451250" cy="1290068"/>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198</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2</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71</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r h="322517">
                <a:tc>
                  <a:txBody>
                    <a:bodyPr/>
                    <a:lstStyle/>
                    <a:p>
                      <a:pPr algn="ctr"/>
                      <a:r>
                        <a:rPr lang="es-ES" sz="1200" b="0" dirty="0">
                          <a:solidFill>
                            <a:srgbClr val="002060"/>
                          </a:solidFill>
                        </a:rPr>
                        <a:t>99</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510614"/>
                  </a:ext>
                </a:extLst>
              </a:tr>
            </a:tbl>
          </a:graphicData>
        </a:graphic>
      </p:graphicFrame>
      <p:cxnSp>
        <p:nvCxnSpPr>
          <p:cNvPr id="31" name="Conector recto 30"/>
          <p:cNvCxnSpPr/>
          <p:nvPr/>
        </p:nvCxnSpPr>
        <p:spPr>
          <a:xfrm>
            <a:off x="10653355" y="2532122"/>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1098201" y="2532350"/>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0653355" y="441469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1098201" y="4414693"/>
            <a:ext cx="0" cy="535621"/>
          </a:xfrm>
          <a:prstGeom prst="line">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5" name="Tabla 34"/>
          <p:cNvGraphicFramePr>
            <a:graphicFrameLocks noGrp="1"/>
          </p:cNvGraphicFramePr>
          <p:nvPr>
            <p:extLst>
              <p:ext uri="{D42A27DB-BD31-4B8C-83A1-F6EECF244321}">
                <p14:modId xmlns:p14="http://schemas.microsoft.com/office/powerpoint/2010/main" val="4245812730"/>
              </p:ext>
            </p:extLst>
          </p:nvPr>
        </p:nvGraphicFramePr>
        <p:xfrm>
          <a:off x="10653355" y="1546318"/>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graphicFrame>
        <p:nvGraphicFramePr>
          <p:cNvPr id="36" name="Tabla 35"/>
          <p:cNvGraphicFramePr>
            <a:graphicFrameLocks noGrp="1"/>
          </p:cNvGraphicFramePr>
          <p:nvPr>
            <p:extLst>
              <p:ext uri="{D42A27DB-BD31-4B8C-83A1-F6EECF244321}">
                <p14:modId xmlns:p14="http://schemas.microsoft.com/office/powerpoint/2010/main" val="924834048"/>
              </p:ext>
            </p:extLst>
          </p:nvPr>
        </p:nvGraphicFramePr>
        <p:xfrm>
          <a:off x="10646951" y="4950314"/>
          <a:ext cx="451250" cy="967551"/>
        </p:xfrm>
        <a:graphic>
          <a:graphicData uri="http://schemas.openxmlformats.org/drawingml/2006/table">
            <a:tbl>
              <a:tblPr firstRow="1" bandRow="1">
                <a:tableStyleId>{5C22544A-7EE6-4342-B048-85BDC9FD1C3A}</a:tableStyleId>
              </a:tblPr>
              <a:tblGrid>
                <a:gridCol w="451250">
                  <a:extLst>
                    <a:ext uri="{9D8B030D-6E8A-4147-A177-3AD203B41FA5}">
                      <a16:colId xmlns:a16="http://schemas.microsoft.com/office/drawing/2014/main" val="2547470858"/>
                    </a:ext>
                  </a:extLst>
                </a:gridCol>
              </a:tblGrid>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58980"/>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14072"/>
                  </a:ext>
                </a:extLst>
              </a:tr>
              <a:tr h="322517">
                <a:tc>
                  <a:txBody>
                    <a:bodyPr/>
                    <a:lstStyle/>
                    <a:p>
                      <a:pPr algn="ctr"/>
                      <a:r>
                        <a:rPr lang="es-ES" sz="1200" b="0" dirty="0">
                          <a:solidFill>
                            <a:srgbClr val="002060"/>
                          </a:solidFill>
                        </a:rPr>
                        <a:t>0</a:t>
                      </a:r>
                    </a:p>
                  </a:txBody>
                  <a:tcPr anchor="ct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0310368"/>
                  </a:ext>
                </a:extLst>
              </a:tr>
            </a:tbl>
          </a:graphicData>
        </a:graphic>
      </p:graphicFrame>
      <p:sp>
        <p:nvSpPr>
          <p:cNvPr id="39" name="Abrir llave 38"/>
          <p:cNvSpPr/>
          <p:nvPr/>
        </p:nvSpPr>
        <p:spPr>
          <a:xfrm rot="5400000">
            <a:off x="8707122" y="-1012467"/>
            <a:ext cx="157831" cy="4785411"/>
          </a:xfrm>
          <a:prstGeom prst="leftBrace">
            <a:avLst>
              <a:gd name="adj1" fmla="val 94440"/>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0" name="Rectángulo 39"/>
          <p:cNvSpPr/>
          <p:nvPr/>
        </p:nvSpPr>
        <p:spPr>
          <a:xfrm>
            <a:off x="7594995" y="924379"/>
            <a:ext cx="2779864" cy="369332"/>
          </a:xfrm>
          <a:prstGeom prst="rect">
            <a:avLst/>
          </a:prstGeom>
        </p:spPr>
        <p:txBody>
          <a:bodyPr wrap="none">
            <a:spAutoFit/>
          </a:bodyPr>
          <a:lstStyle/>
          <a:p>
            <a:r>
              <a:rPr lang="es-ES" dirty="0">
                <a:solidFill>
                  <a:srgbClr val="002060"/>
                </a:solidFill>
              </a:rPr>
              <a:t>N= # </a:t>
            </a:r>
            <a:r>
              <a:rPr lang="es-ES" dirty="0" err="1">
                <a:solidFill>
                  <a:srgbClr val="002060"/>
                </a:solidFill>
              </a:rPr>
              <a:t>images</a:t>
            </a:r>
            <a:r>
              <a:rPr lang="es-ES" dirty="0">
                <a:solidFill>
                  <a:srgbClr val="002060"/>
                </a:solidFill>
              </a:rPr>
              <a:t> in </a:t>
            </a:r>
            <a:r>
              <a:rPr lang="es-ES" dirty="0" err="1">
                <a:solidFill>
                  <a:srgbClr val="002060"/>
                </a:solidFill>
              </a:rPr>
              <a:t>the</a:t>
            </a:r>
            <a:r>
              <a:rPr lang="es-ES" dirty="0">
                <a:solidFill>
                  <a:srgbClr val="002060"/>
                </a:solidFill>
              </a:rPr>
              <a:t> data set </a:t>
            </a:r>
            <a:endParaRPr lang="es-ES" dirty="0"/>
          </a:p>
        </p:txBody>
      </p:sp>
      <p:sp>
        <p:nvSpPr>
          <p:cNvPr id="41" name="Abrir llave 40"/>
          <p:cNvSpPr/>
          <p:nvPr/>
        </p:nvSpPr>
        <p:spPr>
          <a:xfrm>
            <a:off x="6173351" y="1484605"/>
            <a:ext cx="174637" cy="4504303"/>
          </a:xfrm>
          <a:prstGeom prst="leftBrace">
            <a:avLst>
              <a:gd name="adj1" fmla="val 43398"/>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2" name="Rectángulo 41"/>
          <p:cNvSpPr/>
          <p:nvPr/>
        </p:nvSpPr>
        <p:spPr>
          <a:xfrm rot="16200000">
            <a:off x="5166548" y="3539485"/>
            <a:ext cx="1695016" cy="369332"/>
          </a:xfrm>
          <a:prstGeom prst="rect">
            <a:avLst/>
          </a:prstGeom>
        </p:spPr>
        <p:txBody>
          <a:bodyPr wrap="none">
            <a:spAutoFit/>
          </a:bodyPr>
          <a:lstStyle/>
          <a:p>
            <a:r>
              <a:rPr lang="es-ES" dirty="0">
                <a:solidFill>
                  <a:srgbClr val="002060"/>
                </a:solidFill>
              </a:rPr>
              <a:t>D= 28x28 </a:t>
            </a:r>
            <a:r>
              <a:rPr lang="es-ES" dirty="0" err="1">
                <a:solidFill>
                  <a:srgbClr val="002060"/>
                </a:solidFill>
              </a:rPr>
              <a:t>pixels</a:t>
            </a:r>
            <a:r>
              <a:rPr lang="es-ES" dirty="0">
                <a:solidFill>
                  <a:srgbClr val="002060"/>
                </a:solidFill>
              </a:rPr>
              <a:t> </a:t>
            </a:r>
            <a:endParaRPr lang="es-ES" dirty="0"/>
          </a:p>
        </p:txBody>
      </p:sp>
      <mc:AlternateContent xmlns:mc="http://schemas.openxmlformats.org/markup-compatibility/2006" xmlns:a14="http://schemas.microsoft.com/office/drawing/2010/main">
        <mc:Choice Requires="a14">
          <p:sp>
            <p:nvSpPr>
              <p:cNvPr id="44" name="CuadroTexto 43"/>
              <p:cNvSpPr txBox="1"/>
              <p:nvPr/>
            </p:nvSpPr>
            <p:spPr>
              <a:xfrm>
                <a:off x="7594995" y="6195685"/>
                <a:ext cx="1074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rPr>
                        <m:t>𝑋</m:t>
                      </m:r>
                      <m:r>
                        <a:rPr lang="es-ES" b="0" i="1" smtClean="0">
                          <a:solidFill>
                            <a:srgbClr val="002060"/>
                          </a:solidFill>
                          <a:latin typeface="Cambria Math" panose="02040503050406030204" pitchFamily="18" charset="0"/>
                          <a:ea typeface="Cambria Math" panose="02040503050406030204" pitchFamily="18" charset="0"/>
                        </a:rPr>
                        <m:t>∈</m:t>
                      </m:r>
                      <m:sSub>
                        <m:sSubPr>
                          <m:ctrlPr>
                            <a:rPr lang="es-ES" b="0" i="1" smtClean="0">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𝕄</m:t>
                          </m:r>
                        </m:e>
                        <m:sub>
                          <m:r>
                            <a:rPr lang="es-ES" b="0" i="1" smtClean="0">
                              <a:solidFill>
                                <a:srgbClr val="002060"/>
                              </a:solidFill>
                              <a:latin typeface="Cambria Math" panose="02040503050406030204" pitchFamily="18" charset="0"/>
                              <a:ea typeface="Cambria Math" panose="02040503050406030204" pitchFamily="18" charset="0"/>
                            </a:rPr>
                            <m:t>𝐷</m:t>
                          </m:r>
                          <m:r>
                            <a:rPr lang="es-ES" b="0" i="1" smtClean="0">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𝑁</m:t>
                          </m:r>
                        </m:sub>
                      </m:sSub>
                    </m:oMath>
                  </m:oMathPara>
                </a14:m>
                <a:endParaRPr lang="es-ES"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7594995" y="6195685"/>
                <a:ext cx="1074781" cy="276999"/>
              </a:xfrm>
              <a:prstGeom prst="rect">
                <a:avLst/>
              </a:prstGeom>
              <a:blipFill>
                <a:blip r:embed="rId6"/>
                <a:stretch>
                  <a:fillRect l="-5114" r="-1705" b="-15217"/>
                </a:stretch>
              </a:blipFill>
            </p:spPr>
            <p:txBody>
              <a:bodyPr/>
              <a:lstStyle/>
              <a:p>
                <a:r>
                  <a:rPr lang="es-ES">
                    <a:noFill/>
                  </a:rPr>
                  <a:t> </a:t>
                </a:r>
              </a:p>
            </p:txBody>
          </p:sp>
        </mc:Fallback>
      </mc:AlternateContent>
      <p:sp>
        <p:nvSpPr>
          <p:cNvPr id="45" name="Rectángulo 44"/>
          <p:cNvSpPr/>
          <p:nvPr/>
        </p:nvSpPr>
        <p:spPr>
          <a:xfrm>
            <a:off x="8669776" y="6138874"/>
            <a:ext cx="1275670" cy="369332"/>
          </a:xfrm>
          <a:prstGeom prst="rect">
            <a:avLst/>
          </a:prstGeom>
        </p:spPr>
        <p:txBody>
          <a:bodyPr wrap="none">
            <a:spAutoFit/>
          </a:bodyPr>
          <a:lstStyle/>
          <a:p>
            <a:r>
              <a:rPr lang="es-ES" dirty="0">
                <a:solidFill>
                  <a:srgbClr val="002060"/>
                </a:solidFill>
              </a:rPr>
              <a:t>Data </a:t>
            </a:r>
            <a:r>
              <a:rPr lang="es-ES" dirty="0" err="1">
                <a:solidFill>
                  <a:srgbClr val="002060"/>
                </a:solidFill>
              </a:rPr>
              <a:t>matrix</a:t>
            </a:r>
            <a:endParaRPr lang="es-ES" dirty="0"/>
          </a:p>
        </p:txBody>
      </p:sp>
      <p:cxnSp>
        <p:nvCxnSpPr>
          <p:cNvPr id="48" name="Conector recto 47"/>
          <p:cNvCxnSpPr/>
          <p:nvPr/>
        </p:nvCxnSpPr>
        <p:spPr>
          <a:xfrm flipV="1">
            <a:off x="8278238" y="2149092"/>
            <a:ext cx="1667208"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V="1">
            <a:off x="8278238" y="3488266"/>
            <a:ext cx="1667208"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flipV="1">
            <a:off x="8278238" y="5148454"/>
            <a:ext cx="1667208" cy="0"/>
          </a:xfrm>
          <a:prstGeom prst="line">
            <a:avLst/>
          </a:prstGeom>
          <a:ln w="2540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38" name="Marcador de pie de página 3">
            <a:extLst>
              <a:ext uri="{FF2B5EF4-FFF2-40B4-BE49-F238E27FC236}">
                <a16:creationId xmlns:a16="http://schemas.microsoft.com/office/drawing/2014/main" id="{15B5820D-F734-42D1-BCC0-62E824AE166F}"/>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264834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4</a:t>
            </a:fld>
            <a:endParaRPr lang="es-ES" dirty="0">
              <a:solidFill>
                <a:prstClr val="black">
                  <a:tint val="75000"/>
                </a:prstClr>
              </a:solidFill>
            </a:endParaRPr>
          </a:p>
        </p:txBody>
      </p:sp>
      <p:sp>
        <p:nvSpPr>
          <p:cNvPr id="6" name="Rectángulo 5"/>
          <p:cNvSpPr/>
          <p:nvPr/>
        </p:nvSpPr>
        <p:spPr>
          <a:xfrm>
            <a:off x="785633" y="973018"/>
            <a:ext cx="8062785" cy="369332"/>
          </a:xfrm>
          <a:prstGeom prst="rect">
            <a:avLst/>
          </a:prstGeom>
        </p:spPr>
        <p:txBody>
          <a:bodyPr wrap="none">
            <a:spAutoFit/>
          </a:bodyPr>
          <a:lstStyle/>
          <a:p>
            <a:pPr marL="285750" indent="-285750">
              <a:buFont typeface="Arial" panose="020B0604020202020204" pitchFamily="34" charset="0"/>
              <a:buChar char="•"/>
            </a:pPr>
            <a:r>
              <a:rPr lang="es-ES" u="sng" dirty="0" err="1">
                <a:solidFill>
                  <a:srgbClr val="002060"/>
                </a:solidFill>
                <a:hlinkClick r:id="rId2"/>
              </a:rPr>
              <a:t>Random</a:t>
            </a:r>
            <a:r>
              <a:rPr lang="es-ES" u="sng" dirty="0">
                <a:solidFill>
                  <a:srgbClr val="002060"/>
                </a:solidFill>
                <a:hlinkClick r:id="rId2"/>
              </a:rPr>
              <a:t> </a:t>
            </a:r>
            <a:r>
              <a:rPr lang="es-ES" u="sng" dirty="0" err="1">
                <a:solidFill>
                  <a:srgbClr val="002060"/>
                </a:solidFill>
                <a:hlinkClick r:id="rId2"/>
              </a:rPr>
              <a:t>forest</a:t>
            </a:r>
            <a:r>
              <a:rPr lang="es-ES" u="sng" dirty="0">
                <a:solidFill>
                  <a:srgbClr val="002060"/>
                </a:solidFill>
                <a:hlinkClick r:id="rId2"/>
              </a:rPr>
              <a:t> </a:t>
            </a:r>
            <a:r>
              <a:rPr lang="en-US" dirty="0">
                <a:solidFill>
                  <a:srgbClr val="002060"/>
                </a:solidFill>
              </a:rPr>
              <a:t>classifier will be used to predict which of 10 digits is being written</a:t>
            </a:r>
            <a:endParaRPr lang="es-ES" dirty="0">
              <a:solidFill>
                <a:srgbClr val="002060"/>
              </a:solidFill>
            </a:endParaRPr>
          </a:p>
        </p:txBody>
      </p:sp>
      <p:pic>
        <p:nvPicPr>
          <p:cNvPr id="1026" name="Picture 2" descr="https://miro.medium.com/max/500/1*VHDtVaDPNepRglIAv72BFg.jpeg"/>
          <p:cNvPicPr>
            <a:picLocks noChangeAspect="1" noChangeArrowheads="1"/>
          </p:cNvPicPr>
          <p:nvPr/>
        </p:nvPicPr>
        <p:blipFill rotWithShape="1">
          <a:blip r:embed="rId3">
            <a:extLst>
              <a:ext uri="{28A0092B-C50C-407E-A947-70E740481C1C}">
                <a14:useLocalDpi xmlns:a14="http://schemas.microsoft.com/office/drawing/2010/main" val="0"/>
              </a:ext>
            </a:extLst>
          </a:blip>
          <a:srcRect b="13353"/>
          <a:stretch/>
        </p:blipFill>
        <p:spPr bwMode="auto">
          <a:xfrm>
            <a:off x="1022301" y="1667285"/>
            <a:ext cx="2940099" cy="258826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022301" y="4453517"/>
            <a:ext cx="2940099" cy="769441"/>
          </a:xfrm>
          <a:prstGeom prst="rect">
            <a:avLst/>
          </a:prstGeom>
        </p:spPr>
        <p:txBody>
          <a:bodyPr wrap="square">
            <a:spAutoFit/>
          </a:bodyPr>
          <a:lstStyle/>
          <a:p>
            <a:r>
              <a:rPr lang="es-ES" sz="1100" dirty="0">
                <a:solidFill>
                  <a:srgbClr val="002060"/>
                </a:solidFill>
              </a:rPr>
              <a:t>A </a:t>
            </a:r>
            <a:r>
              <a:rPr lang="es-ES" sz="1100" dirty="0" err="1">
                <a:solidFill>
                  <a:srgbClr val="002060"/>
                </a:solidFill>
              </a:rPr>
              <a:t>random</a:t>
            </a:r>
            <a:r>
              <a:rPr lang="es-ES" sz="1100" dirty="0">
                <a:solidFill>
                  <a:srgbClr val="002060"/>
                </a:solidFill>
              </a:rPr>
              <a:t> </a:t>
            </a:r>
            <a:r>
              <a:rPr lang="es-ES" sz="1100" dirty="0" err="1">
                <a:solidFill>
                  <a:srgbClr val="002060"/>
                </a:solidFill>
              </a:rPr>
              <a:t>forest</a:t>
            </a:r>
            <a:r>
              <a:rPr lang="es-ES" sz="1100" dirty="0">
                <a:solidFill>
                  <a:srgbClr val="002060"/>
                </a:solidFill>
              </a:rPr>
              <a:t> </a:t>
            </a:r>
            <a:r>
              <a:rPr lang="es-ES" sz="1100" dirty="0" err="1">
                <a:solidFill>
                  <a:srgbClr val="002060"/>
                </a:solidFill>
              </a:rPr>
              <a:t>is</a:t>
            </a:r>
            <a:r>
              <a:rPr lang="es-ES" sz="1100" dirty="0">
                <a:solidFill>
                  <a:srgbClr val="002060"/>
                </a:solidFill>
              </a:rPr>
              <a:t> a set of </a:t>
            </a:r>
            <a:r>
              <a:rPr lang="es-ES" sz="1100" dirty="0" err="1">
                <a:solidFill>
                  <a:srgbClr val="002060"/>
                </a:solidFill>
              </a:rPr>
              <a:t>decision</a:t>
            </a:r>
            <a:r>
              <a:rPr lang="es-ES" sz="1100" dirty="0">
                <a:solidFill>
                  <a:srgbClr val="002060"/>
                </a:solidFill>
              </a:rPr>
              <a:t> </a:t>
            </a:r>
            <a:r>
              <a:rPr lang="es-ES" sz="1100" dirty="0" err="1">
                <a:solidFill>
                  <a:srgbClr val="002060"/>
                </a:solidFill>
              </a:rPr>
              <a:t>trees</a:t>
            </a:r>
            <a:r>
              <a:rPr lang="es-ES" sz="1100" dirty="0">
                <a:solidFill>
                  <a:srgbClr val="002060"/>
                </a:solidFill>
              </a:rPr>
              <a:t> </a:t>
            </a:r>
            <a:r>
              <a:rPr lang="es-ES" sz="1100" dirty="0" err="1">
                <a:solidFill>
                  <a:srgbClr val="002060"/>
                </a:solidFill>
              </a:rPr>
              <a:t>that</a:t>
            </a:r>
            <a:r>
              <a:rPr lang="es-ES" sz="1100" dirty="0">
                <a:solidFill>
                  <a:srgbClr val="002060"/>
                </a:solidFill>
              </a:rPr>
              <a:t> </a:t>
            </a:r>
            <a:r>
              <a:rPr lang="es-ES" sz="1100" dirty="0" err="1">
                <a:solidFill>
                  <a:srgbClr val="002060"/>
                </a:solidFill>
              </a:rPr>
              <a:t>operates</a:t>
            </a:r>
            <a:r>
              <a:rPr lang="es-ES" sz="1100" dirty="0">
                <a:solidFill>
                  <a:srgbClr val="002060"/>
                </a:solidFill>
              </a:rPr>
              <a:t> as </a:t>
            </a:r>
            <a:r>
              <a:rPr lang="es-ES" sz="1100" dirty="0" err="1">
                <a:solidFill>
                  <a:srgbClr val="002060"/>
                </a:solidFill>
              </a:rPr>
              <a:t>an</a:t>
            </a:r>
            <a:r>
              <a:rPr lang="es-ES" sz="1100" dirty="0">
                <a:solidFill>
                  <a:srgbClr val="002060"/>
                </a:solidFill>
              </a:rPr>
              <a:t> </a:t>
            </a:r>
            <a:r>
              <a:rPr lang="es-ES" sz="1100" dirty="0" err="1">
                <a:solidFill>
                  <a:srgbClr val="002060"/>
                </a:solidFill>
              </a:rPr>
              <a:t>ensemble</a:t>
            </a:r>
            <a:r>
              <a:rPr lang="es-ES" sz="1100" dirty="0">
                <a:solidFill>
                  <a:srgbClr val="002060"/>
                </a:solidFill>
              </a:rPr>
              <a:t>. </a:t>
            </a:r>
            <a:r>
              <a:rPr lang="es-ES" sz="1100" dirty="0" err="1">
                <a:solidFill>
                  <a:srgbClr val="002060"/>
                </a:solidFill>
              </a:rPr>
              <a:t>The</a:t>
            </a:r>
            <a:r>
              <a:rPr lang="es-ES" sz="1100" dirty="0">
                <a:solidFill>
                  <a:srgbClr val="002060"/>
                </a:solidFill>
              </a:rPr>
              <a:t> final </a:t>
            </a:r>
            <a:r>
              <a:rPr lang="es-ES" sz="1100" dirty="0" err="1">
                <a:solidFill>
                  <a:srgbClr val="002060"/>
                </a:solidFill>
              </a:rPr>
              <a:t>decision</a:t>
            </a:r>
            <a:r>
              <a:rPr lang="es-ES" sz="1100" dirty="0">
                <a:solidFill>
                  <a:srgbClr val="002060"/>
                </a:solidFill>
              </a:rPr>
              <a:t> </a:t>
            </a:r>
            <a:r>
              <a:rPr lang="es-ES" sz="1100" dirty="0" err="1">
                <a:solidFill>
                  <a:srgbClr val="002060"/>
                </a:solidFill>
              </a:rPr>
              <a:t>is</a:t>
            </a:r>
            <a:r>
              <a:rPr lang="es-ES" sz="1100" dirty="0">
                <a:solidFill>
                  <a:srgbClr val="002060"/>
                </a:solidFill>
              </a:rPr>
              <a:t> </a:t>
            </a:r>
            <a:r>
              <a:rPr lang="es-ES" sz="1100" dirty="0" err="1">
                <a:solidFill>
                  <a:srgbClr val="002060"/>
                </a:solidFill>
              </a:rPr>
              <a:t>most</a:t>
            </a:r>
            <a:r>
              <a:rPr lang="es-ES" sz="1100" dirty="0">
                <a:solidFill>
                  <a:srgbClr val="002060"/>
                </a:solidFill>
              </a:rPr>
              <a:t> </a:t>
            </a:r>
            <a:r>
              <a:rPr lang="es-ES" sz="1100" dirty="0" err="1">
                <a:solidFill>
                  <a:srgbClr val="002060"/>
                </a:solidFill>
              </a:rPr>
              <a:t>voted</a:t>
            </a:r>
            <a:r>
              <a:rPr lang="es-ES" sz="1100" dirty="0">
                <a:solidFill>
                  <a:srgbClr val="002060"/>
                </a:solidFill>
              </a:rPr>
              <a:t> in </a:t>
            </a:r>
            <a:r>
              <a:rPr lang="es-ES" sz="1100" dirty="0" err="1">
                <a:solidFill>
                  <a:srgbClr val="002060"/>
                </a:solidFill>
              </a:rPr>
              <a:t>the</a:t>
            </a:r>
            <a:r>
              <a:rPr lang="es-ES" sz="1100" dirty="0">
                <a:solidFill>
                  <a:srgbClr val="002060"/>
                </a:solidFill>
              </a:rPr>
              <a:t> </a:t>
            </a:r>
            <a:r>
              <a:rPr lang="es-ES" sz="1100" dirty="0" err="1">
                <a:solidFill>
                  <a:srgbClr val="002060"/>
                </a:solidFill>
              </a:rPr>
              <a:t>forest</a:t>
            </a:r>
            <a:r>
              <a:rPr lang="es-ES" sz="1100" dirty="0">
                <a:solidFill>
                  <a:srgbClr val="002060"/>
                </a:solidFill>
              </a:rPr>
              <a:t>- </a:t>
            </a:r>
          </a:p>
          <a:p>
            <a:r>
              <a:rPr lang="es-ES" sz="1100" dirty="0">
                <a:solidFill>
                  <a:srgbClr val="002060"/>
                </a:solidFill>
              </a:rPr>
              <a:t>(</a:t>
            </a:r>
            <a:r>
              <a:rPr lang="es-ES" sz="1100" dirty="0" err="1">
                <a:solidFill>
                  <a:srgbClr val="002060"/>
                </a:solidFill>
              </a:rPr>
              <a:t>From</a:t>
            </a:r>
            <a:r>
              <a:rPr lang="es-ES" sz="1100" dirty="0">
                <a:solidFill>
                  <a:srgbClr val="002060"/>
                </a:solidFill>
              </a:rPr>
              <a:t> https://towardsdatascience.com/ )</a:t>
            </a:r>
            <a:endParaRPr lang="es-ES" sz="1100" dirty="0"/>
          </a:p>
        </p:txBody>
      </p:sp>
      <p:sp>
        <p:nvSpPr>
          <p:cNvPr id="10" name="Rectángulo 9"/>
          <p:cNvSpPr/>
          <p:nvPr/>
        </p:nvSpPr>
        <p:spPr>
          <a:xfrm>
            <a:off x="4199642" y="1928437"/>
            <a:ext cx="7737254" cy="646331"/>
          </a:xfrm>
          <a:prstGeom prst="rect">
            <a:avLst/>
          </a:prstGeom>
        </p:spPr>
        <p:txBody>
          <a:bodyPr wrap="square">
            <a:spAutoFit/>
          </a:bodyPr>
          <a:lstStyle/>
          <a:p>
            <a:pPr marL="285750" indent="-285750">
              <a:buFont typeface="Arial" panose="020B0604020202020204" pitchFamily="34" charset="0"/>
              <a:buChar char="•"/>
            </a:pPr>
            <a:r>
              <a:rPr lang="es-ES" dirty="0" err="1">
                <a:solidFill>
                  <a:srgbClr val="002060"/>
                </a:solidFill>
              </a:rPr>
              <a:t>Prediction</a:t>
            </a:r>
            <a:r>
              <a:rPr lang="es-ES" dirty="0">
                <a:solidFill>
                  <a:srgbClr val="002060"/>
                </a:solidFill>
              </a:rPr>
              <a:t> </a:t>
            </a:r>
            <a:r>
              <a:rPr lang="es-ES" dirty="0" err="1">
                <a:solidFill>
                  <a:srgbClr val="002060"/>
                </a:solidFill>
              </a:rPr>
              <a:t>is</a:t>
            </a:r>
            <a:r>
              <a:rPr lang="es-ES" dirty="0">
                <a:solidFill>
                  <a:srgbClr val="002060"/>
                </a:solidFill>
              </a:rPr>
              <a:t> done </a:t>
            </a:r>
            <a:r>
              <a:rPr lang="es-ES" dirty="0" err="1">
                <a:solidFill>
                  <a:srgbClr val="002060"/>
                </a:solidFill>
              </a:rPr>
              <a:t>with</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function</a:t>
            </a:r>
            <a:r>
              <a:rPr lang="es-ES" dirty="0">
                <a:solidFill>
                  <a:srgbClr val="002060"/>
                </a:solidFill>
              </a:rPr>
              <a:t> </a:t>
            </a:r>
            <a:r>
              <a:rPr lang="es-ES" i="1" dirty="0" err="1">
                <a:solidFill>
                  <a:srgbClr val="0070C0"/>
                </a:solidFill>
              </a:rPr>
              <a:t>RandomForestClassifier</a:t>
            </a:r>
            <a:r>
              <a:rPr lang="es-ES" dirty="0">
                <a:solidFill>
                  <a:srgbClr val="002060"/>
                </a:solidFill>
              </a:rPr>
              <a:t> </a:t>
            </a:r>
            <a:r>
              <a:rPr lang="es-ES" dirty="0" err="1">
                <a:solidFill>
                  <a:srgbClr val="002060"/>
                </a:solidFill>
              </a:rPr>
              <a:t>from</a:t>
            </a:r>
            <a:r>
              <a:rPr lang="es-ES" dirty="0">
                <a:solidFill>
                  <a:srgbClr val="002060"/>
                </a:solidFill>
              </a:rPr>
              <a:t> </a:t>
            </a:r>
            <a:r>
              <a:rPr lang="es-ES" dirty="0" err="1">
                <a:solidFill>
                  <a:srgbClr val="002060"/>
                </a:solidFill>
              </a:rPr>
              <a:t>sklearn</a:t>
            </a:r>
            <a:r>
              <a:rPr lang="es-ES" dirty="0">
                <a:solidFill>
                  <a:srgbClr val="002060"/>
                </a:solidFill>
              </a:rPr>
              <a:t> Python </a:t>
            </a:r>
            <a:r>
              <a:rPr lang="es-ES" dirty="0" err="1">
                <a:solidFill>
                  <a:srgbClr val="002060"/>
                </a:solidFill>
              </a:rPr>
              <a:t>library</a:t>
            </a:r>
            <a:r>
              <a:rPr lang="es-ES" dirty="0">
                <a:solidFill>
                  <a:srgbClr val="002060"/>
                </a:solidFill>
              </a:rPr>
              <a:t>. </a:t>
            </a:r>
          </a:p>
        </p:txBody>
      </p:sp>
      <p:sp>
        <p:nvSpPr>
          <p:cNvPr id="12" name="Rectángulo 11"/>
          <p:cNvSpPr/>
          <p:nvPr/>
        </p:nvSpPr>
        <p:spPr>
          <a:xfrm>
            <a:off x="4545541" y="2976189"/>
            <a:ext cx="3412067" cy="2585323"/>
          </a:xfrm>
          <a:prstGeom prst="rect">
            <a:avLst/>
          </a:prstGeom>
        </p:spPr>
        <p:txBody>
          <a:bodyPr wrap="square">
            <a:spAutoFit/>
          </a:bodyPr>
          <a:lstStyle/>
          <a:p>
            <a:pPr marL="285750" indent="-285750">
              <a:buFont typeface="Arial" panose="020B0604020202020204" pitchFamily="34" charset="0"/>
              <a:buChar char="•"/>
            </a:pPr>
            <a:r>
              <a:rPr lang="es-ES" dirty="0">
                <a:solidFill>
                  <a:srgbClr val="002060"/>
                </a:solidFill>
              </a:rPr>
              <a:t>20% of </a:t>
            </a:r>
            <a:r>
              <a:rPr lang="es-ES" dirty="0" err="1">
                <a:solidFill>
                  <a:srgbClr val="002060"/>
                </a:solidFill>
              </a:rPr>
              <a:t>the</a:t>
            </a:r>
            <a:r>
              <a:rPr lang="es-ES" dirty="0">
                <a:solidFill>
                  <a:srgbClr val="002060"/>
                </a:solidFill>
              </a:rPr>
              <a:t> original data </a:t>
            </a:r>
            <a:r>
              <a:rPr lang="es-ES" dirty="0" err="1">
                <a:solidFill>
                  <a:srgbClr val="002060"/>
                </a:solidFill>
              </a:rPr>
              <a:t>is</a:t>
            </a:r>
            <a:r>
              <a:rPr lang="es-ES" dirty="0">
                <a:solidFill>
                  <a:srgbClr val="002060"/>
                </a:solidFill>
              </a:rPr>
              <a:t> </a:t>
            </a:r>
            <a:r>
              <a:rPr lang="es-ES" dirty="0" err="1">
                <a:solidFill>
                  <a:srgbClr val="002060"/>
                </a:solidFill>
              </a:rPr>
              <a:t>included</a:t>
            </a:r>
            <a:r>
              <a:rPr lang="es-ES" dirty="0">
                <a:solidFill>
                  <a:srgbClr val="002060"/>
                </a:solidFill>
              </a:rPr>
              <a:t> in </a:t>
            </a:r>
            <a:r>
              <a:rPr lang="es-ES" dirty="0" err="1">
                <a:solidFill>
                  <a:srgbClr val="002060"/>
                </a:solidFill>
              </a:rPr>
              <a:t>the</a:t>
            </a:r>
            <a:r>
              <a:rPr lang="es-ES" dirty="0">
                <a:solidFill>
                  <a:srgbClr val="002060"/>
                </a:solidFill>
              </a:rPr>
              <a:t> </a:t>
            </a:r>
            <a:r>
              <a:rPr lang="es-ES" dirty="0" err="1">
                <a:solidFill>
                  <a:srgbClr val="002060"/>
                </a:solidFill>
              </a:rPr>
              <a:t>train</a:t>
            </a:r>
            <a:r>
              <a:rPr lang="es-ES" dirty="0">
                <a:solidFill>
                  <a:srgbClr val="002060"/>
                </a:solidFill>
              </a:rPr>
              <a:t> (80% test).</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dirty="0" err="1">
                <a:solidFill>
                  <a:srgbClr val="002060"/>
                </a:solidFill>
              </a:rPr>
              <a:t>Accuracy</a:t>
            </a:r>
            <a:r>
              <a:rPr lang="es-ES" dirty="0">
                <a:solidFill>
                  <a:srgbClr val="002060"/>
                </a:solidFill>
              </a:rPr>
              <a:t> 96% </a:t>
            </a:r>
            <a:r>
              <a:rPr lang="es-ES" dirty="0" err="1">
                <a:solidFill>
                  <a:srgbClr val="002060"/>
                </a:solidFill>
              </a:rPr>
              <a:t>for</a:t>
            </a:r>
            <a:r>
              <a:rPr lang="es-ES" dirty="0">
                <a:solidFill>
                  <a:srgbClr val="002060"/>
                </a:solidFill>
              </a:rPr>
              <a:t> </a:t>
            </a:r>
            <a:r>
              <a:rPr lang="es-ES" dirty="0" err="1">
                <a:solidFill>
                  <a:srgbClr val="002060"/>
                </a:solidFill>
              </a:rPr>
              <a:t>the</a:t>
            </a:r>
            <a:r>
              <a:rPr lang="es-ES" dirty="0">
                <a:solidFill>
                  <a:srgbClr val="002060"/>
                </a:solidFill>
              </a:rPr>
              <a:t> original </a:t>
            </a:r>
            <a:r>
              <a:rPr lang="es-ES" dirty="0" err="1">
                <a:solidFill>
                  <a:srgbClr val="002060"/>
                </a:solidFill>
              </a:rPr>
              <a:t>dataset</a:t>
            </a:r>
            <a:r>
              <a:rPr lang="es-ES" dirty="0">
                <a:solidFill>
                  <a:srgbClr val="002060"/>
                </a:solidFill>
              </a:rPr>
              <a:t> </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dirty="0">
                <a:solidFill>
                  <a:srgbClr val="002060"/>
                </a:solidFill>
              </a:rPr>
              <a:t>Great performance!!</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dirty="0" err="1">
                <a:solidFill>
                  <a:srgbClr val="002060"/>
                </a:solidFill>
              </a:rPr>
              <a:t>But</a:t>
            </a:r>
            <a:r>
              <a:rPr lang="es-ES" dirty="0">
                <a:solidFill>
                  <a:srgbClr val="002060"/>
                </a:solidFill>
              </a:rPr>
              <a:t>…</a:t>
            </a:r>
          </a:p>
        </p:txBody>
      </p:sp>
      <p:pic>
        <p:nvPicPr>
          <p:cNvPr id="11" name="Imagen 10"/>
          <p:cNvPicPr>
            <a:picLocks noChangeAspect="1"/>
          </p:cNvPicPr>
          <p:nvPr/>
        </p:nvPicPr>
        <p:blipFill>
          <a:blip r:embed="rId4"/>
          <a:stretch>
            <a:fillRect/>
          </a:stretch>
        </p:blipFill>
        <p:spPr>
          <a:xfrm>
            <a:off x="7917866" y="3160855"/>
            <a:ext cx="4274134" cy="2939943"/>
          </a:xfrm>
          <a:prstGeom prst="rect">
            <a:avLst/>
          </a:prstGeom>
        </p:spPr>
      </p:pic>
      <p:sp>
        <p:nvSpPr>
          <p:cNvPr id="9" name="Rectángulo redondeado 8"/>
          <p:cNvSpPr/>
          <p:nvPr/>
        </p:nvSpPr>
        <p:spPr>
          <a:xfrm>
            <a:off x="8394017" y="2605180"/>
            <a:ext cx="2959783" cy="52526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1100" dirty="0" err="1">
                <a:solidFill>
                  <a:srgbClr val="002060"/>
                </a:solidFill>
              </a:rPr>
              <a:t>Confusion</a:t>
            </a:r>
            <a:r>
              <a:rPr lang="es-ES" sz="1100" dirty="0">
                <a:solidFill>
                  <a:srgbClr val="002060"/>
                </a:solidFill>
              </a:rPr>
              <a:t> </a:t>
            </a:r>
            <a:r>
              <a:rPr lang="es-ES" sz="1100" dirty="0" err="1">
                <a:solidFill>
                  <a:srgbClr val="002060"/>
                </a:solidFill>
              </a:rPr>
              <a:t>matrix</a:t>
            </a:r>
            <a:r>
              <a:rPr lang="es-ES" sz="1100" dirty="0">
                <a:solidFill>
                  <a:srgbClr val="002060"/>
                </a:solidFill>
              </a:rPr>
              <a:t>. </a:t>
            </a:r>
            <a:r>
              <a:rPr lang="es-ES" sz="1100" dirty="0" err="1">
                <a:solidFill>
                  <a:srgbClr val="002060"/>
                </a:solidFill>
              </a:rPr>
              <a:t>Number</a:t>
            </a:r>
            <a:r>
              <a:rPr lang="es-ES" sz="1100" dirty="0">
                <a:solidFill>
                  <a:srgbClr val="002060"/>
                </a:solidFill>
              </a:rPr>
              <a:t> of </a:t>
            </a:r>
            <a:r>
              <a:rPr lang="es-ES" sz="1100" dirty="0" err="1">
                <a:solidFill>
                  <a:srgbClr val="002060"/>
                </a:solidFill>
              </a:rPr>
              <a:t>correct</a:t>
            </a:r>
            <a:r>
              <a:rPr lang="es-ES" sz="1100" dirty="0">
                <a:solidFill>
                  <a:srgbClr val="002060"/>
                </a:solidFill>
              </a:rPr>
              <a:t> and </a:t>
            </a:r>
            <a:r>
              <a:rPr lang="es-ES" sz="1100" dirty="0" err="1">
                <a:solidFill>
                  <a:srgbClr val="002060"/>
                </a:solidFill>
              </a:rPr>
              <a:t>incorrect</a:t>
            </a:r>
            <a:r>
              <a:rPr lang="es-ES" sz="1100" dirty="0">
                <a:solidFill>
                  <a:srgbClr val="002060"/>
                </a:solidFill>
              </a:rPr>
              <a:t> </a:t>
            </a:r>
            <a:r>
              <a:rPr lang="es-ES" sz="1100" dirty="0" err="1">
                <a:solidFill>
                  <a:srgbClr val="002060"/>
                </a:solidFill>
              </a:rPr>
              <a:t>predictions</a:t>
            </a:r>
            <a:r>
              <a:rPr lang="es-ES" sz="1100" dirty="0">
                <a:solidFill>
                  <a:srgbClr val="002060"/>
                </a:solidFill>
              </a:rPr>
              <a:t> </a:t>
            </a:r>
            <a:r>
              <a:rPr lang="es-ES" sz="1100" dirty="0" err="1">
                <a:solidFill>
                  <a:srgbClr val="002060"/>
                </a:solidFill>
              </a:rPr>
              <a:t>for</a:t>
            </a:r>
            <a:r>
              <a:rPr lang="es-ES" sz="1100" dirty="0">
                <a:solidFill>
                  <a:srgbClr val="002060"/>
                </a:solidFill>
              </a:rPr>
              <a:t> </a:t>
            </a:r>
            <a:r>
              <a:rPr lang="es-ES" sz="1100" dirty="0" err="1">
                <a:solidFill>
                  <a:srgbClr val="002060"/>
                </a:solidFill>
              </a:rPr>
              <a:t>every</a:t>
            </a:r>
            <a:r>
              <a:rPr lang="es-ES" sz="1100" dirty="0">
                <a:solidFill>
                  <a:srgbClr val="002060"/>
                </a:solidFill>
              </a:rPr>
              <a:t> </a:t>
            </a:r>
            <a:r>
              <a:rPr lang="es-ES" sz="1100" dirty="0" err="1">
                <a:solidFill>
                  <a:srgbClr val="002060"/>
                </a:solidFill>
              </a:rPr>
              <a:t>digit</a:t>
            </a:r>
            <a:endParaRPr lang="es-ES" sz="1100" dirty="0">
              <a:solidFill>
                <a:srgbClr val="002060"/>
              </a:solidFill>
            </a:endParaRPr>
          </a:p>
        </p:txBody>
      </p:sp>
      <p:sp>
        <p:nvSpPr>
          <p:cNvPr id="2" name="Elipse 1"/>
          <p:cNvSpPr/>
          <p:nvPr/>
        </p:nvSpPr>
        <p:spPr>
          <a:xfrm>
            <a:off x="9803295" y="4704058"/>
            <a:ext cx="397565" cy="387626"/>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8280951" y="6154659"/>
            <a:ext cx="3044687" cy="261610"/>
          </a:xfrm>
          <a:prstGeom prst="rect">
            <a:avLst/>
          </a:prstGeom>
        </p:spPr>
        <p:txBody>
          <a:bodyPr wrap="square">
            <a:spAutoFit/>
          </a:bodyPr>
          <a:lstStyle/>
          <a:p>
            <a:r>
              <a:rPr lang="es-ES" sz="1100" dirty="0">
                <a:solidFill>
                  <a:srgbClr val="002060"/>
                </a:solidFill>
              </a:rPr>
              <a:t>A </a:t>
            </a:r>
            <a:r>
              <a:rPr lang="es-ES" sz="1100" dirty="0" err="1">
                <a:solidFill>
                  <a:srgbClr val="002060"/>
                </a:solidFill>
              </a:rPr>
              <a:t>handwritten</a:t>
            </a:r>
            <a:r>
              <a:rPr lang="es-ES" sz="1100" dirty="0">
                <a:solidFill>
                  <a:srgbClr val="002060"/>
                </a:solidFill>
              </a:rPr>
              <a:t> ‘5’ can be </a:t>
            </a:r>
            <a:r>
              <a:rPr lang="es-ES" sz="1100" dirty="0" err="1">
                <a:solidFill>
                  <a:srgbClr val="002060"/>
                </a:solidFill>
              </a:rPr>
              <a:t>confused</a:t>
            </a:r>
            <a:r>
              <a:rPr lang="es-ES" sz="1100" dirty="0">
                <a:solidFill>
                  <a:srgbClr val="002060"/>
                </a:solidFill>
              </a:rPr>
              <a:t> </a:t>
            </a:r>
            <a:r>
              <a:rPr lang="es-ES" sz="1100" dirty="0" err="1">
                <a:solidFill>
                  <a:srgbClr val="002060"/>
                </a:solidFill>
              </a:rPr>
              <a:t>with</a:t>
            </a:r>
            <a:r>
              <a:rPr lang="es-ES" sz="1100" dirty="0">
                <a:solidFill>
                  <a:srgbClr val="002060"/>
                </a:solidFill>
              </a:rPr>
              <a:t> a ‘6’</a:t>
            </a:r>
          </a:p>
        </p:txBody>
      </p:sp>
      <p:sp>
        <p:nvSpPr>
          <p:cNvPr id="7" name="Forma libre 6"/>
          <p:cNvSpPr/>
          <p:nvPr/>
        </p:nvSpPr>
        <p:spPr>
          <a:xfrm>
            <a:off x="9106532" y="4919870"/>
            <a:ext cx="663633" cy="1311965"/>
          </a:xfrm>
          <a:custGeom>
            <a:avLst/>
            <a:gdLst>
              <a:gd name="connsiteX0" fmla="*/ 663633 w 663633"/>
              <a:gd name="connsiteY0" fmla="*/ 0 h 1311965"/>
              <a:gd name="connsiteX1" fmla="*/ 335642 w 663633"/>
              <a:gd name="connsiteY1" fmla="*/ 79513 h 1311965"/>
              <a:gd name="connsiteX2" fmla="*/ 87164 w 663633"/>
              <a:gd name="connsiteY2" fmla="*/ 377687 h 1311965"/>
              <a:gd name="connsiteX3" fmla="*/ 7651 w 663633"/>
              <a:gd name="connsiteY3" fmla="*/ 944217 h 1311965"/>
              <a:gd name="connsiteX4" fmla="*/ 7651 w 663633"/>
              <a:gd name="connsiteY4" fmla="*/ 1311965 h 131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633" h="1311965">
                <a:moveTo>
                  <a:pt x="663633" y="0"/>
                </a:moveTo>
                <a:cubicBezTo>
                  <a:pt x="547676" y="8282"/>
                  <a:pt x="431720" y="16565"/>
                  <a:pt x="335642" y="79513"/>
                </a:cubicBezTo>
                <a:cubicBezTo>
                  <a:pt x="239564" y="142461"/>
                  <a:pt x="141829" y="233570"/>
                  <a:pt x="87164" y="377687"/>
                </a:cubicBezTo>
                <a:cubicBezTo>
                  <a:pt x="32499" y="521804"/>
                  <a:pt x="20903" y="788504"/>
                  <a:pt x="7651" y="944217"/>
                </a:cubicBezTo>
                <a:cubicBezTo>
                  <a:pt x="-5601" y="1099930"/>
                  <a:pt x="1025" y="1205947"/>
                  <a:pt x="7651" y="1311965"/>
                </a:cubicBezTo>
              </a:path>
            </a:pathLst>
          </a:custGeom>
          <a:noFill/>
          <a:ln w="38100">
            <a:solidFill>
              <a:srgbClr val="00B050"/>
            </a:solidFill>
            <a:headEnd type="none"/>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14" name="Marcador de pie de página 3">
            <a:extLst>
              <a:ext uri="{FF2B5EF4-FFF2-40B4-BE49-F238E27FC236}">
                <a16:creationId xmlns:a16="http://schemas.microsoft.com/office/drawing/2014/main" id="{F474E206-F2BA-47D2-B6A4-D4345524C5FF}"/>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180655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5</a:t>
            </a:fld>
            <a:endParaRPr lang="es-ES">
              <a:solidFill>
                <a:prstClr val="black">
                  <a:tint val="75000"/>
                </a:prstClr>
              </a:solidFill>
            </a:endParaRPr>
          </a:p>
        </p:txBody>
      </p:sp>
      <p:pic>
        <p:nvPicPr>
          <p:cNvPr id="6" name="Imagen 5"/>
          <p:cNvPicPr>
            <a:picLocks noChangeAspect="1"/>
          </p:cNvPicPr>
          <p:nvPr/>
        </p:nvPicPr>
        <p:blipFill>
          <a:blip r:embed="rId2"/>
          <a:stretch>
            <a:fillRect/>
          </a:stretch>
        </p:blipFill>
        <p:spPr>
          <a:xfrm>
            <a:off x="720725" y="770466"/>
            <a:ext cx="2114550" cy="2133600"/>
          </a:xfrm>
          <a:prstGeom prst="rect">
            <a:avLst/>
          </a:prstGeom>
        </p:spPr>
      </p:pic>
      <p:pic>
        <p:nvPicPr>
          <p:cNvPr id="7" name="Imagen 6"/>
          <p:cNvPicPr>
            <a:picLocks noChangeAspect="1"/>
          </p:cNvPicPr>
          <p:nvPr/>
        </p:nvPicPr>
        <p:blipFill>
          <a:blip r:embed="rId3"/>
          <a:stretch>
            <a:fillRect/>
          </a:stretch>
        </p:blipFill>
        <p:spPr>
          <a:xfrm>
            <a:off x="2980267" y="2120370"/>
            <a:ext cx="2124075" cy="2133600"/>
          </a:xfrm>
          <a:prstGeom prst="rect">
            <a:avLst/>
          </a:prstGeom>
        </p:spPr>
      </p:pic>
      <p:pic>
        <p:nvPicPr>
          <p:cNvPr id="8" name="Imagen 7"/>
          <p:cNvPicPr>
            <a:picLocks noChangeAspect="1"/>
          </p:cNvPicPr>
          <p:nvPr/>
        </p:nvPicPr>
        <p:blipFill>
          <a:blip r:embed="rId4"/>
          <a:stretch>
            <a:fillRect/>
          </a:stretch>
        </p:blipFill>
        <p:spPr>
          <a:xfrm>
            <a:off x="720725" y="3191933"/>
            <a:ext cx="2133600" cy="2124075"/>
          </a:xfrm>
          <a:prstGeom prst="rect">
            <a:avLst/>
          </a:prstGeom>
        </p:spPr>
      </p:pic>
      <p:pic>
        <p:nvPicPr>
          <p:cNvPr id="9" name="Imagen 8"/>
          <p:cNvPicPr>
            <a:picLocks noChangeAspect="1"/>
          </p:cNvPicPr>
          <p:nvPr/>
        </p:nvPicPr>
        <p:blipFill>
          <a:blip r:embed="rId5"/>
          <a:stretch>
            <a:fillRect/>
          </a:stretch>
        </p:blipFill>
        <p:spPr>
          <a:xfrm>
            <a:off x="2970742" y="4414839"/>
            <a:ext cx="2133600" cy="2124075"/>
          </a:xfrm>
          <a:prstGeom prst="rect">
            <a:avLst/>
          </a:prstGeom>
        </p:spPr>
      </p:pic>
      <p:sp>
        <p:nvSpPr>
          <p:cNvPr id="10" name="Rectángulo 9"/>
          <p:cNvSpPr/>
          <p:nvPr/>
        </p:nvSpPr>
        <p:spPr>
          <a:xfrm>
            <a:off x="5249334" y="997104"/>
            <a:ext cx="6722533" cy="4524315"/>
          </a:xfrm>
          <a:prstGeom prst="rect">
            <a:avLst/>
          </a:prstGeom>
        </p:spPr>
        <p:txBody>
          <a:bodyPr wrap="square">
            <a:spAutoFit/>
          </a:bodyPr>
          <a:lstStyle/>
          <a:p>
            <a:pPr marL="285750" indent="-285750">
              <a:buFont typeface="Arial" panose="020B0604020202020204" pitchFamily="34" charset="0"/>
              <a:buChar char="•"/>
            </a:pPr>
            <a:r>
              <a:rPr lang="es-ES" dirty="0" err="1">
                <a:solidFill>
                  <a:srgbClr val="002060"/>
                </a:solidFill>
              </a:rPr>
              <a:t>Not</a:t>
            </a:r>
            <a:r>
              <a:rPr lang="es-ES" dirty="0">
                <a:solidFill>
                  <a:srgbClr val="002060"/>
                </a:solidFill>
              </a:rPr>
              <a:t> </a:t>
            </a:r>
            <a:r>
              <a:rPr lang="es-ES" dirty="0" err="1">
                <a:solidFill>
                  <a:srgbClr val="002060"/>
                </a:solidFill>
              </a:rPr>
              <a:t>every</a:t>
            </a:r>
            <a:r>
              <a:rPr lang="es-ES" dirty="0">
                <a:solidFill>
                  <a:srgbClr val="002060"/>
                </a:solidFill>
              </a:rPr>
              <a:t> pixel </a:t>
            </a:r>
            <a:r>
              <a:rPr lang="es-ES" dirty="0" err="1">
                <a:solidFill>
                  <a:srgbClr val="002060"/>
                </a:solidFill>
              </a:rPr>
              <a:t>is</a:t>
            </a:r>
            <a:r>
              <a:rPr lang="es-ES" dirty="0">
                <a:solidFill>
                  <a:srgbClr val="002060"/>
                </a:solidFill>
              </a:rPr>
              <a:t> </a:t>
            </a:r>
            <a:r>
              <a:rPr lang="es-ES" dirty="0" err="1">
                <a:solidFill>
                  <a:srgbClr val="002060"/>
                </a:solidFill>
              </a:rPr>
              <a:t>equally</a:t>
            </a:r>
            <a:r>
              <a:rPr lang="es-ES" dirty="0">
                <a:solidFill>
                  <a:srgbClr val="002060"/>
                </a:solidFill>
              </a:rPr>
              <a:t> </a:t>
            </a:r>
            <a:r>
              <a:rPr lang="es-ES" dirty="0" err="1">
                <a:solidFill>
                  <a:srgbClr val="002060"/>
                </a:solidFill>
              </a:rPr>
              <a:t>relevant</a:t>
            </a:r>
            <a:r>
              <a:rPr lang="es-ES" dirty="0">
                <a:solidFill>
                  <a:srgbClr val="002060"/>
                </a:solidFill>
              </a:rPr>
              <a:t> </a:t>
            </a:r>
            <a:r>
              <a:rPr lang="es-ES" dirty="0" err="1">
                <a:solidFill>
                  <a:srgbClr val="002060"/>
                </a:solidFill>
              </a:rPr>
              <a:t>for</a:t>
            </a:r>
            <a:r>
              <a:rPr lang="es-ES" dirty="0">
                <a:solidFill>
                  <a:srgbClr val="002060"/>
                </a:solidFill>
              </a:rPr>
              <a:t> </a:t>
            </a:r>
            <a:r>
              <a:rPr lang="es-ES" dirty="0" err="1">
                <a:solidFill>
                  <a:srgbClr val="002060"/>
                </a:solidFill>
              </a:rPr>
              <a:t>predicting</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handwritting</a:t>
            </a:r>
            <a:r>
              <a:rPr lang="es-ES" dirty="0">
                <a:solidFill>
                  <a:srgbClr val="002060"/>
                </a:solidFill>
              </a:rPr>
              <a:t> </a:t>
            </a:r>
            <a:r>
              <a:rPr lang="es-ES" dirty="0" err="1">
                <a:solidFill>
                  <a:srgbClr val="002060"/>
                </a:solidFill>
              </a:rPr>
              <a:t>digit</a:t>
            </a:r>
            <a:r>
              <a:rPr lang="es-ES" dirty="0">
                <a:solidFill>
                  <a:srgbClr val="002060"/>
                </a:solidFill>
              </a:rPr>
              <a:t>.</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dirty="0">
                <a:solidFill>
                  <a:srgbClr val="002060"/>
                </a:solidFill>
              </a:rPr>
              <a:t>“</a:t>
            </a:r>
            <a:r>
              <a:rPr lang="es-ES" dirty="0" err="1">
                <a:solidFill>
                  <a:srgbClr val="002060"/>
                </a:solidFill>
              </a:rPr>
              <a:t>Corner</a:t>
            </a:r>
            <a:r>
              <a:rPr lang="es-ES" dirty="0">
                <a:solidFill>
                  <a:srgbClr val="002060"/>
                </a:solidFill>
              </a:rPr>
              <a:t>” </a:t>
            </a:r>
            <a:r>
              <a:rPr lang="es-ES" dirty="0" err="1">
                <a:solidFill>
                  <a:srgbClr val="002060"/>
                </a:solidFill>
              </a:rPr>
              <a:t>pixels</a:t>
            </a:r>
            <a:r>
              <a:rPr lang="es-ES" dirty="0">
                <a:solidFill>
                  <a:srgbClr val="002060"/>
                </a:solidFill>
              </a:rPr>
              <a:t> </a:t>
            </a:r>
            <a:r>
              <a:rPr lang="es-ES" dirty="0" err="1">
                <a:solidFill>
                  <a:srgbClr val="002060"/>
                </a:solidFill>
              </a:rPr>
              <a:t>remains</a:t>
            </a:r>
            <a:r>
              <a:rPr lang="es-ES" dirty="0">
                <a:solidFill>
                  <a:srgbClr val="002060"/>
                </a:solidFill>
              </a:rPr>
              <a:t> </a:t>
            </a:r>
            <a:r>
              <a:rPr lang="es-ES" dirty="0" err="1">
                <a:solidFill>
                  <a:srgbClr val="002060"/>
                </a:solidFill>
              </a:rPr>
              <a:t>black</a:t>
            </a:r>
            <a:r>
              <a:rPr lang="es-ES" dirty="0">
                <a:solidFill>
                  <a:srgbClr val="002060"/>
                </a:solidFill>
              </a:rPr>
              <a:t> </a:t>
            </a:r>
            <a:r>
              <a:rPr lang="es-ES" dirty="0" err="1">
                <a:solidFill>
                  <a:srgbClr val="002060"/>
                </a:solidFill>
              </a:rPr>
              <a:t>for</a:t>
            </a:r>
            <a:r>
              <a:rPr lang="es-ES" dirty="0">
                <a:solidFill>
                  <a:srgbClr val="002060"/>
                </a:solidFill>
              </a:rPr>
              <a:t> </a:t>
            </a:r>
            <a:r>
              <a:rPr lang="es-ES" dirty="0" err="1">
                <a:solidFill>
                  <a:srgbClr val="002060"/>
                </a:solidFill>
              </a:rPr>
              <a:t>every</a:t>
            </a:r>
            <a:r>
              <a:rPr lang="es-ES" dirty="0">
                <a:solidFill>
                  <a:srgbClr val="002060"/>
                </a:solidFill>
              </a:rPr>
              <a:t> </a:t>
            </a:r>
            <a:r>
              <a:rPr lang="es-ES" dirty="0" err="1">
                <a:solidFill>
                  <a:srgbClr val="002060"/>
                </a:solidFill>
              </a:rPr>
              <a:t>digit</a:t>
            </a:r>
            <a:r>
              <a:rPr lang="es-ES" dirty="0">
                <a:solidFill>
                  <a:srgbClr val="002060"/>
                </a:solidFill>
              </a:rPr>
              <a:t> </a:t>
            </a:r>
            <a:r>
              <a:rPr lang="es-ES" dirty="0" err="1">
                <a:solidFill>
                  <a:srgbClr val="002060"/>
                </a:solidFill>
              </a:rPr>
              <a:t>from</a:t>
            </a:r>
            <a:r>
              <a:rPr lang="es-ES" dirty="0">
                <a:solidFill>
                  <a:srgbClr val="002060"/>
                </a:solidFill>
              </a:rPr>
              <a:t> 0 to 9.</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dirty="0" err="1">
                <a:solidFill>
                  <a:srgbClr val="002060"/>
                </a:solidFill>
              </a:rPr>
              <a:t>Maybe</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classifier</a:t>
            </a:r>
            <a:r>
              <a:rPr lang="es-ES" dirty="0">
                <a:solidFill>
                  <a:srgbClr val="002060"/>
                </a:solidFill>
              </a:rPr>
              <a:t> can do as </a:t>
            </a:r>
            <a:r>
              <a:rPr lang="es-ES" dirty="0" err="1">
                <a:solidFill>
                  <a:srgbClr val="002060"/>
                </a:solidFill>
              </a:rPr>
              <a:t>well</a:t>
            </a:r>
            <a:r>
              <a:rPr lang="es-ES" dirty="0">
                <a:solidFill>
                  <a:srgbClr val="002060"/>
                </a:solidFill>
              </a:rPr>
              <a:t> </a:t>
            </a:r>
            <a:r>
              <a:rPr lang="es-ES" dirty="0" err="1">
                <a:solidFill>
                  <a:srgbClr val="002060"/>
                </a:solidFill>
              </a:rPr>
              <a:t>even</a:t>
            </a:r>
            <a:r>
              <a:rPr lang="es-ES" dirty="0">
                <a:solidFill>
                  <a:srgbClr val="002060"/>
                </a:solidFill>
              </a:rPr>
              <a:t> </a:t>
            </a:r>
            <a:r>
              <a:rPr lang="es-ES" dirty="0" err="1">
                <a:solidFill>
                  <a:srgbClr val="002060"/>
                </a:solidFill>
              </a:rPr>
              <a:t>when</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number</a:t>
            </a:r>
            <a:r>
              <a:rPr lang="es-ES" dirty="0">
                <a:solidFill>
                  <a:srgbClr val="002060"/>
                </a:solidFill>
              </a:rPr>
              <a:t> of </a:t>
            </a:r>
            <a:r>
              <a:rPr lang="es-ES" dirty="0" err="1">
                <a:solidFill>
                  <a:srgbClr val="002060"/>
                </a:solidFill>
              </a:rPr>
              <a:t>features</a:t>
            </a:r>
            <a:r>
              <a:rPr lang="es-ES" dirty="0">
                <a:solidFill>
                  <a:srgbClr val="002060"/>
                </a:solidFill>
              </a:rPr>
              <a:t> </a:t>
            </a:r>
            <a:r>
              <a:rPr lang="es-ES" dirty="0" err="1">
                <a:solidFill>
                  <a:srgbClr val="002060"/>
                </a:solidFill>
              </a:rPr>
              <a:t>is</a:t>
            </a:r>
            <a:r>
              <a:rPr lang="es-ES" dirty="0">
                <a:solidFill>
                  <a:srgbClr val="002060"/>
                </a:solidFill>
              </a:rPr>
              <a:t> </a:t>
            </a:r>
            <a:r>
              <a:rPr lang="es-ES" dirty="0" err="1">
                <a:solidFill>
                  <a:srgbClr val="002060"/>
                </a:solidFill>
              </a:rPr>
              <a:t>reduced</a:t>
            </a:r>
            <a:r>
              <a:rPr lang="es-ES" dirty="0">
                <a:solidFill>
                  <a:srgbClr val="002060"/>
                </a:solidFill>
              </a:rPr>
              <a:t>.</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b="1" dirty="0" err="1">
                <a:solidFill>
                  <a:srgbClr val="002060"/>
                </a:solidFill>
              </a:rPr>
              <a:t>How</a:t>
            </a:r>
            <a:r>
              <a:rPr lang="es-ES" b="1" dirty="0">
                <a:solidFill>
                  <a:srgbClr val="002060"/>
                </a:solidFill>
              </a:rPr>
              <a:t> can </a:t>
            </a:r>
            <a:r>
              <a:rPr lang="es-ES" b="1" dirty="0" err="1">
                <a:solidFill>
                  <a:srgbClr val="002060"/>
                </a:solidFill>
              </a:rPr>
              <a:t>we</a:t>
            </a:r>
            <a:r>
              <a:rPr lang="es-ES" b="1" dirty="0">
                <a:solidFill>
                  <a:srgbClr val="002060"/>
                </a:solidFill>
              </a:rPr>
              <a:t> </a:t>
            </a:r>
            <a:r>
              <a:rPr lang="es-ES" b="1" dirty="0" err="1">
                <a:solidFill>
                  <a:srgbClr val="002060"/>
                </a:solidFill>
              </a:rPr>
              <a:t>select</a:t>
            </a:r>
            <a:r>
              <a:rPr lang="es-ES" b="1" dirty="0">
                <a:solidFill>
                  <a:srgbClr val="002060"/>
                </a:solidFill>
              </a:rPr>
              <a:t> </a:t>
            </a:r>
            <a:r>
              <a:rPr lang="es-ES" b="1" dirty="0" err="1">
                <a:solidFill>
                  <a:srgbClr val="002060"/>
                </a:solidFill>
              </a:rPr>
              <a:t>the</a:t>
            </a:r>
            <a:r>
              <a:rPr lang="es-ES" b="1" dirty="0">
                <a:solidFill>
                  <a:srgbClr val="002060"/>
                </a:solidFill>
              </a:rPr>
              <a:t> </a:t>
            </a:r>
            <a:r>
              <a:rPr lang="es-ES" b="1" dirty="0" err="1">
                <a:solidFill>
                  <a:srgbClr val="002060"/>
                </a:solidFill>
              </a:rPr>
              <a:t>most</a:t>
            </a:r>
            <a:r>
              <a:rPr lang="es-ES" b="1" dirty="0">
                <a:solidFill>
                  <a:srgbClr val="002060"/>
                </a:solidFill>
              </a:rPr>
              <a:t> </a:t>
            </a:r>
            <a:r>
              <a:rPr lang="es-ES" b="1" dirty="0" err="1">
                <a:solidFill>
                  <a:srgbClr val="002060"/>
                </a:solidFill>
              </a:rPr>
              <a:t>significant</a:t>
            </a:r>
            <a:r>
              <a:rPr lang="es-ES" b="1" dirty="0">
                <a:solidFill>
                  <a:srgbClr val="002060"/>
                </a:solidFill>
              </a:rPr>
              <a:t> </a:t>
            </a:r>
            <a:r>
              <a:rPr lang="es-ES" b="1" dirty="0" err="1">
                <a:solidFill>
                  <a:srgbClr val="002060"/>
                </a:solidFill>
              </a:rPr>
              <a:t>features</a:t>
            </a:r>
            <a:r>
              <a:rPr lang="es-ES" b="1" dirty="0">
                <a:solidFill>
                  <a:srgbClr val="002060"/>
                </a:solidFill>
              </a:rPr>
              <a:t> </a:t>
            </a:r>
            <a:r>
              <a:rPr lang="es-ES" b="1" dirty="0" err="1">
                <a:solidFill>
                  <a:srgbClr val="002060"/>
                </a:solidFill>
              </a:rPr>
              <a:t>that</a:t>
            </a:r>
            <a:r>
              <a:rPr lang="es-ES" b="1" dirty="0">
                <a:solidFill>
                  <a:srgbClr val="002060"/>
                </a:solidFill>
              </a:rPr>
              <a:t> capture </a:t>
            </a:r>
            <a:r>
              <a:rPr lang="es-ES" b="1" dirty="0" err="1">
                <a:solidFill>
                  <a:srgbClr val="002060"/>
                </a:solidFill>
              </a:rPr>
              <a:t>most</a:t>
            </a:r>
            <a:r>
              <a:rPr lang="es-ES" b="1" dirty="0">
                <a:solidFill>
                  <a:srgbClr val="002060"/>
                </a:solidFill>
              </a:rPr>
              <a:t> of </a:t>
            </a:r>
            <a:r>
              <a:rPr lang="es-ES" b="1" dirty="0" err="1">
                <a:solidFill>
                  <a:srgbClr val="002060"/>
                </a:solidFill>
              </a:rPr>
              <a:t>the</a:t>
            </a:r>
            <a:r>
              <a:rPr lang="es-ES" b="1" dirty="0">
                <a:solidFill>
                  <a:srgbClr val="002060"/>
                </a:solidFill>
              </a:rPr>
              <a:t> </a:t>
            </a:r>
            <a:r>
              <a:rPr lang="es-ES" b="1" dirty="0" err="1">
                <a:solidFill>
                  <a:srgbClr val="002060"/>
                </a:solidFill>
              </a:rPr>
              <a:t>information</a:t>
            </a:r>
            <a:r>
              <a:rPr lang="es-ES" b="1" dirty="0">
                <a:solidFill>
                  <a:srgbClr val="002060"/>
                </a:solidFill>
              </a:rPr>
              <a:t> </a:t>
            </a:r>
            <a:r>
              <a:rPr lang="es-ES" b="1" dirty="0" err="1">
                <a:solidFill>
                  <a:srgbClr val="002060"/>
                </a:solidFill>
              </a:rPr>
              <a:t>about</a:t>
            </a:r>
            <a:r>
              <a:rPr lang="es-ES" b="1" dirty="0">
                <a:solidFill>
                  <a:srgbClr val="002060"/>
                </a:solidFill>
              </a:rPr>
              <a:t> </a:t>
            </a:r>
            <a:r>
              <a:rPr lang="es-ES" b="1" dirty="0" err="1">
                <a:solidFill>
                  <a:srgbClr val="002060"/>
                </a:solidFill>
              </a:rPr>
              <a:t>the</a:t>
            </a:r>
            <a:r>
              <a:rPr lang="es-ES" b="1" dirty="0">
                <a:solidFill>
                  <a:srgbClr val="002060"/>
                </a:solidFill>
              </a:rPr>
              <a:t> </a:t>
            </a:r>
            <a:r>
              <a:rPr lang="es-ES" b="1" dirty="0" err="1">
                <a:solidFill>
                  <a:srgbClr val="002060"/>
                </a:solidFill>
              </a:rPr>
              <a:t>dataset</a:t>
            </a:r>
            <a:r>
              <a:rPr lang="es-ES" b="1" dirty="0">
                <a:solidFill>
                  <a:srgbClr val="002060"/>
                </a:solidFill>
              </a:rPr>
              <a:t>?</a:t>
            </a:r>
          </a:p>
          <a:p>
            <a:pPr marL="285750" indent="-285750">
              <a:buFont typeface="Arial" panose="020B0604020202020204" pitchFamily="34" charset="0"/>
              <a:buChar char="•"/>
            </a:pPr>
            <a:endParaRPr lang="es-ES" b="1" dirty="0">
              <a:solidFill>
                <a:srgbClr val="002060"/>
              </a:solidFill>
            </a:endParaRPr>
          </a:p>
          <a:p>
            <a:pPr marL="285750" indent="-285750">
              <a:buFont typeface="Arial" panose="020B0604020202020204" pitchFamily="34" charset="0"/>
              <a:buChar char="•"/>
            </a:pPr>
            <a:r>
              <a:rPr lang="es-ES" dirty="0">
                <a:solidFill>
                  <a:srgbClr val="002060"/>
                </a:solidFill>
              </a:rPr>
              <a:t>Principal </a:t>
            </a:r>
            <a:r>
              <a:rPr lang="es-ES" dirty="0" err="1">
                <a:solidFill>
                  <a:srgbClr val="002060"/>
                </a:solidFill>
              </a:rPr>
              <a:t>Component</a:t>
            </a:r>
            <a:r>
              <a:rPr lang="es-ES" dirty="0">
                <a:solidFill>
                  <a:srgbClr val="002060"/>
                </a:solidFill>
              </a:rPr>
              <a:t> </a:t>
            </a:r>
            <a:r>
              <a:rPr lang="es-ES" dirty="0" err="1">
                <a:solidFill>
                  <a:srgbClr val="002060"/>
                </a:solidFill>
              </a:rPr>
              <a:t>Analysis</a:t>
            </a:r>
            <a:r>
              <a:rPr lang="es-ES" dirty="0">
                <a:solidFill>
                  <a:srgbClr val="002060"/>
                </a:solidFill>
              </a:rPr>
              <a:t> (PCA) </a:t>
            </a:r>
            <a:r>
              <a:rPr lang="es-ES" dirty="0" err="1">
                <a:solidFill>
                  <a:srgbClr val="002060"/>
                </a:solidFill>
              </a:rPr>
              <a:t>is</a:t>
            </a:r>
            <a:r>
              <a:rPr lang="es-ES" dirty="0">
                <a:solidFill>
                  <a:srgbClr val="002060"/>
                </a:solidFill>
              </a:rPr>
              <a:t> </a:t>
            </a:r>
            <a:r>
              <a:rPr lang="es-ES" dirty="0" err="1">
                <a:solidFill>
                  <a:srgbClr val="002060"/>
                </a:solidFill>
              </a:rPr>
              <a:t>used</a:t>
            </a:r>
            <a:r>
              <a:rPr lang="es-ES" dirty="0">
                <a:solidFill>
                  <a:srgbClr val="002060"/>
                </a:solidFill>
              </a:rPr>
              <a:t> to reduce </a:t>
            </a:r>
            <a:r>
              <a:rPr lang="es-ES" dirty="0" err="1">
                <a:solidFill>
                  <a:srgbClr val="002060"/>
                </a:solidFill>
              </a:rPr>
              <a:t>the</a:t>
            </a:r>
            <a:r>
              <a:rPr lang="es-ES" dirty="0">
                <a:solidFill>
                  <a:srgbClr val="002060"/>
                </a:solidFill>
              </a:rPr>
              <a:t> </a:t>
            </a:r>
            <a:r>
              <a:rPr lang="es-ES" dirty="0" err="1">
                <a:solidFill>
                  <a:srgbClr val="002060"/>
                </a:solidFill>
              </a:rPr>
              <a:t>dimensionality</a:t>
            </a:r>
            <a:r>
              <a:rPr lang="es-ES" dirty="0">
                <a:solidFill>
                  <a:srgbClr val="002060"/>
                </a:solidFill>
              </a:rPr>
              <a:t> of </a:t>
            </a:r>
            <a:r>
              <a:rPr lang="es-ES" dirty="0" err="1">
                <a:solidFill>
                  <a:srgbClr val="002060"/>
                </a:solidFill>
              </a:rPr>
              <a:t>the</a:t>
            </a:r>
            <a:r>
              <a:rPr lang="es-ES" dirty="0">
                <a:solidFill>
                  <a:srgbClr val="002060"/>
                </a:solidFill>
              </a:rPr>
              <a:t> data.</a:t>
            </a:r>
          </a:p>
          <a:p>
            <a:pPr marL="285750" indent="-285750">
              <a:buFont typeface="Arial" panose="020B0604020202020204" pitchFamily="34" charset="0"/>
              <a:buChar char="•"/>
            </a:pPr>
            <a:endParaRPr lang="es-ES" dirty="0">
              <a:solidFill>
                <a:srgbClr val="002060"/>
              </a:solidFill>
            </a:endParaRPr>
          </a:p>
          <a:p>
            <a:pPr marL="285750" indent="-285750">
              <a:buFont typeface="Arial" panose="020B0604020202020204" pitchFamily="34" charset="0"/>
              <a:buChar char="•"/>
            </a:pPr>
            <a:r>
              <a:rPr lang="es-ES" dirty="0">
                <a:solidFill>
                  <a:srgbClr val="002060"/>
                </a:solidFill>
              </a:rPr>
              <a:t>PCA </a:t>
            </a:r>
            <a:r>
              <a:rPr lang="es-ES" dirty="0" err="1">
                <a:solidFill>
                  <a:srgbClr val="002060"/>
                </a:solidFill>
              </a:rPr>
              <a:t>operates</a:t>
            </a:r>
            <a:r>
              <a:rPr lang="es-ES" dirty="0">
                <a:solidFill>
                  <a:srgbClr val="002060"/>
                </a:solidFill>
              </a:rPr>
              <a:t> </a:t>
            </a:r>
            <a:r>
              <a:rPr lang="es-ES" dirty="0" err="1">
                <a:solidFill>
                  <a:srgbClr val="002060"/>
                </a:solidFill>
              </a:rPr>
              <a:t>by</a:t>
            </a:r>
            <a:r>
              <a:rPr lang="es-ES" dirty="0">
                <a:solidFill>
                  <a:srgbClr val="002060"/>
                </a:solidFill>
              </a:rPr>
              <a:t> </a:t>
            </a:r>
            <a:r>
              <a:rPr lang="es-ES" dirty="0" err="1">
                <a:solidFill>
                  <a:srgbClr val="002060"/>
                </a:solidFill>
              </a:rPr>
              <a:t>finding</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directions</a:t>
            </a:r>
            <a:r>
              <a:rPr lang="es-ES" dirty="0">
                <a:solidFill>
                  <a:srgbClr val="002060"/>
                </a:solidFill>
              </a:rPr>
              <a:t> </a:t>
            </a:r>
            <a:r>
              <a:rPr lang="es-ES" dirty="0" err="1">
                <a:solidFill>
                  <a:srgbClr val="002060"/>
                </a:solidFill>
              </a:rPr>
              <a:t>where</a:t>
            </a:r>
            <a:r>
              <a:rPr lang="es-ES" dirty="0">
                <a:solidFill>
                  <a:srgbClr val="002060"/>
                </a:solidFill>
              </a:rPr>
              <a:t> </a:t>
            </a:r>
            <a:r>
              <a:rPr lang="es-ES" dirty="0" err="1">
                <a:solidFill>
                  <a:srgbClr val="002060"/>
                </a:solidFill>
              </a:rPr>
              <a:t>there</a:t>
            </a:r>
            <a:r>
              <a:rPr lang="es-ES" dirty="0">
                <a:solidFill>
                  <a:srgbClr val="002060"/>
                </a:solidFill>
              </a:rPr>
              <a:t> </a:t>
            </a:r>
            <a:r>
              <a:rPr lang="es-ES" dirty="0" err="1">
                <a:solidFill>
                  <a:srgbClr val="002060"/>
                </a:solidFill>
              </a:rPr>
              <a:t>is</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most</a:t>
            </a:r>
            <a:r>
              <a:rPr lang="es-ES" dirty="0">
                <a:solidFill>
                  <a:srgbClr val="002060"/>
                </a:solidFill>
              </a:rPr>
              <a:t> of </a:t>
            </a:r>
            <a:r>
              <a:rPr lang="es-ES" dirty="0" err="1">
                <a:solidFill>
                  <a:srgbClr val="002060"/>
                </a:solidFill>
              </a:rPr>
              <a:t>the</a:t>
            </a:r>
            <a:r>
              <a:rPr lang="es-ES" dirty="0">
                <a:solidFill>
                  <a:srgbClr val="002060"/>
                </a:solidFill>
              </a:rPr>
              <a:t> </a:t>
            </a:r>
            <a:r>
              <a:rPr lang="es-ES" dirty="0" err="1">
                <a:solidFill>
                  <a:srgbClr val="002060"/>
                </a:solidFill>
              </a:rPr>
              <a:t>variance</a:t>
            </a:r>
            <a:r>
              <a:rPr lang="es-ES" dirty="0">
                <a:solidFill>
                  <a:srgbClr val="002060"/>
                </a:solidFill>
              </a:rPr>
              <a:t> in </a:t>
            </a:r>
            <a:r>
              <a:rPr lang="es-ES" dirty="0" err="1">
                <a:solidFill>
                  <a:srgbClr val="002060"/>
                </a:solidFill>
              </a:rPr>
              <a:t>the</a:t>
            </a:r>
            <a:r>
              <a:rPr lang="es-ES" dirty="0">
                <a:solidFill>
                  <a:srgbClr val="002060"/>
                </a:solidFill>
              </a:rPr>
              <a:t> data.</a:t>
            </a:r>
          </a:p>
        </p:txBody>
      </p:sp>
      <p:sp>
        <p:nvSpPr>
          <p:cNvPr id="12" name="Forma libre 11"/>
          <p:cNvSpPr/>
          <p:nvPr/>
        </p:nvSpPr>
        <p:spPr>
          <a:xfrm>
            <a:off x="2980267" y="2120370"/>
            <a:ext cx="795866" cy="783696"/>
          </a:xfrm>
          <a:custGeom>
            <a:avLst/>
            <a:gdLst>
              <a:gd name="connsiteX0" fmla="*/ 423333 w 711200"/>
              <a:gd name="connsiteY0" fmla="*/ 19568 h 663034"/>
              <a:gd name="connsiteX1" fmla="*/ 220133 w 711200"/>
              <a:gd name="connsiteY1" fmla="*/ 36501 h 663034"/>
              <a:gd name="connsiteX2" fmla="*/ 135467 w 711200"/>
              <a:gd name="connsiteY2" fmla="*/ 121168 h 663034"/>
              <a:gd name="connsiteX3" fmla="*/ 84667 w 711200"/>
              <a:gd name="connsiteY3" fmla="*/ 155034 h 663034"/>
              <a:gd name="connsiteX4" fmla="*/ 33867 w 711200"/>
              <a:gd name="connsiteY4" fmla="*/ 307434 h 663034"/>
              <a:gd name="connsiteX5" fmla="*/ 16933 w 711200"/>
              <a:gd name="connsiteY5" fmla="*/ 358234 h 663034"/>
              <a:gd name="connsiteX6" fmla="*/ 0 w 711200"/>
              <a:gd name="connsiteY6" fmla="*/ 409034 h 663034"/>
              <a:gd name="connsiteX7" fmla="*/ 84667 w 711200"/>
              <a:gd name="connsiteY7" fmla="*/ 629168 h 663034"/>
              <a:gd name="connsiteX8" fmla="*/ 186267 w 711200"/>
              <a:gd name="connsiteY8" fmla="*/ 663034 h 663034"/>
              <a:gd name="connsiteX9" fmla="*/ 440267 w 711200"/>
              <a:gd name="connsiteY9" fmla="*/ 646101 h 663034"/>
              <a:gd name="connsiteX10" fmla="*/ 474133 w 711200"/>
              <a:gd name="connsiteY10" fmla="*/ 595301 h 663034"/>
              <a:gd name="connsiteX11" fmla="*/ 524933 w 711200"/>
              <a:gd name="connsiteY11" fmla="*/ 561434 h 663034"/>
              <a:gd name="connsiteX12" fmla="*/ 558800 w 711200"/>
              <a:gd name="connsiteY12" fmla="*/ 510634 h 663034"/>
              <a:gd name="connsiteX13" fmla="*/ 575733 w 711200"/>
              <a:gd name="connsiteY13" fmla="*/ 459834 h 663034"/>
              <a:gd name="connsiteX14" fmla="*/ 643467 w 711200"/>
              <a:gd name="connsiteY14" fmla="*/ 358234 h 663034"/>
              <a:gd name="connsiteX15" fmla="*/ 660400 w 711200"/>
              <a:gd name="connsiteY15" fmla="*/ 290501 h 663034"/>
              <a:gd name="connsiteX16" fmla="*/ 694267 w 711200"/>
              <a:gd name="connsiteY16" fmla="*/ 239701 h 663034"/>
              <a:gd name="connsiteX17" fmla="*/ 711200 w 711200"/>
              <a:gd name="connsiteY17" fmla="*/ 188901 h 663034"/>
              <a:gd name="connsiteX18" fmla="*/ 694267 w 711200"/>
              <a:gd name="connsiteY18" fmla="*/ 104234 h 663034"/>
              <a:gd name="connsiteX19" fmla="*/ 592667 w 711200"/>
              <a:gd name="connsiteY19" fmla="*/ 53434 h 663034"/>
              <a:gd name="connsiteX20" fmla="*/ 541867 w 711200"/>
              <a:gd name="connsiteY20" fmla="*/ 19568 h 663034"/>
              <a:gd name="connsiteX21" fmla="*/ 372533 w 711200"/>
              <a:gd name="connsiteY21" fmla="*/ 2634 h 6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200" h="663034">
                <a:moveTo>
                  <a:pt x="423333" y="19568"/>
                </a:moveTo>
                <a:cubicBezTo>
                  <a:pt x="355600" y="25212"/>
                  <a:pt x="286781" y="23171"/>
                  <a:pt x="220133" y="36501"/>
                </a:cubicBezTo>
                <a:cubicBezTo>
                  <a:pt x="163688" y="47790"/>
                  <a:pt x="169334" y="87301"/>
                  <a:pt x="135467" y="121168"/>
                </a:cubicBezTo>
                <a:cubicBezTo>
                  <a:pt x="121077" y="135558"/>
                  <a:pt x="101600" y="143745"/>
                  <a:pt x="84667" y="155034"/>
                </a:cubicBezTo>
                <a:lnTo>
                  <a:pt x="33867" y="307434"/>
                </a:lnTo>
                <a:lnTo>
                  <a:pt x="16933" y="358234"/>
                </a:lnTo>
                <a:lnTo>
                  <a:pt x="0" y="409034"/>
                </a:lnTo>
                <a:cubicBezTo>
                  <a:pt x="7267" y="459905"/>
                  <a:pt x="10521" y="604453"/>
                  <a:pt x="84667" y="629168"/>
                </a:cubicBezTo>
                <a:lnTo>
                  <a:pt x="186267" y="663034"/>
                </a:lnTo>
                <a:cubicBezTo>
                  <a:pt x="270934" y="657390"/>
                  <a:pt x="357668" y="665536"/>
                  <a:pt x="440267" y="646101"/>
                </a:cubicBezTo>
                <a:cubicBezTo>
                  <a:pt x="460077" y="641440"/>
                  <a:pt x="459743" y="609692"/>
                  <a:pt x="474133" y="595301"/>
                </a:cubicBezTo>
                <a:cubicBezTo>
                  <a:pt x="488524" y="580910"/>
                  <a:pt x="508000" y="572723"/>
                  <a:pt x="524933" y="561434"/>
                </a:cubicBezTo>
                <a:cubicBezTo>
                  <a:pt x="536222" y="544501"/>
                  <a:pt x="549699" y="528837"/>
                  <a:pt x="558800" y="510634"/>
                </a:cubicBezTo>
                <a:cubicBezTo>
                  <a:pt x="566782" y="494669"/>
                  <a:pt x="567065" y="475437"/>
                  <a:pt x="575733" y="459834"/>
                </a:cubicBezTo>
                <a:cubicBezTo>
                  <a:pt x="595500" y="424253"/>
                  <a:pt x="643467" y="358234"/>
                  <a:pt x="643467" y="358234"/>
                </a:cubicBezTo>
                <a:cubicBezTo>
                  <a:pt x="649111" y="335656"/>
                  <a:pt x="651232" y="311892"/>
                  <a:pt x="660400" y="290501"/>
                </a:cubicBezTo>
                <a:cubicBezTo>
                  <a:pt x="668417" y="271795"/>
                  <a:pt x="685166" y="257904"/>
                  <a:pt x="694267" y="239701"/>
                </a:cubicBezTo>
                <a:cubicBezTo>
                  <a:pt x="702249" y="223736"/>
                  <a:pt x="705556" y="205834"/>
                  <a:pt x="711200" y="188901"/>
                </a:cubicBezTo>
                <a:cubicBezTo>
                  <a:pt x="705556" y="160679"/>
                  <a:pt x="708546" y="129223"/>
                  <a:pt x="694267" y="104234"/>
                </a:cubicBezTo>
                <a:cubicBezTo>
                  <a:pt x="674857" y="70267"/>
                  <a:pt x="622217" y="68209"/>
                  <a:pt x="592667" y="53434"/>
                </a:cubicBezTo>
                <a:cubicBezTo>
                  <a:pt x="574464" y="44333"/>
                  <a:pt x="560070" y="28669"/>
                  <a:pt x="541867" y="19568"/>
                </a:cubicBezTo>
                <a:cubicBezTo>
                  <a:pt x="483009" y="-9861"/>
                  <a:pt x="443780" y="2634"/>
                  <a:pt x="372533" y="263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orma libre 12"/>
          <p:cNvSpPr/>
          <p:nvPr/>
        </p:nvSpPr>
        <p:spPr>
          <a:xfrm>
            <a:off x="720725" y="770466"/>
            <a:ext cx="795866" cy="783696"/>
          </a:xfrm>
          <a:custGeom>
            <a:avLst/>
            <a:gdLst>
              <a:gd name="connsiteX0" fmla="*/ 423333 w 711200"/>
              <a:gd name="connsiteY0" fmla="*/ 19568 h 663034"/>
              <a:gd name="connsiteX1" fmla="*/ 220133 w 711200"/>
              <a:gd name="connsiteY1" fmla="*/ 36501 h 663034"/>
              <a:gd name="connsiteX2" fmla="*/ 135467 w 711200"/>
              <a:gd name="connsiteY2" fmla="*/ 121168 h 663034"/>
              <a:gd name="connsiteX3" fmla="*/ 84667 w 711200"/>
              <a:gd name="connsiteY3" fmla="*/ 155034 h 663034"/>
              <a:gd name="connsiteX4" fmla="*/ 33867 w 711200"/>
              <a:gd name="connsiteY4" fmla="*/ 307434 h 663034"/>
              <a:gd name="connsiteX5" fmla="*/ 16933 w 711200"/>
              <a:gd name="connsiteY5" fmla="*/ 358234 h 663034"/>
              <a:gd name="connsiteX6" fmla="*/ 0 w 711200"/>
              <a:gd name="connsiteY6" fmla="*/ 409034 h 663034"/>
              <a:gd name="connsiteX7" fmla="*/ 84667 w 711200"/>
              <a:gd name="connsiteY7" fmla="*/ 629168 h 663034"/>
              <a:gd name="connsiteX8" fmla="*/ 186267 w 711200"/>
              <a:gd name="connsiteY8" fmla="*/ 663034 h 663034"/>
              <a:gd name="connsiteX9" fmla="*/ 440267 w 711200"/>
              <a:gd name="connsiteY9" fmla="*/ 646101 h 663034"/>
              <a:gd name="connsiteX10" fmla="*/ 474133 w 711200"/>
              <a:gd name="connsiteY10" fmla="*/ 595301 h 663034"/>
              <a:gd name="connsiteX11" fmla="*/ 524933 w 711200"/>
              <a:gd name="connsiteY11" fmla="*/ 561434 h 663034"/>
              <a:gd name="connsiteX12" fmla="*/ 558800 w 711200"/>
              <a:gd name="connsiteY12" fmla="*/ 510634 h 663034"/>
              <a:gd name="connsiteX13" fmla="*/ 575733 w 711200"/>
              <a:gd name="connsiteY13" fmla="*/ 459834 h 663034"/>
              <a:gd name="connsiteX14" fmla="*/ 643467 w 711200"/>
              <a:gd name="connsiteY14" fmla="*/ 358234 h 663034"/>
              <a:gd name="connsiteX15" fmla="*/ 660400 w 711200"/>
              <a:gd name="connsiteY15" fmla="*/ 290501 h 663034"/>
              <a:gd name="connsiteX16" fmla="*/ 694267 w 711200"/>
              <a:gd name="connsiteY16" fmla="*/ 239701 h 663034"/>
              <a:gd name="connsiteX17" fmla="*/ 711200 w 711200"/>
              <a:gd name="connsiteY17" fmla="*/ 188901 h 663034"/>
              <a:gd name="connsiteX18" fmla="*/ 694267 w 711200"/>
              <a:gd name="connsiteY18" fmla="*/ 104234 h 663034"/>
              <a:gd name="connsiteX19" fmla="*/ 592667 w 711200"/>
              <a:gd name="connsiteY19" fmla="*/ 53434 h 663034"/>
              <a:gd name="connsiteX20" fmla="*/ 541867 w 711200"/>
              <a:gd name="connsiteY20" fmla="*/ 19568 h 663034"/>
              <a:gd name="connsiteX21" fmla="*/ 372533 w 711200"/>
              <a:gd name="connsiteY21" fmla="*/ 2634 h 6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200" h="663034">
                <a:moveTo>
                  <a:pt x="423333" y="19568"/>
                </a:moveTo>
                <a:cubicBezTo>
                  <a:pt x="355600" y="25212"/>
                  <a:pt x="286781" y="23171"/>
                  <a:pt x="220133" y="36501"/>
                </a:cubicBezTo>
                <a:cubicBezTo>
                  <a:pt x="163688" y="47790"/>
                  <a:pt x="169334" y="87301"/>
                  <a:pt x="135467" y="121168"/>
                </a:cubicBezTo>
                <a:cubicBezTo>
                  <a:pt x="121077" y="135558"/>
                  <a:pt x="101600" y="143745"/>
                  <a:pt x="84667" y="155034"/>
                </a:cubicBezTo>
                <a:lnTo>
                  <a:pt x="33867" y="307434"/>
                </a:lnTo>
                <a:lnTo>
                  <a:pt x="16933" y="358234"/>
                </a:lnTo>
                <a:lnTo>
                  <a:pt x="0" y="409034"/>
                </a:lnTo>
                <a:cubicBezTo>
                  <a:pt x="7267" y="459905"/>
                  <a:pt x="10521" y="604453"/>
                  <a:pt x="84667" y="629168"/>
                </a:cubicBezTo>
                <a:lnTo>
                  <a:pt x="186267" y="663034"/>
                </a:lnTo>
                <a:cubicBezTo>
                  <a:pt x="270934" y="657390"/>
                  <a:pt x="357668" y="665536"/>
                  <a:pt x="440267" y="646101"/>
                </a:cubicBezTo>
                <a:cubicBezTo>
                  <a:pt x="460077" y="641440"/>
                  <a:pt x="459743" y="609692"/>
                  <a:pt x="474133" y="595301"/>
                </a:cubicBezTo>
                <a:cubicBezTo>
                  <a:pt x="488524" y="580910"/>
                  <a:pt x="508000" y="572723"/>
                  <a:pt x="524933" y="561434"/>
                </a:cubicBezTo>
                <a:cubicBezTo>
                  <a:pt x="536222" y="544501"/>
                  <a:pt x="549699" y="528837"/>
                  <a:pt x="558800" y="510634"/>
                </a:cubicBezTo>
                <a:cubicBezTo>
                  <a:pt x="566782" y="494669"/>
                  <a:pt x="567065" y="475437"/>
                  <a:pt x="575733" y="459834"/>
                </a:cubicBezTo>
                <a:cubicBezTo>
                  <a:pt x="595500" y="424253"/>
                  <a:pt x="643467" y="358234"/>
                  <a:pt x="643467" y="358234"/>
                </a:cubicBezTo>
                <a:cubicBezTo>
                  <a:pt x="649111" y="335656"/>
                  <a:pt x="651232" y="311892"/>
                  <a:pt x="660400" y="290501"/>
                </a:cubicBezTo>
                <a:cubicBezTo>
                  <a:pt x="668417" y="271795"/>
                  <a:pt x="685166" y="257904"/>
                  <a:pt x="694267" y="239701"/>
                </a:cubicBezTo>
                <a:cubicBezTo>
                  <a:pt x="702249" y="223736"/>
                  <a:pt x="705556" y="205834"/>
                  <a:pt x="711200" y="188901"/>
                </a:cubicBezTo>
                <a:cubicBezTo>
                  <a:pt x="705556" y="160679"/>
                  <a:pt x="708546" y="129223"/>
                  <a:pt x="694267" y="104234"/>
                </a:cubicBezTo>
                <a:cubicBezTo>
                  <a:pt x="674857" y="70267"/>
                  <a:pt x="622217" y="68209"/>
                  <a:pt x="592667" y="53434"/>
                </a:cubicBezTo>
                <a:cubicBezTo>
                  <a:pt x="574464" y="44333"/>
                  <a:pt x="560070" y="28669"/>
                  <a:pt x="541867" y="19568"/>
                </a:cubicBezTo>
                <a:cubicBezTo>
                  <a:pt x="483009" y="-9861"/>
                  <a:pt x="443780" y="2634"/>
                  <a:pt x="372533" y="263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orma libre 13"/>
          <p:cNvSpPr/>
          <p:nvPr/>
        </p:nvSpPr>
        <p:spPr>
          <a:xfrm>
            <a:off x="720725" y="3187170"/>
            <a:ext cx="795866" cy="783696"/>
          </a:xfrm>
          <a:custGeom>
            <a:avLst/>
            <a:gdLst>
              <a:gd name="connsiteX0" fmla="*/ 423333 w 711200"/>
              <a:gd name="connsiteY0" fmla="*/ 19568 h 663034"/>
              <a:gd name="connsiteX1" fmla="*/ 220133 w 711200"/>
              <a:gd name="connsiteY1" fmla="*/ 36501 h 663034"/>
              <a:gd name="connsiteX2" fmla="*/ 135467 w 711200"/>
              <a:gd name="connsiteY2" fmla="*/ 121168 h 663034"/>
              <a:gd name="connsiteX3" fmla="*/ 84667 w 711200"/>
              <a:gd name="connsiteY3" fmla="*/ 155034 h 663034"/>
              <a:gd name="connsiteX4" fmla="*/ 33867 w 711200"/>
              <a:gd name="connsiteY4" fmla="*/ 307434 h 663034"/>
              <a:gd name="connsiteX5" fmla="*/ 16933 w 711200"/>
              <a:gd name="connsiteY5" fmla="*/ 358234 h 663034"/>
              <a:gd name="connsiteX6" fmla="*/ 0 w 711200"/>
              <a:gd name="connsiteY6" fmla="*/ 409034 h 663034"/>
              <a:gd name="connsiteX7" fmla="*/ 84667 w 711200"/>
              <a:gd name="connsiteY7" fmla="*/ 629168 h 663034"/>
              <a:gd name="connsiteX8" fmla="*/ 186267 w 711200"/>
              <a:gd name="connsiteY8" fmla="*/ 663034 h 663034"/>
              <a:gd name="connsiteX9" fmla="*/ 440267 w 711200"/>
              <a:gd name="connsiteY9" fmla="*/ 646101 h 663034"/>
              <a:gd name="connsiteX10" fmla="*/ 474133 w 711200"/>
              <a:gd name="connsiteY10" fmla="*/ 595301 h 663034"/>
              <a:gd name="connsiteX11" fmla="*/ 524933 w 711200"/>
              <a:gd name="connsiteY11" fmla="*/ 561434 h 663034"/>
              <a:gd name="connsiteX12" fmla="*/ 558800 w 711200"/>
              <a:gd name="connsiteY12" fmla="*/ 510634 h 663034"/>
              <a:gd name="connsiteX13" fmla="*/ 575733 w 711200"/>
              <a:gd name="connsiteY13" fmla="*/ 459834 h 663034"/>
              <a:gd name="connsiteX14" fmla="*/ 643467 w 711200"/>
              <a:gd name="connsiteY14" fmla="*/ 358234 h 663034"/>
              <a:gd name="connsiteX15" fmla="*/ 660400 w 711200"/>
              <a:gd name="connsiteY15" fmla="*/ 290501 h 663034"/>
              <a:gd name="connsiteX16" fmla="*/ 694267 w 711200"/>
              <a:gd name="connsiteY16" fmla="*/ 239701 h 663034"/>
              <a:gd name="connsiteX17" fmla="*/ 711200 w 711200"/>
              <a:gd name="connsiteY17" fmla="*/ 188901 h 663034"/>
              <a:gd name="connsiteX18" fmla="*/ 694267 w 711200"/>
              <a:gd name="connsiteY18" fmla="*/ 104234 h 663034"/>
              <a:gd name="connsiteX19" fmla="*/ 592667 w 711200"/>
              <a:gd name="connsiteY19" fmla="*/ 53434 h 663034"/>
              <a:gd name="connsiteX20" fmla="*/ 541867 w 711200"/>
              <a:gd name="connsiteY20" fmla="*/ 19568 h 663034"/>
              <a:gd name="connsiteX21" fmla="*/ 372533 w 711200"/>
              <a:gd name="connsiteY21" fmla="*/ 2634 h 6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200" h="663034">
                <a:moveTo>
                  <a:pt x="423333" y="19568"/>
                </a:moveTo>
                <a:cubicBezTo>
                  <a:pt x="355600" y="25212"/>
                  <a:pt x="286781" y="23171"/>
                  <a:pt x="220133" y="36501"/>
                </a:cubicBezTo>
                <a:cubicBezTo>
                  <a:pt x="163688" y="47790"/>
                  <a:pt x="169334" y="87301"/>
                  <a:pt x="135467" y="121168"/>
                </a:cubicBezTo>
                <a:cubicBezTo>
                  <a:pt x="121077" y="135558"/>
                  <a:pt x="101600" y="143745"/>
                  <a:pt x="84667" y="155034"/>
                </a:cubicBezTo>
                <a:lnTo>
                  <a:pt x="33867" y="307434"/>
                </a:lnTo>
                <a:lnTo>
                  <a:pt x="16933" y="358234"/>
                </a:lnTo>
                <a:lnTo>
                  <a:pt x="0" y="409034"/>
                </a:lnTo>
                <a:cubicBezTo>
                  <a:pt x="7267" y="459905"/>
                  <a:pt x="10521" y="604453"/>
                  <a:pt x="84667" y="629168"/>
                </a:cubicBezTo>
                <a:lnTo>
                  <a:pt x="186267" y="663034"/>
                </a:lnTo>
                <a:cubicBezTo>
                  <a:pt x="270934" y="657390"/>
                  <a:pt x="357668" y="665536"/>
                  <a:pt x="440267" y="646101"/>
                </a:cubicBezTo>
                <a:cubicBezTo>
                  <a:pt x="460077" y="641440"/>
                  <a:pt x="459743" y="609692"/>
                  <a:pt x="474133" y="595301"/>
                </a:cubicBezTo>
                <a:cubicBezTo>
                  <a:pt x="488524" y="580910"/>
                  <a:pt x="508000" y="572723"/>
                  <a:pt x="524933" y="561434"/>
                </a:cubicBezTo>
                <a:cubicBezTo>
                  <a:pt x="536222" y="544501"/>
                  <a:pt x="549699" y="528837"/>
                  <a:pt x="558800" y="510634"/>
                </a:cubicBezTo>
                <a:cubicBezTo>
                  <a:pt x="566782" y="494669"/>
                  <a:pt x="567065" y="475437"/>
                  <a:pt x="575733" y="459834"/>
                </a:cubicBezTo>
                <a:cubicBezTo>
                  <a:pt x="595500" y="424253"/>
                  <a:pt x="643467" y="358234"/>
                  <a:pt x="643467" y="358234"/>
                </a:cubicBezTo>
                <a:cubicBezTo>
                  <a:pt x="649111" y="335656"/>
                  <a:pt x="651232" y="311892"/>
                  <a:pt x="660400" y="290501"/>
                </a:cubicBezTo>
                <a:cubicBezTo>
                  <a:pt x="668417" y="271795"/>
                  <a:pt x="685166" y="257904"/>
                  <a:pt x="694267" y="239701"/>
                </a:cubicBezTo>
                <a:cubicBezTo>
                  <a:pt x="702249" y="223736"/>
                  <a:pt x="705556" y="205834"/>
                  <a:pt x="711200" y="188901"/>
                </a:cubicBezTo>
                <a:cubicBezTo>
                  <a:pt x="705556" y="160679"/>
                  <a:pt x="708546" y="129223"/>
                  <a:pt x="694267" y="104234"/>
                </a:cubicBezTo>
                <a:cubicBezTo>
                  <a:pt x="674857" y="70267"/>
                  <a:pt x="622217" y="68209"/>
                  <a:pt x="592667" y="53434"/>
                </a:cubicBezTo>
                <a:cubicBezTo>
                  <a:pt x="574464" y="44333"/>
                  <a:pt x="560070" y="28669"/>
                  <a:pt x="541867" y="19568"/>
                </a:cubicBezTo>
                <a:cubicBezTo>
                  <a:pt x="483009" y="-9861"/>
                  <a:pt x="443780" y="2634"/>
                  <a:pt x="372533" y="263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orma libre 14"/>
          <p:cNvSpPr/>
          <p:nvPr/>
        </p:nvSpPr>
        <p:spPr>
          <a:xfrm>
            <a:off x="2970742" y="4414839"/>
            <a:ext cx="795866" cy="783696"/>
          </a:xfrm>
          <a:custGeom>
            <a:avLst/>
            <a:gdLst>
              <a:gd name="connsiteX0" fmla="*/ 423333 w 711200"/>
              <a:gd name="connsiteY0" fmla="*/ 19568 h 663034"/>
              <a:gd name="connsiteX1" fmla="*/ 220133 w 711200"/>
              <a:gd name="connsiteY1" fmla="*/ 36501 h 663034"/>
              <a:gd name="connsiteX2" fmla="*/ 135467 w 711200"/>
              <a:gd name="connsiteY2" fmla="*/ 121168 h 663034"/>
              <a:gd name="connsiteX3" fmla="*/ 84667 w 711200"/>
              <a:gd name="connsiteY3" fmla="*/ 155034 h 663034"/>
              <a:gd name="connsiteX4" fmla="*/ 33867 w 711200"/>
              <a:gd name="connsiteY4" fmla="*/ 307434 h 663034"/>
              <a:gd name="connsiteX5" fmla="*/ 16933 w 711200"/>
              <a:gd name="connsiteY5" fmla="*/ 358234 h 663034"/>
              <a:gd name="connsiteX6" fmla="*/ 0 w 711200"/>
              <a:gd name="connsiteY6" fmla="*/ 409034 h 663034"/>
              <a:gd name="connsiteX7" fmla="*/ 84667 w 711200"/>
              <a:gd name="connsiteY7" fmla="*/ 629168 h 663034"/>
              <a:gd name="connsiteX8" fmla="*/ 186267 w 711200"/>
              <a:gd name="connsiteY8" fmla="*/ 663034 h 663034"/>
              <a:gd name="connsiteX9" fmla="*/ 440267 w 711200"/>
              <a:gd name="connsiteY9" fmla="*/ 646101 h 663034"/>
              <a:gd name="connsiteX10" fmla="*/ 474133 w 711200"/>
              <a:gd name="connsiteY10" fmla="*/ 595301 h 663034"/>
              <a:gd name="connsiteX11" fmla="*/ 524933 w 711200"/>
              <a:gd name="connsiteY11" fmla="*/ 561434 h 663034"/>
              <a:gd name="connsiteX12" fmla="*/ 558800 w 711200"/>
              <a:gd name="connsiteY12" fmla="*/ 510634 h 663034"/>
              <a:gd name="connsiteX13" fmla="*/ 575733 w 711200"/>
              <a:gd name="connsiteY13" fmla="*/ 459834 h 663034"/>
              <a:gd name="connsiteX14" fmla="*/ 643467 w 711200"/>
              <a:gd name="connsiteY14" fmla="*/ 358234 h 663034"/>
              <a:gd name="connsiteX15" fmla="*/ 660400 w 711200"/>
              <a:gd name="connsiteY15" fmla="*/ 290501 h 663034"/>
              <a:gd name="connsiteX16" fmla="*/ 694267 w 711200"/>
              <a:gd name="connsiteY16" fmla="*/ 239701 h 663034"/>
              <a:gd name="connsiteX17" fmla="*/ 711200 w 711200"/>
              <a:gd name="connsiteY17" fmla="*/ 188901 h 663034"/>
              <a:gd name="connsiteX18" fmla="*/ 694267 w 711200"/>
              <a:gd name="connsiteY18" fmla="*/ 104234 h 663034"/>
              <a:gd name="connsiteX19" fmla="*/ 592667 w 711200"/>
              <a:gd name="connsiteY19" fmla="*/ 53434 h 663034"/>
              <a:gd name="connsiteX20" fmla="*/ 541867 w 711200"/>
              <a:gd name="connsiteY20" fmla="*/ 19568 h 663034"/>
              <a:gd name="connsiteX21" fmla="*/ 372533 w 711200"/>
              <a:gd name="connsiteY21" fmla="*/ 2634 h 6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200" h="663034">
                <a:moveTo>
                  <a:pt x="423333" y="19568"/>
                </a:moveTo>
                <a:cubicBezTo>
                  <a:pt x="355600" y="25212"/>
                  <a:pt x="286781" y="23171"/>
                  <a:pt x="220133" y="36501"/>
                </a:cubicBezTo>
                <a:cubicBezTo>
                  <a:pt x="163688" y="47790"/>
                  <a:pt x="169334" y="87301"/>
                  <a:pt x="135467" y="121168"/>
                </a:cubicBezTo>
                <a:cubicBezTo>
                  <a:pt x="121077" y="135558"/>
                  <a:pt x="101600" y="143745"/>
                  <a:pt x="84667" y="155034"/>
                </a:cubicBezTo>
                <a:lnTo>
                  <a:pt x="33867" y="307434"/>
                </a:lnTo>
                <a:lnTo>
                  <a:pt x="16933" y="358234"/>
                </a:lnTo>
                <a:lnTo>
                  <a:pt x="0" y="409034"/>
                </a:lnTo>
                <a:cubicBezTo>
                  <a:pt x="7267" y="459905"/>
                  <a:pt x="10521" y="604453"/>
                  <a:pt x="84667" y="629168"/>
                </a:cubicBezTo>
                <a:lnTo>
                  <a:pt x="186267" y="663034"/>
                </a:lnTo>
                <a:cubicBezTo>
                  <a:pt x="270934" y="657390"/>
                  <a:pt x="357668" y="665536"/>
                  <a:pt x="440267" y="646101"/>
                </a:cubicBezTo>
                <a:cubicBezTo>
                  <a:pt x="460077" y="641440"/>
                  <a:pt x="459743" y="609692"/>
                  <a:pt x="474133" y="595301"/>
                </a:cubicBezTo>
                <a:cubicBezTo>
                  <a:pt x="488524" y="580910"/>
                  <a:pt x="508000" y="572723"/>
                  <a:pt x="524933" y="561434"/>
                </a:cubicBezTo>
                <a:cubicBezTo>
                  <a:pt x="536222" y="544501"/>
                  <a:pt x="549699" y="528837"/>
                  <a:pt x="558800" y="510634"/>
                </a:cubicBezTo>
                <a:cubicBezTo>
                  <a:pt x="566782" y="494669"/>
                  <a:pt x="567065" y="475437"/>
                  <a:pt x="575733" y="459834"/>
                </a:cubicBezTo>
                <a:cubicBezTo>
                  <a:pt x="595500" y="424253"/>
                  <a:pt x="643467" y="358234"/>
                  <a:pt x="643467" y="358234"/>
                </a:cubicBezTo>
                <a:cubicBezTo>
                  <a:pt x="649111" y="335656"/>
                  <a:pt x="651232" y="311892"/>
                  <a:pt x="660400" y="290501"/>
                </a:cubicBezTo>
                <a:cubicBezTo>
                  <a:pt x="668417" y="271795"/>
                  <a:pt x="685166" y="257904"/>
                  <a:pt x="694267" y="239701"/>
                </a:cubicBezTo>
                <a:cubicBezTo>
                  <a:pt x="702249" y="223736"/>
                  <a:pt x="705556" y="205834"/>
                  <a:pt x="711200" y="188901"/>
                </a:cubicBezTo>
                <a:cubicBezTo>
                  <a:pt x="705556" y="160679"/>
                  <a:pt x="708546" y="129223"/>
                  <a:pt x="694267" y="104234"/>
                </a:cubicBezTo>
                <a:cubicBezTo>
                  <a:pt x="674857" y="70267"/>
                  <a:pt x="622217" y="68209"/>
                  <a:pt x="592667" y="53434"/>
                </a:cubicBezTo>
                <a:cubicBezTo>
                  <a:pt x="574464" y="44333"/>
                  <a:pt x="560070" y="28669"/>
                  <a:pt x="541867" y="19568"/>
                </a:cubicBezTo>
                <a:cubicBezTo>
                  <a:pt x="483009" y="-9861"/>
                  <a:pt x="443780" y="2634"/>
                  <a:pt x="372533" y="263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17" name="Marcador de pie de página 3">
            <a:extLst>
              <a:ext uri="{FF2B5EF4-FFF2-40B4-BE49-F238E27FC236}">
                <a16:creationId xmlns:a16="http://schemas.microsoft.com/office/drawing/2014/main" id="{A66B1A65-1262-4100-88CB-B75F60AB15D3}"/>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127356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6</a:t>
            </a:fld>
            <a:endParaRPr lang="es-ES">
              <a:solidFill>
                <a:prstClr val="black">
                  <a:tint val="75000"/>
                </a:prstClr>
              </a:solidFill>
            </a:endParaRPr>
          </a:p>
        </p:txBody>
      </p:sp>
      <p:sp>
        <p:nvSpPr>
          <p:cNvPr id="43" name="CuadroTexto 42">
            <a:extLst>
              <a:ext uri="{FF2B5EF4-FFF2-40B4-BE49-F238E27FC236}">
                <a16:creationId xmlns:a16="http://schemas.microsoft.com/office/drawing/2014/main" id="{B00E7599-D904-4041-A87B-C89B25153958}"/>
              </a:ext>
            </a:extLst>
          </p:cNvPr>
          <p:cNvSpPr txBox="1"/>
          <p:nvPr/>
        </p:nvSpPr>
        <p:spPr>
          <a:xfrm>
            <a:off x="893730" y="1333057"/>
            <a:ext cx="1895584" cy="338554"/>
          </a:xfrm>
          <a:prstGeom prst="rect">
            <a:avLst/>
          </a:prstGeom>
          <a:noFill/>
        </p:spPr>
        <p:txBody>
          <a:bodyPr wrap="none" rtlCol="0">
            <a:spAutoFit/>
          </a:bodyPr>
          <a:lstStyle/>
          <a:p>
            <a:r>
              <a:rPr lang="es-ES" sz="1600" dirty="0" err="1">
                <a:solidFill>
                  <a:srgbClr val="002060"/>
                </a:solidFill>
              </a:rPr>
              <a:t>Given</a:t>
            </a:r>
            <a:r>
              <a:rPr lang="es-ES" sz="1600" dirty="0">
                <a:solidFill>
                  <a:srgbClr val="002060"/>
                </a:solidFill>
              </a:rPr>
              <a:t> a 2D </a:t>
            </a:r>
            <a:r>
              <a:rPr lang="es-ES" sz="1600" dirty="0" err="1">
                <a:solidFill>
                  <a:srgbClr val="002060"/>
                </a:solidFill>
              </a:rPr>
              <a:t>dataset</a:t>
            </a:r>
            <a:r>
              <a:rPr lang="es-ES" sz="1600" dirty="0">
                <a:solidFill>
                  <a:srgbClr val="002060"/>
                </a:solidFill>
              </a:rPr>
              <a:t>:  </a:t>
            </a:r>
          </a:p>
        </p:txBody>
      </p:sp>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A662C5D1-81BE-4263-BE36-F90D5AF71289}"/>
                  </a:ext>
                </a:extLst>
              </p:cNvPr>
              <p:cNvSpPr txBox="1"/>
              <p:nvPr/>
            </p:nvSpPr>
            <p:spPr>
              <a:xfrm>
                <a:off x="1332443" y="2725649"/>
                <a:ext cx="3222795" cy="784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s-ES" sz="1600" b="1" i="1" smtClean="0">
                              <a:solidFill>
                                <a:srgbClr val="002060"/>
                              </a:solidFill>
                              <a:latin typeface="Cambria Math" panose="02040503050406030204" pitchFamily="18" charset="0"/>
                              <a:ea typeface="Cambria Math" panose="02040503050406030204" pitchFamily="18" charset="0"/>
                            </a:rPr>
                          </m:ctrlPr>
                        </m:sSubSupPr>
                        <m:e>
                          <m:r>
                            <a:rPr lang="es-ES" sz="1600" i="1">
                              <a:solidFill>
                                <a:srgbClr val="002060"/>
                              </a:solidFill>
                              <a:latin typeface="Cambria Math" panose="02040503050406030204" pitchFamily="18" charset="0"/>
                              <a:ea typeface="Cambria Math" panose="02040503050406030204" pitchFamily="18" charset="0"/>
                            </a:rPr>
                            <m:t>𝛿</m:t>
                          </m:r>
                        </m:e>
                        <m:sub>
                          <m:r>
                            <a:rPr lang="es-ES" sz="1600" i="1">
                              <a:solidFill>
                                <a:srgbClr val="002060"/>
                              </a:solidFill>
                              <a:latin typeface="Cambria Math" panose="02040503050406030204" pitchFamily="18" charset="0"/>
                            </a:rPr>
                            <m:t>𝑥</m:t>
                          </m:r>
                        </m:sub>
                        <m:sup>
                          <m:r>
                            <a:rPr lang="es-ES" sz="1600" b="1" i="1">
                              <a:solidFill>
                                <a:srgbClr val="002060"/>
                              </a:solidFill>
                              <a:latin typeface="Cambria Math" panose="02040503050406030204" pitchFamily="18" charset="0"/>
                              <a:ea typeface="Cambria Math" panose="02040503050406030204" pitchFamily="18" charset="0"/>
                            </a:rPr>
                            <m:t>𝟐</m:t>
                          </m:r>
                        </m:sup>
                      </m:sSubSup>
                      <m:r>
                        <a:rPr lang="es-ES" sz="1600" i="1">
                          <a:solidFill>
                            <a:srgbClr val="002060"/>
                          </a:solidFill>
                          <a:latin typeface="Cambria Math" panose="02040503050406030204" pitchFamily="18" charset="0"/>
                          <a:ea typeface="Cambria Math" panose="02040503050406030204" pitchFamily="18" charset="0"/>
                        </a:rPr>
                        <m:t>=</m:t>
                      </m:r>
                      <m:nary>
                        <m:naryPr>
                          <m:chr m:val="∑"/>
                          <m:ctrlPr>
                            <a:rPr lang="es-ES" sz="1600" i="1">
                              <a:solidFill>
                                <a:srgbClr val="002060"/>
                              </a:solidFill>
                              <a:latin typeface="Cambria Math" panose="02040503050406030204" pitchFamily="18" charset="0"/>
                              <a:ea typeface="Cambria Math" panose="02040503050406030204" pitchFamily="18" charset="0"/>
                            </a:rPr>
                          </m:ctrlPr>
                        </m:naryPr>
                        <m:sub>
                          <m:r>
                            <a:rPr lang="es-ES" sz="1600" i="1">
                              <a:solidFill>
                                <a:srgbClr val="002060"/>
                              </a:solidFill>
                              <a:latin typeface="Cambria Math" panose="02040503050406030204" pitchFamily="18" charset="0"/>
                              <a:ea typeface="Cambria Math" panose="02040503050406030204" pitchFamily="18" charset="0"/>
                            </a:rPr>
                            <m:t>𝑖</m:t>
                          </m:r>
                          <m:r>
                            <a:rPr lang="es-ES" sz="1600" i="1">
                              <a:solidFill>
                                <a:srgbClr val="002060"/>
                              </a:solidFill>
                              <a:latin typeface="Cambria Math" panose="02040503050406030204" pitchFamily="18" charset="0"/>
                              <a:ea typeface="Cambria Math" panose="02040503050406030204" pitchFamily="18" charset="0"/>
                            </a:rPr>
                            <m:t>=1</m:t>
                          </m:r>
                        </m:sub>
                        <m:sup>
                          <m:r>
                            <a:rPr lang="es-ES" sz="1600" i="1">
                              <a:solidFill>
                                <a:srgbClr val="002060"/>
                              </a:solidFill>
                              <a:latin typeface="Cambria Math" panose="02040503050406030204" pitchFamily="18" charset="0"/>
                              <a:ea typeface="Cambria Math" panose="02040503050406030204" pitchFamily="18" charset="0"/>
                            </a:rPr>
                            <m:t>𝑁</m:t>
                          </m:r>
                        </m:sup>
                        <m:e>
                          <m:sSup>
                            <m:sSupPr>
                              <m:ctrlPr>
                                <a:rPr lang="es-ES" sz="1600" i="1">
                                  <a:solidFill>
                                    <a:srgbClr val="002060"/>
                                  </a:solidFill>
                                  <a:latin typeface="Cambria Math" panose="02040503050406030204" pitchFamily="18" charset="0"/>
                                  <a:ea typeface="Cambria Math" panose="02040503050406030204" pitchFamily="18" charset="0"/>
                                </a:rPr>
                              </m:ctrlPr>
                            </m:sSupPr>
                            <m:e>
                              <m:d>
                                <m:dPr>
                                  <m:ctrlPr>
                                    <a:rPr lang="es-ES" sz="1600" i="1">
                                      <a:solidFill>
                                        <a:srgbClr val="002060"/>
                                      </a:solidFill>
                                      <a:latin typeface="Cambria Math" panose="02040503050406030204" pitchFamily="18" charset="0"/>
                                      <a:ea typeface="Cambria Math" panose="02040503050406030204" pitchFamily="18" charset="0"/>
                                    </a:rPr>
                                  </m:ctrlPr>
                                </m:dP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𝑥</m:t>
                                      </m:r>
                                    </m:e>
                                    <m:sub>
                                      <m:r>
                                        <a:rPr lang="es-ES" sz="1600" i="1">
                                          <a:solidFill>
                                            <a:srgbClr val="002060"/>
                                          </a:solidFill>
                                          <a:latin typeface="Cambria Math" panose="02040503050406030204" pitchFamily="18" charset="0"/>
                                          <a:ea typeface="Cambria Math" panose="02040503050406030204" pitchFamily="18" charset="0"/>
                                        </a:rPr>
                                        <m:t>𝑖</m:t>
                                      </m:r>
                                    </m:sub>
                                  </m:sSub>
                                  <m:r>
                                    <a:rPr lang="es-ES" sz="1600" i="1">
                                      <a:solidFill>
                                        <a:srgbClr val="002060"/>
                                      </a:solidFill>
                                      <a:latin typeface="Cambria Math" panose="02040503050406030204" pitchFamily="18" charset="0"/>
                                      <a:ea typeface="Cambria Math" panose="02040503050406030204" pitchFamily="18" charset="0"/>
                                    </a:rPr>
                                    <m:t>−</m:t>
                                  </m:r>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𝜇</m:t>
                                      </m:r>
                                    </m:e>
                                    <m:sub>
                                      <m:r>
                                        <a:rPr lang="es-ES" sz="1600" i="1">
                                          <a:solidFill>
                                            <a:srgbClr val="002060"/>
                                          </a:solidFill>
                                          <a:latin typeface="Cambria Math" panose="02040503050406030204" pitchFamily="18" charset="0"/>
                                          <a:ea typeface="Cambria Math" panose="02040503050406030204" pitchFamily="18" charset="0"/>
                                        </a:rPr>
                                        <m:t>𝑥</m:t>
                                      </m:r>
                                    </m:sub>
                                  </m:sSub>
                                </m:e>
                              </m:d>
                            </m:e>
                            <m:sup>
                              <m:r>
                                <a:rPr lang="es-ES" sz="1600" i="1">
                                  <a:solidFill>
                                    <a:srgbClr val="002060"/>
                                  </a:solidFill>
                                  <a:latin typeface="Cambria Math" panose="02040503050406030204" pitchFamily="18" charset="0"/>
                                  <a:ea typeface="Cambria Math" panose="02040503050406030204" pitchFamily="18" charset="0"/>
                                </a:rPr>
                                <m:t>2</m:t>
                              </m:r>
                            </m:sup>
                          </m:sSup>
                        </m:e>
                      </m:nary>
                    </m:oMath>
                  </m:oMathPara>
                </a14:m>
                <a:endParaRPr lang="es-ES" sz="1600" dirty="0">
                  <a:solidFill>
                    <a:srgbClr val="002060"/>
                  </a:solidFill>
                </a:endParaRPr>
              </a:p>
            </p:txBody>
          </p:sp>
        </mc:Choice>
        <mc:Fallback xmlns="">
          <p:sp>
            <p:nvSpPr>
              <p:cNvPr id="44" name="CuadroTexto 43">
                <a:extLst>
                  <a:ext uri="{FF2B5EF4-FFF2-40B4-BE49-F238E27FC236}">
                    <a16:creationId xmlns:a16="http://schemas.microsoft.com/office/drawing/2014/main" id="{A662C5D1-81BE-4263-BE36-F90D5AF71289}"/>
                  </a:ext>
                </a:extLst>
              </p:cNvPr>
              <p:cNvSpPr txBox="1">
                <a:spLocks noRot="1" noChangeAspect="1" noMove="1" noResize="1" noEditPoints="1" noAdjustHandles="1" noChangeArrowheads="1" noChangeShapeType="1" noTextEdit="1"/>
              </p:cNvSpPr>
              <p:nvPr/>
            </p:nvSpPr>
            <p:spPr>
              <a:xfrm>
                <a:off x="1332443" y="2725649"/>
                <a:ext cx="3222795" cy="784638"/>
              </a:xfrm>
              <a:prstGeom prst="rect">
                <a:avLst/>
              </a:prstGeom>
              <a:blipFill>
                <a:blip r:embed="rId2"/>
                <a:stretch>
                  <a:fillRect/>
                </a:stretch>
              </a:blipFill>
            </p:spPr>
            <p:txBody>
              <a:bodyPr/>
              <a:lstStyle/>
              <a:p>
                <a:r>
                  <a:rPr lang="es-ES">
                    <a:noFill/>
                  </a:rPr>
                  <a:t> </a:t>
                </a:r>
              </a:p>
            </p:txBody>
          </p:sp>
        </mc:Fallback>
      </mc:AlternateContent>
      <p:sp>
        <p:nvSpPr>
          <p:cNvPr id="45" name="CuadroTexto 44">
            <a:extLst>
              <a:ext uri="{FF2B5EF4-FFF2-40B4-BE49-F238E27FC236}">
                <a16:creationId xmlns:a16="http://schemas.microsoft.com/office/drawing/2014/main" id="{B7821423-BCB8-49CB-8E14-BE1E2B265182}"/>
              </a:ext>
            </a:extLst>
          </p:cNvPr>
          <p:cNvSpPr txBox="1"/>
          <p:nvPr/>
        </p:nvSpPr>
        <p:spPr>
          <a:xfrm>
            <a:off x="787378" y="3842173"/>
            <a:ext cx="1391022" cy="338554"/>
          </a:xfrm>
          <a:prstGeom prst="rect">
            <a:avLst/>
          </a:prstGeom>
          <a:noFill/>
        </p:spPr>
        <p:txBody>
          <a:bodyPr wrap="none" rtlCol="0">
            <a:spAutoFit/>
          </a:bodyPr>
          <a:lstStyle/>
          <a:p>
            <a:pPr marL="285750" indent="-285750">
              <a:buFont typeface="Arial" panose="020B0604020202020204" pitchFamily="34" charset="0"/>
              <a:buChar char="•"/>
            </a:pPr>
            <a:r>
              <a:rPr lang="es-ES" sz="1600" dirty="0" err="1">
                <a:solidFill>
                  <a:srgbClr val="002060"/>
                </a:solidFill>
              </a:rPr>
              <a:t>Covariance</a:t>
            </a:r>
            <a:endParaRPr lang="es-ES" sz="1600" dirty="0">
              <a:solidFill>
                <a:srgbClr val="002060"/>
              </a:solidFill>
            </a:endParaRPr>
          </a:p>
        </p:txBody>
      </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8E44B5E7-8875-40D2-AFAA-6F5143785A10}"/>
                  </a:ext>
                </a:extLst>
              </p:cNvPr>
              <p:cNvSpPr txBox="1"/>
              <p:nvPr/>
            </p:nvSpPr>
            <p:spPr>
              <a:xfrm>
                <a:off x="2176320" y="3601782"/>
                <a:ext cx="3760237" cy="784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solidFill>
                            <a:srgbClr val="002060"/>
                          </a:solidFill>
                          <a:latin typeface="Cambria Math" panose="02040503050406030204" pitchFamily="18" charset="0"/>
                          <a:ea typeface="Cambria Math" panose="02040503050406030204" pitchFamily="18" charset="0"/>
                        </a:rPr>
                        <m:t>𝑐𝑜𝑣</m:t>
                      </m:r>
                      <m:r>
                        <a:rPr lang="es-ES" sz="1600" b="0" i="1" smtClean="0">
                          <a:solidFill>
                            <a:srgbClr val="002060"/>
                          </a:solidFill>
                          <a:latin typeface="Cambria Math" panose="02040503050406030204" pitchFamily="18" charset="0"/>
                          <a:ea typeface="Cambria Math" panose="02040503050406030204" pitchFamily="18" charset="0"/>
                        </a:rPr>
                        <m:t>(</m:t>
                      </m:r>
                      <m:r>
                        <a:rPr lang="es-ES" sz="1600" b="0" i="1" smtClean="0">
                          <a:solidFill>
                            <a:srgbClr val="002060"/>
                          </a:solidFill>
                          <a:latin typeface="Cambria Math" panose="02040503050406030204" pitchFamily="18" charset="0"/>
                          <a:ea typeface="Cambria Math" panose="02040503050406030204" pitchFamily="18" charset="0"/>
                        </a:rPr>
                        <m:t>𝑥</m:t>
                      </m:r>
                      <m:r>
                        <a:rPr lang="es-ES" sz="1600" b="0" i="1" smtClean="0">
                          <a:solidFill>
                            <a:srgbClr val="002060"/>
                          </a:solidFill>
                          <a:latin typeface="Cambria Math" panose="02040503050406030204" pitchFamily="18" charset="0"/>
                          <a:ea typeface="Cambria Math" panose="02040503050406030204" pitchFamily="18" charset="0"/>
                        </a:rPr>
                        <m:t>,</m:t>
                      </m:r>
                      <m:r>
                        <a:rPr lang="es-ES" sz="1600" b="0" i="1" smtClean="0">
                          <a:solidFill>
                            <a:srgbClr val="002060"/>
                          </a:solidFill>
                          <a:latin typeface="Cambria Math" panose="02040503050406030204" pitchFamily="18" charset="0"/>
                          <a:ea typeface="Cambria Math" panose="02040503050406030204" pitchFamily="18" charset="0"/>
                        </a:rPr>
                        <m:t>𝑦</m:t>
                      </m:r>
                      <m:r>
                        <a:rPr lang="es-ES" sz="1600" b="0" i="1" smtClean="0">
                          <a:solidFill>
                            <a:srgbClr val="002060"/>
                          </a:solidFill>
                          <a:latin typeface="Cambria Math" panose="02040503050406030204" pitchFamily="18" charset="0"/>
                          <a:ea typeface="Cambria Math" panose="02040503050406030204" pitchFamily="18" charset="0"/>
                        </a:rPr>
                        <m:t>)=</m:t>
                      </m:r>
                      <m:f>
                        <m:fPr>
                          <m:ctrlPr>
                            <a:rPr lang="es-ES" sz="1600" b="0" i="1" smtClean="0">
                              <a:solidFill>
                                <a:srgbClr val="002060"/>
                              </a:solidFill>
                              <a:latin typeface="Cambria Math" panose="02040503050406030204" pitchFamily="18" charset="0"/>
                              <a:ea typeface="Cambria Math" panose="02040503050406030204" pitchFamily="18" charset="0"/>
                            </a:rPr>
                          </m:ctrlPr>
                        </m:fPr>
                        <m:num>
                          <m:r>
                            <a:rPr lang="es-ES" sz="1600" b="0" i="1" smtClean="0">
                              <a:solidFill>
                                <a:srgbClr val="002060"/>
                              </a:solidFill>
                              <a:latin typeface="Cambria Math" panose="02040503050406030204" pitchFamily="18" charset="0"/>
                              <a:ea typeface="Cambria Math" panose="02040503050406030204" pitchFamily="18" charset="0"/>
                            </a:rPr>
                            <m:t>1</m:t>
                          </m:r>
                        </m:num>
                        <m:den>
                          <m:r>
                            <a:rPr lang="es-ES" sz="1600" b="0" i="1" smtClean="0">
                              <a:solidFill>
                                <a:srgbClr val="002060"/>
                              </a:solidFill>
                              <a:latin typeface="Cambria Math" panose="02040503050406030204" pitchFamily="18" charset="0"/>
                              <a:ea typeface="Cambria Math" panose="02040503050406030204" pitchFamily="18" charset="0"/>
                            </a:rPr>
                            <m:t>𝑁</m:t>
                          </m:r>
                        </m:den>
                      </m:f>
                      <m:nary>
                        <m:naryPr>
                          <m:chr m:val="∑"/>
                          <m:ctrlPr>
                            <a:rPr lang="es-ES" sz="1600" i="1">
                              <a:solidFill>
                                <a:srgbClr val="002060"/>
                              </a:solidFill>
                              <a:latin typeface="Cambria Math" panose="02040503050406030204" pitchFamily="18" charset="0"/>
                              <a:ea typeface="Cambria Math" panose="02040503050406030204" pitchFamily="18" charset="0"/>
                            </a:rPr>
                          </m:ctrlPr>
                        </m:naryPr>
                        <m:sub>
                          <m:r>
                            <a:rPr lang="es-ES" sz="1600" i="1">
                              <a:solidFill>
                                <a:srgbClr val="002060"/>
                              </a:solidFill>
                              <a:latin typeface="Cambria Math" panose="02040503050406030204" pitchFamily="18" charset="0"/>
                              <a:ea typeface="Cambria Math" panose="02040503050406030204" pitchFamily="18" charset="0"/>
                            </a:rPr>
                            <m:t>𝑖</m:t>
                          </m:r>
                          <m:r>
                            <a:rPr lang="es-ES" sz="1600" i="1">
                              <a:solidFill>
                                <a:srgbClr val="002060"/>
                              </a:solidFill>
                              <a:latin typeface="Cambria Math" panose="02040503050406030204" pitchFamily="18" charset="0"/>
                              <a:ea typeface="Cambria Math" panose="02040503050406030204" pitchFamily="18" charset="0"/>
                            </a:rPr>
                            <m:t>=1</m:t>
                          </m:r>
                        </m:sub>
                        <m:sup>
                          <m:r>
                            <a:rPr lang="es-ES" sz="1600" i="1">
                              <a:solidFill>
                                <a:srgbClr val="002060"/>
                              </a:solidFill>
                              <a:latin typeface="Cambria Math" panose="02040503050406030204" pitchFamily="18" charset="0"/>
                              <a:ea typeface="Cambria Math" panose="02040503050406030204" pitchFamily="18" charset="0"/>
                            </a:rPr>
                            <m:t>𝑁</m:t>
                          </m:r>
                        </m:sup>
                        <m:e>
                          <m:d>
                            <m:dPr>
                              <m:ctrlPr>
                                <a:rPr lang="es-ES" sz="1600" i="1">
                                  <a:solidFill>
                                    <a:srgbClr val="002060"/>
                                  </a:solidFill>
                                  <a:latin typeface="Cambria Math" panose="02040503050406030204" pitchFamily="18" charset="0"/>
                                  <a:ea typeface="Cambria Math" panose="02040503050406030204" pitchFamily="18" charset="0"/>
                                </a:rPr>
                              </m:ctrlPr>
                            </m:dP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𝑥</m:t>
                                  </m:r>
                                </m:e>
                                <m:sub>
                                  <m:r>
                                    <a:rPr lang="es-ES" sz="1600" i="1">
                                      <a:solidFill>
                                        <a:srgbClr val="002060"/>
                                      </a:solidFill>
                                      <a:latin typeface="Cambria Math" panose="02040503050406030204" pitchFamily="18" charset="0"/>
                                      <a:ea typeface="Cambria Math" panose="02040503050406030204" pitchFamily="18" charset="0"/>
                                    </a:rPr>
                                    <m:t>𝑖</m:t>
                                  </m:r>
                                </m:sub>
                              </m:sSub>
                              <m:r>
                                <a:rPr lang="es-ES" sz="1600" i="1">
                                  <a:solidFill>
                                    <a:srgbClr val="002060"/>
                                  </a:solidFill>
                                  <a:latin typeface="Cambria Math" panose="02040503050406030204" pitchFamily="18" charset="0"/>
                                  <a:ea typeface="Cambria Math" panose="02040503050406030204" pitchFamily="18" charset="0"/>
                                </a:rPr>
                                <m:t>−</m:t>
                              </m:r>
                              <m:sSub>
                                <m:sSubPr>
                                  <m:ctrlPr>
                                    <a:rPr lang="es-ES" sz="1600" i="1" smtClean="0">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𝜇</m:t>
                                  </m:r>
                                </m:e>
                                <m:sub>
                                  <m:r>
                                    <a:rPr lang="es-ES" sz="1600" b="0" i="1" smtClean="0">
                                      <a:solidFill>
                                        <a:srgbClr val="002060"/>
                                      </a:solidFill>
                                      <a:latin typeface="Cambria Math" panose="02040503050406030204" pitchFamily="18" charset="0"/>
                                      <a:ea typeface="Cambria Math" panose="02040503050406030204" pitchFamily="18" charset="0"/>
                                    </a:rPr>
                                    <m:t>𝑥</m:t>
                                  </m:r>
                                </m:sub>
                              </m:sSub>
                            </m:e>
                          </m:d>
                          <m:d>
                            <m:dPr>
                              <m:ctrlPr>
                                <a:rPr lang="es-ES" sz="1600" i="1">
                                  <a:solidFill>
                                    <a:srgbClr val="002060"/>
                                  </a:solidFill>
                                  <a:latin typeface="Cambria Math" panose="02040503050406030204" pitchFamily="18" charset="0"/>
                                  <a:ea typeface="Cambria Math" panose="02040503050406030204" pitchFamily="18" charset="0"/>
                                </a:rPr>
                              </m:ctrlPr>
                            </m:dP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0" i="1" smtClean="0">
                                      <a:solidFill>
                                        <a:srgbClr val="002060"/>
                                      </a:solidFill>
                                      <a:latin typeface="Cambria Math" panose="02040503050406030204" pitchFamily="18" charset="0"/>
                                      <a:ea typeface="Cambria Math" panose="02040503050406030204" pitchFamily="18" charset="0"/>
                                    </a:rPr>
                                    <m:t>𝑦</m:t>
                                  </m:r>
                                </m:e>
                                <m:sub>
                                  <m:r>
                                    <a:rPr lang="es-ES" sz="1600" i="1">
                                      <a:solidFill>
                                        <a:srgbClr val="002060"/>
                                      </a:solidFill>
                                      <a:latin typeface="Cambria Math" panose="02040503050406030204" pitchFamily="18" charset="0"/>
                                      <a:ea typeface="Cambria Math" panose="02040503050406030204" pitchFamily="18" charset="0"/>
                                    </a:rPr>
                                    <m:t>𝑖</m:t>
                                  </m:r>
                                </m:sub>
                              </m:sSub>
                              <m:r>
                                <a:rPr lang="es-ES" sz="1600" i="1">
                                  <a:solidFill>
                                    <a:srgbClr val="002060"/>
                                  </a:solidFill>
                                  <a:latin typeface="Cambria Math" panose="02040503050406030204" pitchFamily="18" charset="0"/>
                                  <a:ea typeface="Cambria Math" panose="02040503050406030204" pitchFamily="18" charset="0"/>
                                </a:rPr>
                                <m:t>−</m:t>
                              </m:r>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𝜇</m:t>
                                  </m:r>
                                </m:e>
                                <m:sub>
                                  <m:r>
                                    <a:rPr lang="es-ES" sz="1600" b="0" i="1" smtClean="0">
                                      <a:solidFill>
                                        <a:srgbClr val="002060"/>
                                      </a:solidFill>
                                      <a:latin typeface="Cambria Math" panose="02040503050406030204" pitchFamily="18" charset="0"/>
                                      <a:ea typeface="Cambria Math" panose="02040503050406030204" pitchFamily="18" charset="0"/>
                                    </a:rPr>
                                    <m:t>𝑦</m:t>
                                  </m:r>
                                </m:sub>
                              </m:sSub>
                            </m:e>
                          </m:d>
                        </m:e>
                      </m:nary>
                    </m:oMath>
                  </m:oMathPara>
                </a14:m>
                <a:endParaRPr lang="es-ES" sz="1600" dirty="0">
                  <a:solidFill>
                    <a:srgbClr val="002060"/>
                  </a:solidFill>
                </a:endParaRPr>
              </a:p>
            </p:txBody>
          </p:sp>
        </mc:Choice>
        <mc:Fallback xmlns="">
          <p:sp>
            <p:nvSpPr>
              <p:cNvPr id="46" name="CuadroTexto 45">
                <a:extLst>
                  <a:ext uri="{FF2B5EF4-FFF2-40B4-BE49-F238E27FC236}">
                    <a16:creationId xmlns:a16="http://schemas.microsoft.com/office/drawing/2014/main" id="{8E44B5E7-8875-40D2-AFAA-6F5143785A10}"/>
                  </a:ext>
                </a:extLst>
              </p:cNvPr>
              <p:cNvSpPr txBox="1">
                <a:spLocks noRot="1" noChangeAspect="1" noMove="1" noResize="1" noEditPoints="1" noAdjustHandles="1" noChangeArrowheads="1" noChangeShapeType="1" noTextEdit="1"/>
              </p:cNvSpPr>
              <p:nvPr/>
            </p:nvSpPr>
            <p:spPr>
              <a:xfrm>
                <a:off x="2176320" y="3601782"/>
                <a:ext cx="3760237" cy="78463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FABC2FAA-C1B5-42AF-864C-09A50E046016}"/>
                  </a:ext>
                </a:extLst>
              </p:cNvPr>
              <p:cNvSpPr txBox="1"/>
              <p:nvPr/>
            </p:nvSpPr>
            <p:spPr>
              <a:xfrm>
                <a:off x="1937366" y="1344825"/>
                <a:ext cx="423814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s-ES" sz="1600" b="0" i="1" smtClean="0">
                              <a:solidFill>
                                <a:srgbClr val="002060"/>
                              </a:solidFill>
                              <a:latin typeface="Cambria Math" panose="02040503050406030204" pitchFamily="18" charset="0"/>
                              <a:ea typeface="Cambria Math" panose="02040503050406030204" pitchFamily="18" charset="0"/>
                            </a:rPr>
                          </m:ctrlPr>
                        </m:dPr>
                        <m:e>
                          <m:d>
                            <m:dPr>
                              <m:ctrlPr>
                                <a:rPr lang="es-ES" sz="1600" b="0" i="1" smtClean="0">
                                  <a:solidFill>
                                    <a:srgbClr val="002060"/>
                                  </a:solidFill>
                                  <a:latin typeface="Cambria Math" panose="02040503050406030204" pitchFamily="18" charset="0"/>
                                  <a:ea typeface="Cambria Math" panose="02040503050406030204" pitchFamily="18" charset="0"/>
                                </a:rPr>
                              </m:ctrlPr>
                            </m:dPr>
                            <m:e>
                              <m:sSub>
                                <m:sSubPr>
                                  <m:ctrlPr>
                                    <a:rPr lang="es-ES" sz="1600" b="0" i="1" smtClean="0">
                                      <a:solidFill>
                                        <a:srgbClr val="002060"/>
                                      </a:solidFill>
                                      <a:latin typeface="Cambria Math" panose="02040503050406030204" pitchFamily="18" charset="0"/>
                                      <a:ea typeface="Cambria Math" panose="02040503050406030204" pitchFamily="18" charset="0"/>
                                    </a:rPr>
                                  </m:ctrlPr>
                                </m:sSubPr>
                                <m:e>
                                  <m:r>
                                    <a:rPr lang="es-ES" sz="1600" b="0" i="1" smtClean="0">
                                      <a:solidFill>
                                        <a:srgbClr val="002060"/>
                                      </a:solidFill>
                                      <a:latin typeface="Cambria Math" panose="02040503050406030204" pitchFamily="18" charset="0"/>
                                      <a:ea typeface="Cambria Math" panose="02040503050406030204" pitchFamily="18" charset="0"/>
                                    </a:rPr>
                                    <m:t>𝑥</m:t>
                                  </m:r>
                                </m:e>
                                <m:sub>
                                  <m:r>
                                    <a:rPr lang="es-ES" sz="1600" b="0" i="1" smtClean="0">
                                      <a:solidFill>
                                        <a:srgbClr val="002060"/>
                                      </a:solidFill>
                                      <a:latin typeface="Cambria Math" panose="02040503050406030204" pitchFamily="18" charset="0"/>
                                      <a:ea typeface="Cambria Math" panose="02040503050406030204" pitchFamily="18" charset="0"/>
                                    </a:rPr>
                                    <m:t>1</m:t>
                                  </m:r>
                                </m:sub>
                              </m:sSub>
                              <m:r>
                                <a:rPr lang="es-ES" sz="1600" b="0" i="1" smtClean="0">
                                  <a:solidFill>
                                    <a:srgbClr val="002060"/>
                                  </a:solidFill>
                                  <a:latin typeface="Cambria Math" panose="02040503050406030204" pitchFamily="18" charset="0"/>
                                  <a:ea typeface="Cambria Math" panose="02040503050406030204" pitchFamily="18" charset="0"/>
                                </a:rPr>
                                <m:t>,</m:t>
                              </m:r>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0" i="1" smtClean="0">
                                      <a:solidFill>
                                        <a:srgbClr val="002060"/>
                                      </a:solidFill>
                                      <a:latin typeface="Cambria Math" panose="02040503050406030204" pitchFamily="18" charset="0"/>
                                      <a:ea typeface="Cambria Math" panose="02040503050406030204" pitchFamily="18" charset="0"/>
                                    </a:rPr>
                                    <m:t>𝑦</m:t>
                                  </m:r>
                                </m:e>
                                <m:sub>
                                  <m:r>
                                    <a:rPr lang="es-ES" sz="1600" i="1">
                                      <a:solidFill>
                                        <a:srgbClr val="002060"/>
                                      </a:solidFill>
                                      <a:latin typeface="Cambria Math" panose="02040503050406030204" pitchFamily="18" charset="0"/>
                                      <a:ea typeface="Cambria Math" panose="02040503050406030204" pitchFamily="18" charset="0"/>
                                    </a:rPr>
                                    <m:t>1</m:t>
                                  </m:r>
                                </m:sub>
                              </m:sSub>
                            </m:e>
                          </m:d>
                          <m:r>
                            <a:rPr lang="es-ES" sz="1600" b="0" i="1" smtClean="0">
                              <a:solidFill>
                                <a:srgbClr val="002060"/>
                              </a:solidFill>
                              <a:latin typeface="Cambria Math" panose="02040503050406030204" pitchFamily="18" charset="0"/>
                              <a:ea typeface="Cambria Math" panose="02040503050406030204" pitchFamily="18" charset="0"/>
                            </a:rPr>
                            <m:t>,</m:t>
                          </m:r>
                          <m:d>
                            <m:dPr>
                              <m:ctrlPr>
                                <a:rPr lang="es-ES" sz="1600" i="1">
                                  <a:solidFill>
                                    <a:srgbClr val="002060"/>
                                  </a:solidFill>
                                  <a:latin typeface="Cambria Math" panose="02040503050406030204" pitchFamily="18" charset="0"/>
                                  <a:ea typeface="Cambria Math" panose="02040503050406030204" pitchFamily="18" charset="0"/>
                                </a:rPr>
                              </m:ctrlPr>
                            </m:dP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𝑥</m:t>
                                  </m:r>
                                </m:e>
                                <m:sub>
                                  <m:r>
                                    <a:rPr lang="es-ES" sz="1600" b="0" i="1" smtClean="0">
                                      <a:solidFill>
                                        <a:srgbClr val="002060"/>
                                      </a:solidFill>
                                      <a:latin typeface="Cambria Math" panose="02040503050406030204" pitchFamily="18" charset="0"/>
                                      <a:ea typeface="Cambria Math" panose="02040503050406030204" pitchFamily="18" charset="0"/>
                                    </a:rPr>
                                    <m:t>2</m:t>
                                  </m:r>
                                </m:sub>
                              </m:sSub>
                              <m:r>
                                <a:rPr lang="es-ES" sz="1600" i="1">
                                  <a:solidFill>
                                    <a:srgbClr val="002060"/>
                                  </a:solidFill>
                                  <a:latin typeface="Cambria Math" panose="02040503050406030204" pitchFamily="18" charset="0"/>
                                  <a:ea typeface="Cambria Math" panose="02040503050406030204" pitchFamily="18" charset="0"/>
                                </a:rPr>
                                <m:t>,</m:t>
                              </m:r>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𝑦</m:t>
                                  </m:r>
                                </m:e>
                                <m:sub>
                                  <m:r>
                                    <a:rPr lang="es-ES" sz="1600" b="0" i="1" smtClean="0">
                                      <a:solidFill>
                                        <a:srgbClr val="002060"/>
                                      </a:solidFill>
                                      <a:latin typeface="Cambria Math" panose="02040503050406030204" pitchFamily="18" charset="0"/>
                                      <a:ea typeface="Cambria Math" panose="02040503050406030204" pitchFamily="18" charset="0"/>
                                    </a:rPr>
                                    <m:t>2</m:t>
                                  </m:r>
                                </m:sub>
                              </m:sSub>
                            </m:e>
                          </m:d>
                          <m:r>
                            <a:rPr lang="es-ES" sz="1600" b="0" i="1" smtClean="0">
                              <a:solidFill>
                                <a:srgbClr val="002060"/>
                              </a:solidFill>
                              <a:latin typeface="Cambria Math" panose="02040503050406030204" pitchFamily="18" charset="0"/>
                              <a:ea typeface="Cambria Math" panose="02040503050406030204" pitchFamily="18" charset="0"/>
                            </a:rPr>
                            <m:t>,…,</m:t>
                          </m:r>
                          <m:d>
                            <m:dPr>
                              <m:ctrlPr>
                                <a:rPr lang="es-ES" sz="1600" i="1">
                                  <a:solidFill>
                                    <a:srgbClr val="002060"/>
                                  </a:solidFill>
                                  <a:latin typeface="Cambria Math" panose="02040503050406030204" pitchFamily="18" charset="0"/>
                                  <a:ea typeface="Cambria Math" panose="02040503050406030204" pitchFamily="18" charset="0"/>
                                </a:rPr>
                              </m:ctrlPr>
                            </m:dP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𝑥</m:t>
                                  </m:r>
                                </m:e>
                                <m:sub>
                                  <m:r>
                                    <a:rPr lang="es-ES" sz="1600" b="0" i="1" smtClean="0">
                                      <a:solidFill>
                                        <a:srgbClr val="002060"/>
                                      </a:solidFill>
                                      <a:latin typeface="Cambria Math" panose="02040503050406030204" pitchFamily="18" charset="0"/>
                                      <a:ea typeface="Cambria Math" panose="02040503050406030204" pitchFamily="18" charset="0"/>
                                    </a:rPr>
                                    <m:t>𝑁</m:t>
                                  </m:r>
                                </m:sub>
                              </m:sSub>
                              <m:r>
                                <a:rPr lang="es-ES" sz="1600" i="1">
                                  <a:solidFill>
                                    <a:srgbClr val="002060"/>
                                  </a:solidFill>
                                  <a:latin typeface="Cambria Math" panose="02040503050406030204" pitchFamily="18" charset="0"/>
                                  <a:ea typeface="Cambria Math" panose="02040503050406030204" pitchFamily="18" charset="0"/>
                                </a:rPr>
                                <m:t>,</m:t>
                              </m:r>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𝑦</m:t>
                                  </m:r>
                                </m:e>
                                <m:sub>
                                  <m:r>
                                    <a:rPr lang="es-ES" sz="1600" b="0" i="1" smtClean="0">
                                      <a:solidFill>
                                        <a:srgbClr val="002060"/>
                                      </a:solidFill>
                                      <a:latin typeface="Cambria Math" panose="02040503050406030204" pitchFamily="18" charset="0"/>
                                      <a:ea typeface="Cambria Math" panose="02040503050406030204" pitchFamily="18" charset="0"/>
                                    </a:rPr>
                                    <m:t>𝑁</m:t>
                                  </m:r>
                                </m:sub>
                              </m:sSub>
                            </m:e>
                          </m:d>
                        </m:e>
                      </m:d>
                      <m:r>
                        <a:rPr lang="es-ES" sz="1600" b="0" i="1" smtClean="0">
                          <a:solidFill>
                            <a:srgbClr val="002060"/>
                          </a:solidFill>
                          <a:latin typeface="Cambria Math" panose="02040503050406030204" pitchFamily="18" charset="0"/>
                          <a:ea typeface="Cambria Math" panose="02040503050406030204" pitchFamily="18" charset="0"/>
                        </a:rPr>
                        <m:t> </m:t>
                      </m:r>
                    </m:oMath>
                  </m:oMathPara>
                </a14:m>
                <a:endParaRPr lang="es-ES" sz="1600" dirty="0">
                  <a:solidFill>
                    <a:srgbClr val="002060"/>
                  </a:solidFill>
                </a:endParaRPr>
              </a:p>
            </p:txBody>
          </p:sp>
        </mc:Choice>
        <mc:Fallback xmlns="">
          <p:sp>
            <p:nvSpPr>
              <p:cNvPr id="47" name="CuadroTexto 46">
                <a:extLst>
                  <a:ext uri="{FF2B5EF4-FFF2-40B4-BE49-F238E27FC236}">
                    <a16:creationId xmlns:a16="http://schemas.microsoft.com/office/drawing/2014/main" id="{FABC2FAA-C1B5-42AF-864C-09A50E046016}"/>
                  </a:ext>
                </a:extLst>
              </p:cNvPr>
              <p:cNvSpPr txBox="1">
                <a:spLocks noRot="1" noChangeAspect="1" noMove="1" noResize="1" noEditPoints="1" noAdjustHandles="1" noChangeArrowheads="1" noChangeShapeType="1" noTextEdit="1"/>
              </p:cNvSpPr>
              <p:nvPr/>
            </p:nvSpPr>
            <p:spPr>
              <a:xfrm>
                <a:off x="1937366" y="1344825"/>
                <a:ext cx="4238147" cy="338554"/>
              </a:xfrm>
              <a:prstGeom prst="rect">
                <a:avLst/>
              </a:prstGeom>
              <a:blipFill>
                <a:blip r:embed="rId4"/>
                <a:stretch>
                  <a:fillRect b="-36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99CA857D-9715-46D5-AAD2-25C33844A864}"/>
                  </a:ext>
                </a:extLst>
              </p:cNvPr>
              <p:cNvSpPr txBox="1"/>
              <p:nvPr/>
            </p:nvSpPr>
            <p:spPr>
              <a:xfrm>
                <a:off x="494379" y="1722635"/>
                <a:ext cx="6096000" cy="784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𝜇</m:t>
                          </m:r>
                        </m:e>
                        <m:sub>
                          <m:r>
                            <a:rPr lang="es-ES" sz="1600" b="0" i="1" smtClean="0">
                              <a:solidFill>
                                <a:srgbClr val="002060"/>
                              </a:solidFill>
                              <a:latin typeface="Cambria Math" panose="02040503050406030204" pitchFamily="18" charset="0"/>
                              <a:ea typeface="Cambria Math" panose="02040503050406030204" pitchFamily="18" charset="0"/>
                            </a:rPr>
                            <m:t>𝑥</m:t>
                          </m:r>
                        </m:sub>
                      </m:sSub>
                      <m:r>
                        <a:rPr lang="es-ES" sz="1600" b="0" i="1" smtClean="0">
                          <a:solidFill>
                            <a:srgbClr val="002060"/>
                          </a:solidFill>
                          <a:latin typeface="Cambria Math" panose="02040503050406030204" pitchFamily="18" charset="0"/>
                          <a:ea typeface="Cambria Math" panose="02040503050406030204" pitchFamily="18" charset="0"/>
                        </a:rPr>
                        <m:t>=</m:t>
                      </m:r>
                      <m:f>
                        <m:fPr>
                          <m:ctrlPr>
                            <a:rPr lang="es-ES" sz="1600" i="1">
                              <a:solidFill>
                                <a:srgbClr val="002060"/>
                              </a:solidFill>
                              <a:latin typeface="Cambria Math" panose="02040503050406030204" pitchFamily="18" charset="0"/>
                              <a:ea typeface="Cambria Math" panose="02040503050406030204" pitchFamily="18" charset="0"/>
                            </a:rPr>
                          </m:ctrlPr>
                        </m:fPr>
                        <m:num>
                          <m:r>
                            <a:rPr lang="es-ES" sz="1600" i="1">
                              <a:solidFill>
                                <a:srgbClr val="002060"/>
                              </a:solidFill>
                              <a:latin typeface="Cambria Math" panose="02040503050406030204" pitchFamily="18" charset="0"/>
                              <a:ea typeface="Cambria Math" panose="02040503050406030204" pitchFamily="18" charset="0"/>
                            </a:rPr>
                            <m:t>1</m:t>
                          </m:r>
                        </m:num>
                        <m:den>
                          <m:r>
                            <a:rPr lang="es-ES" sz="1600" i="1">
                              <a:solidFill>
                                <a:srgbClr val="002060"/>
                              </a:solidFill>
                              <a:latin typeface="Cambria Math" panose="02040503050406030204" pitchFamily="18" charset="0"/>
                              <a:ea typeface="Cambria Math" panose="02040503050406030204" pitchFamily="18" charset="0"/>
                            </a:rPr>
                            <m:t>𝑁</m:t>
                          </m:r>
                        </m:den>
                      </m:f>
                      <m:nary>
                        <m:naryPr>
                          <m:chr m:val="∑"/>
                          <m:ctrlPr>
                            <a:rPr lang="es-ES" sz="1600" i="1">
                              <a:solidFill>
                                <a:srgbClr val="002060"/>
                              </a:solidFill>
                              <a:latin typeface="Cambria Math" panose="02040503050406030204" pitchFamily="18" charset="0"/>
                              <a:ea typeface="Cambria Math" panose="02040503050406030204" pitchFamily="18" charset="0"/>
                            </a:rPr>
                          </m:ctrlPr>
                        </m:naryPr>
                        <m:sub>
                          <m:r>
                            <a:rPr lang="es-ES" sz="1600" b="0" i="1" smtClean="0">
                              <a:solidFill>
                                <a:srgbClr val="002060"/>
                              </a:solidFill>
                              <a:latin typeface="Cambria Math" panose="02040503050406030204" pitchFamily="18" charset="0"/>
                              <a:ea typeface="Cambria Math" panose="02040503050406030204" pitchFamily="18" charset="0"/>
                            </a:rPr>
                            <m:t>𝑖</m:t>
                          </m:r>
                          <m:r>
                            <a:rPr lang="es-ES" sz="1600" i="1">
                              <a:solidFill>
                                <a:srgbClr val="002060"/>
                              </a:solidFill>
                              <a:latin typeface="Cambria Math" panose="02040503050406030204" pitchFamily="18" charset="0"/>
                              <a:ea typeface="Cambria Math" panose="02040503050406030204" pitchFamily="18" charset="0"/>
                            </a:rPr>
                            <m:t>=1</m:t>
                          </m:r>
                        </m:sub>
                        <m:sup>
                          <m:r>
                            <a:rPr lang="es-ES" sz="1600" i="1">
                              <a:solidFill>
                                <a:srgbClr val="002060"/>
                              </a:solidFill>
                              <a:latin typeface="Cambria Math" panose="02040503050406030204" pitchFamily="18" charset="0"/>
                              <a:ea typeface="Cambria Math" panose="02040503050406030204" pitchFamily="18" charset="0"/>
                            </a:rPr>
                            <m:t>𝑁</m:t>
                          </m:r>
                        </m:sup>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0" i="1">
                                  <a:solidFill>
                                    <a:srgbClr val="002060"/>
                                  </a:solidFill>
                                  <a:latin typeface="Cambria Math" panose="02040503050406030204" pitchFamily="18" charset="0"/>
                                  <a:ea typeface="Cambria Math" panose="02040503050406030204" pitchFamily="18" charset="0"/>
                                </a:rPr>
                                <m:t> </m:t>
                              </m:r>
                              <m:r>
                                <a:rPr lang="es-ES" sz="1600" b="0" i="1" smtClean="0">
                                  <a:solidFill>
                                    <a:srgbClr val="002060"/>
                                  </a:solidFill>
                                  <a:latin typeface="Cambria Math" panose="02040503050406030204" pitchFamily="18" charset="0"/>
                                  <a:ea typeface="Cambria Math" panose="02040503050406030204" pitchFamily="18" charset="0"/>
                                </a:rPr>
                                <m:t>𝑥</m:t>
                              </m:r>
                            </m:e>
                            <m:sub>
                              <m:r>
                                <a:rPr lang="es-ES" sz="1600" b="0" i="1" smtClean="0">
                                  <a:solidFill>
                                    <a:srgbClr val="002060"/>
                                  </a:solidFill>
                                  <a:latin typeface="Cambria Math" panose="02040503050406030204" pitchFamily="18" charset="0"/>
                                  <a:ea typeface="Cambria Math" panose="02040503050406030204" pitchFamily="18" charset="0"/>
                                </a:rPr>
                                <m:t>𝑖</m:t>
                              </m:r>
                            </m:sub>
                          </m:sSub>
                        </m:e>
                      </m:nary>
                      <m:r>
                        <a:rPr lang="es-ES" sz="1600" b="0" i="1" smtClean="0">
                          <a:solidFill>
                            <a:srgbClr val="002060"/>
                          </a:solidFill>
                          <a:latin typeface="Cambria Math" panose="02040503050406030204" pitchFamily="18" charset="0"/>
                          <a:ea typeface="Cambria Math" panose="02040503050406030204" pitchFamily="18" charset="0"/>
                        </a:rPr>
                        <m:t>;       </m:t>
                      </m:r>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𝜇</m:t>
                          </m:r>
                        </m:e>
                        <m:sub>
                          <m:r>
                            <a:rPr lang="es-ES" sz="1600" b="0" i="1" smtClean="0">
                              <a:solidFill>
                                <a:srgbClr val="002060"/>
                              </a:solidFill>
                              <a:latin typeface="Cambria Math" panose="02040503050406030204" pitchFamily="18" charset="0"/>
                              <a:ea typeface="Cambria Math" panose="02040503050406030204" pitchFamily="18" charset="0"/>
                            </a:rPr>
                            <m:t>𝑦</m:t>
                          </m:r>
                        </m:sub>
                      </m:sSub>
                      <m:r>
                        <a:rPr lang="es-ES" sz="1600" i="1">
                          <a:solidFill>
                            <a:srgbClr val="002060"/>
                          </a:solidFill>
                          <a:latin typeface="Cambria Math" panose="02040503050406030204" pitchFamily="18" charset="0"/>
                          <a:ea typeface="Cambria Math" panose="02040503050406030204" pitchFamily="18" charset="0"/>
                        </a:rPr>
                        <m:t>=</m:t>
                      </m:r>
                      <m:f>
                        <m:fPr>
                          <m:ctrlPr>
                            <a:rPr lang="es-ES" sz="1600" i="1">
                              <a:solidFill>
                                <a:srgbClr val="002060"/>
                              </a:solidFill>
                              <a:latin typeface="Cambria Math" panose="02040503050406030204" pitchFamily="18" charset="0"/>
                              <a:ea typeface="Cambria Math" panose="02040503050406030204" pitchFamily="18" charset="0"/>
                            </a:rPr>
                          </m:ctrlPr>
                        </m:fPr>
                        <m:num>
                          <m:r>
                            <a:rPr lang="es-ES" sz="1600" i="1">
                              <a:solidFill>
                                <a:srgbClr val="002060"/>
                              </a:solidFill>
                              <a:latin typeface="Cambria Math" panose="02040503050406030204" pitchFamily="18" charset="0"/>
                              <a:ea typeface="Cambria Math" panose="02040503050406030204" pitchFamily="18" charset="0"/>
                            </a:rPr>
                            <m:t>1</m:t>
                          </m:r>
                        </m:num>
                        <m:den>
                          <m:r>
                            <a:rPr lang="es-ES" sz="1600" i="1">
                              <a:solidFill>
                                <a:srgbClr val="002060"/>
                              </a:solidFill>
                              <a:latin typeface="Cambria Math" panose="02040503050406030204" pitchFamily="18" charset="0"/>
                              <a:ea typeface="Cambria Math" panose="02040503050406030204" pitchFamily="18" charset="0"/>
                            </a:rPr>
                            <m:t>𝑁</m:t>
                          </m:r>
                        </m:den>
                      </m:f>
                      <m:nary>
                        <m:naryPr>
                          <m:chr m:val="∑"/>
                          <m:ctrlPr>
                            <a:rPr lang="es-ES" sz="1600" i="1">
                              <a:solidFill>
                                <a:srgbClr val="002060"/>
                              </a:solidFill>
                              <a:latin typeface="Cambria Math" panose="02040503050406030204" pitchFamily="18" charset="0"/>
                              <a:ea typeface="Cambria Math" panose="02040503050406030204" pitchFamily="18" charset="0"/>
                            </a:rPr>
                          </m:ctrlPr>
                        </m:naryPr>
                        <m:sub>
                          <m:r>
                            <a:rPr lang="es-ES" sz="1600" i="1">
                              <a:solidFill>
                                <a:srgbClr val="002060"/>
                              </a:solidFill>
                              <a:latin typeface="Cambria Math" panose="02040503050406030204" pitchFamily="18" charset="0"/>
                              <a:ea typeface="Cambria Math" panose="02040503050406030204" pitchFamily="18" charset="0"/>
                            </a:rPr>
                            <m:t>𝑖</m:t>
                          </m:r>
                          <m:r>
                            <a:rPr lang="es-ES" sz="1600" i="1">
                              <a:solidFill>
                                <a:srgbClr val="002060"/>
                              </a:solidFill>
                              <a:latin typeface="Cambria Math" panose="02040503050406030204" pitchFamily="18" charset="0"/>
                              <a:ea typeface="Cambria Math" panose="02040503050406030204" pitchFamily="18" charset="0"/>
                            </a:rPr>
                            <m:t>=1</m:t>
                          </m:r>
                        </m:sub>
                        <m:sup>
                          <m:r>
                            <a:rPr lang="es-ES" sz="1600" i="1">
                              <a:solidFill>
                                <a:srgbClr val="002060"/>
                              </a:solidFill>
                              <a:latin typeface="Cambria Math" panose="02040503050406030204" pitchFamily="18" charset="0"/>
                              <a:ea typeface="Cambria Math" panose="02040503050406030204" pitchFamily="18" charset="0"/>
                            </a:rPr>
                            <m:t>𝑁</m:t>
                          </m:r>
                        </m:sup>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 </m:t>
                              </m:r>
                              <m:r>
                                <a:rPr lang="es-ES" sz="1600" b="0" i="1" smtClean="0">
                                  <a:solidFill>
                                    <a:srgbClr val="002060"/>
                                  </a:solidFill>
                                  <a:latin typeface="Cambria Math" panose="02040503050406030204" pitchFamily="18" charset="0"/>
                                  <a:ea typeface="Cambria Math" panose="02040503050406030204" pitchFamily="18" charset="0"/>
                                </a:rPr>
                                <m:t>𝑦</m:t>
                              </m:r>
                            </m:e>
                            <m:sub>
                              <m:r>
                                <a:rPr lang="es-ES" sz="1600" i="1">
                                  <a:solidFill>
                                    <a:srgbClr val="002060"/>
                                  </a:solidFill>
                                  <a:latin typeface="Cambria Math" panose="02040503050406030204" pitchFamily="18" charset="0"/>
                                  <a:ea typeface="Cambria Math" panose="02040503050406030204" pitchFamily="18" charset="0"/>
                                </a:rPr>
                                <m:t>𝑖</m:t>
                              </m:r>
                            </m:sub>
                          </m:sSub>
                        </m:e>
                      </m:nary>
                    </m:oMath>
                  </m:oMathPara>
                </a14:m>
                <a:endParaRPr lang="es-ES" sz="1600" dirty="0">
                  <a:solidFill>
                    <a:srgbClr val="002060"/>
                  </a:solidFill>
                </a:endParaRPr>
              </a:p>
            </p:txBody>
          </p:sp>
        </mc:Choice>
        <mc:Fallback xmlns="">
          <p:sp>
            <p:nvSpPr>
              <p:cNvPr id="49" name="CuadroTexto 48">
                <a:extLst>
                  <a:ext uri="{FF2B5EF4-FFF2-40B4-BE49-F238E27FC236}">
                    <a16:creationId xmlns:a16="http://schemas.microsoft.com/office/drawing/2014/main" id="{99CA857D-9715-46D5-AAD2-25C33844A864}"/>
                  </a:ext>
                </a:extLst>
              </p:cNvPr>
              <p:cNvSpPr txBox="1">
                <a:spLocks noRot="1" noChangeAspect="1" noMove="1" noResize="1" noEditPoints="1" noAdjustHandles="1" noChangeArrowheads="1" noChangeShapeType="1" noTextEdit="1"/>
              </p:cNvSpPr>
              <p:nvPr/>
            </p:nvSpPr>
            <p:spPr>
              <a:xfrm>
                <a:off x="494379" y="1722635"/>
                <a:ext cx="6096000" cy="784638"/>
              </a:xfrm>
              <a:prstGeom prst="rect">
                <a:avLst/>
              </a:prstGeom>
              <a:blipFill>
                <a:blip r:embed="rId5"/>
                <a:stretch>
                  <a:fillRect/>
                </a:stretch>
              </a:blipFill>
            </p:spPr>
            <p:txBody>
              <a:bodyPr/>
              <a:lstStyle/>
              <a:p>
                <a:r>
                  <a:rPr lang="es-ES">
                    <a:noFill/>
                  </a:rPr>
                  <a:t> </a:t>
                </a:r>
              </a:p>
            </p:txBody>
          </p:sp>
        </mc:Fallback>
      </mc:AlternateContent>
      <p:sp>
        <p:nvSpPr>
          <p:cNvPr id="50" name="CuadroTexto 49">
            <a:extLst>
              <a:ext uri="{FF2B5EF4-FFF2-40B4-BE49-F238E27FC236}">
                <a16:creationId xmlns:a16="http://schemas.microsoft.com/office/drawing/2014/main" id="{9A73CF37-6EDD-4DA0-A0B6-98F32F37440D}"/>
              </a:ext>
            </a:extLst>
          </p:cNvPr>
          <p:cNvSpPr txBox="1"/>
          <p:nvPr/>
        </p:nvSpPr>
        <p:spPr>
          <a:xfrm>
            <a:off x="787378" y="1963037"/>
            <a:ext cx="1244059" cy="1323439"/>
          </a:xfrm>
          <a:prstGeom prst="rect">
            <a:avLst/>
          </a:prstGeom>
          <a:noFill/>
        </p:spPr>
        <p:txBody>
          <a:bodyPr wrap="none" rtlCol="0">
            <a:spAutoFit/>
          </a:bodyPr>
          <a:lstStyle/>
          <a:p>
            <a:pPr marL="285750" indent="-285750">
              <a:buFont typeface="Arial" panose="020B0604020202020204" pitchFamily="34" charset="0"/>
              <a:buChar char="•"/>
            </a:pPr>
            <a:r>
              <a:rPr lang="es-ES" sz="1600" dirty="0" err="1">
                <a:solidFill>
                  <a:srgbClr val="002060"/>
                </a:solidFill>
              </a:rPr>
              <a:t>Means</a:t>
            </a:r>
            <a:r>
              <a:rPr lang="es-ES" sz="1600" dirty="0">
                <a:solidFill>
                  <a:srgbClr val="002060"/>
                </a:solidFill>
              </a:rPr>
              <a:t>:</a:t>
            </a:r>
          </a:p>
          <a:p>
            <a:pPr marL="285750" indent="-285750">
              <a:buFont typeface="Arial" panose="020B0604020202020204" pitchFamily="34" charset="0"/>
              <a:buChar char="•"/>
            </a:pPr>
            <a:endParaRPr lang="es-ES" sz="1600" dirty="0">
              <a:solidFill>
                <a:srgbClr val="002060"/>
              </a:solidFill>
            </a:endParaRPr>
          </a:p>
          <a:p>
            <a:pPr marL="285750" indent="-285750">
              <a:buFont typeface="Arial" panose="020B0604020202020204" pitchFamily="34" charset="0"/>
              <a:buChar char="•"/>
            </a:pPr>
            <a:endParaRPr lang="es-ES" sz="1600" dirty="0">
              <a:solidFill>
                <a:srgbClr val="002060"/>
              </a:solidFill>
            </a:endParaRPr>
          </a:p>
          <a:p>
            <a:endParaRPr lang="es-ES" sz="1600" dirty="0">
              <a:solidFill>
                <a:srgbClr val="002060"/>
              </a:solidFill>
            </a:endParaRPr>
          </a:p>
          <a:p>
            <a:pPr marL="285750" indent="-285750">
              <a:buFont typeface="Arial" panose="020B0604020202020204" pitchFamily="34" charset="0"/>
              <a:buChar char="•"/>
            </a:pPr>
            <a:r>
              <a:rPr lang="es-ES" sz="1600" dirty="0" err="1">
                <a:solidFill>
                  <a:srgbClr val="002060"/>
                </a:solidFill>
              </a:rPr>
              <a:t>Variance</a:t>
            </a:r>
            <a:r>
              <a:rPr lang="es-ES" sz="1600" dirty="0">
                <a:solidFill>
                  <a:srgbClr val="002060"/>
                </a:solidFill>
              </a:rPr>
              <a:t>:</a:t>
            </a:r>
          </a:p>
        </p:txBody>
      </p:sp>
      <mc:AlternateContent xmlns:mc="http://schemas.openxmlformats.org/markup-compatibility/2006" xmlns:a14="http://schemas.microsoft.com/office/drawing/2010/main">
        <mc:Choice Requires="a14">
          <p:sp>
            <p:nvSpPr>
              <p:cNvPr id="52" name="CuadroTexto 51">
                <a:extLst>
                  <a:ext uri="{FF2B5EF4-FFF2-40B4-BE49-F238E27FC236}">
                    <a16:creationId xmlns:a16="http://schemas.microsoft.com/office/drawing/2014/main" id="{CCB0E00A-B633-4C47-B751-AFBBC6C79C67}"/>
                  </a:ext>
                </a:extLst>
              </p:cNvPr>
              <p:cNvSpPr txBox="1"/>
              <p:nvPr/>
            </p:nvSpPr>
            <p:spPr>
              <a:xfrm>
                <a:off x="2828484" y="2725649"/>
                <a:ext cx="4198361" cy="784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s-ES" sz="1600" b="1" i="1" smtClean="0">
                              <a:solidFill>
                                <a:srgbClr val="002060"/>
                              </a:solidFill>
                              <a:latin typeface="Cambria Math" panose="02040503050406030204" pitchFamily="18" charset="0"/>
                              <a:ea typeface="Cambria Math" panose="02040503050406030204" pitchFamily="18" charset="0"/>
                            </a:rPr>
                          </m:ctrlPr>
                        </m:sSubSupPr>
                        <m:e>
                          <m:r>
                            <a:rPr lang="es-ES" sz="1600" i="1">
                              <a:solidFill>
                                <a:srgbClr val="002060"/>
                              </a:solidFill>
                              <a:latin typeface="Cambria Math" panose="02040503050406030204" pitchFamily="18" charset="0"/>
                              <a:ea typeface="Cambria Math" panose="02040503050406030204" pitchFamily="18" charset="0"/>
                            </a:rPr>
                            <m:t>𝛿</m:t>
                          </m:r>
                        </m:e>
                        <m:sub>
                          <m:r>
                            <a:rPr lang="es-ES" sz="1600" b="0" i="1" smtClean="0">
                              <a:solidFill>
                                <a:srgbClr val="002060"/>
                              </a:solidFill>
                              <a:latin typeface="Cambria Math" panose="02040503050406030204" pitchFamily="18" charset="0"/>
                              <a:ea typeface="Cambria Math" panose="02040503050406030204" pitchFamily="18" charset="0"/>
                            </a:rPr>
                            <m:t>𝑦</m:t>
                          </m:r>
                        </m:sub>
                        <m:sup>
                          <m:r>
                            <a:rPr lang="es-ES" sz="1600" b="1" i="1">
                              <a:solidFill>
                                <a:srgbClr val="002060"/>
                              </a:solidFill>
                              <a:latin typeface="Cambria Math" panose="02040503050406030204" pitchFamily="18" charset="0"/>
                              <a:ea typeface="Cambria Math" panose="02040503050406030204" pitchFamily="18" charset="0"/>
                            </a:rPr>
                            <m:t>𝟐</m:t>
                          </m:r>
                        </m:sup>
                      </m:sSubSup>
                      <m:r>
                        <a:rPr lang="es-ES" sz="1600" i="1">
                          <a:solidFill>
                            <a:srgbClr val="002060"/>
                          </a:solidFill>
                          <a:latin typeface="Cambria Math" panose="02040503050406030204" pitchFamily="18" charset="0"/>
                          <a:ea typeface="Cambria Math" panose="02040503050406030204" pitchFamily="18" charset="0"/>
                        </a:rPr>
                        <m:t>=</m:t>
                      </m:r>
                      <m:nary>
                        <m:naryPr>
                          <m:chr m:val="∑"/>
                          <m:ctrlPr>
                            <a:rPr lang="es-ES" sz="1600" i="1">
                              <a:solidFill>
                                <a:srgbClr val="002060"/>
                              </a:solidFill>
                              <a:latin typeface="Cambria Math" panose="02040503050406030204" pitchFamily="18" charset="0"/>
                              <a:ea typeface="Cambria Math" panose="02040503050406030204" pitchFamily="18" charset="0"/>
                            </a:rPr>
                          </m:ctrlPr>
                        </m:naryPr>
                        <m:sub>
                          <m:r>
                            <a:rPr lang="es-ES" sz="1600" i="1">
                              <a:solidFill>
                                <a:srgbClr val="002060"/>
                              </a:solidFill>
                              <a:latin typeface="Cambria Math" panose="02040503050406030204" pitchFamily="18" charset="0"/>
                              <a:ea typeface="Cambria Math" panose="02040503050406030204" pitchFamily="18" charset="0"/>
                            </a:rPr>
                            <m:t>𝑖</m:t>
                          </m:r>
                          <m:r>
                            <a:rPr lang="es-ES" sz="1600" i="1">
                              <a:solidFill>
                                <a:srgbClr val="002060"/>
                              </a:solidFill>
                              <a:latin typeface="Cambria Math" panose="02040503050406030204" pitchFamily="18" charset="0"/>
                              <a:ea typeface="Cambria Math" panose="02040503050406030204" pitchFamily="18" charset="0"/>
                            </a:rPr>
                            <m:t>=1</m:t>
                          </m:r>
                        </m:sub>
                        <m:sup>
                          <m:r>
                            <a:rPr lang="es-ES" sz="1600" i="1">
                              <a:solidFill>
                                <a:srgbClr val="002060"/>
                              </a:solidFill>
                              <a:latin typeface="Cambria Math" panose="02040503050406030204" pitchFamily="18" charset="0"/>
                              <a:ea typeface="Cambria Math" panose="02040503050406030204" pitchFamily="18" charset="0"/>
                            </a:rPr>
                            <m:t>𝑁</m:t>
                          </m:r>
                        </m:sup>
                        <m:e>
                          <m:sSup>
                            <m:sSupPr>
                              <m:ctrlPr>
                                <a:rPr lang="es-ES" sz="1600" i="1">
                                  <a:solidFill>
                                    <a:srgbClr val="002060"/>
                                  </a:solidFill>
                                  <a:latin typeface="Cambria Math" panose="02040503050406030204" pitchFamily="18" charset="0"/>
                                  <a:ea typeface="Cambria Math" panose="02040503050406030204" pitchFamily="18" charset="0"/>
                                </a:rPr>
                              </m:ctrlPr>
                            </m:sSupPr>
                            <m:e>
                              <m:d>
                                <m:dPr>
                                  <m:ctrlPr>
                                    <a:rPr lang="es-ES" sz="1600" i="1">
                                      <a:solidFill>
                                        <a:srgbClr val="002060"/>
                                      </a:solidFill>
                                      <a:latin typeface="Cambria Math" panose="02040503050406030204" pitchFamily="18" charset="0"/>
                                      <a:ea typeface="Cambria Math" panose="02040503050406030204" pitchFamily="18" charset="0"/>
                                    </a:rPr>
                                  </m:ctrlPr>
                                </m:dP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0" i="1" smtClean="0">
                                          <a:solidFill>
                                            <a:srgbClr val="002060"/>
                                          </a:solidFill>
                                          <a:latin typeface="Cambria Math" panose="02040503050406030204" pitchFamily="18" charset="0"/>
                                          <a:ea typeface="Cambria Math" panose="02040503050406030204" pitchFamily="18" charset="0"/>
                                        </a:rPr>
                                        <m:t>𝑦</m:t>
                                      </m:r>
                                    </m:e>
                                    <m:sub>
                                      <m:r>
                                        <a:rPr lang="es-ES" sz="1600" i="1">
                                          <a:solidFill>
                                            <a:srgbClr val="002060"/>
                                          </a:solidFill>
                                          <a:latin typeface="Cambria Math" panose="02040503050406030204" pitchFamily="18" charset="0"/>
                                          <a:ea typeface="Cambria Math" panose="02040503050406030204" pitchFamily="18" charset="0"/>
                                        </a:rPr>
                                        <m:t>𝑖</m:t>
                                      </m:r>
                                    </m:sub>
                                  </m:sSub>
                                  <m:r>
                                    <a:rPr lang="es-ES" sz="1600" i="1">
                                      <a:solidFill>
                                        <a:srgbClr val="002060"/>
                                      </a:solidFill>
                                      <a:latin typeface="Cambria Math" panose="02040503050406030204" pitchFamily="18" charset="0"/>
                                      <a:ea typeface="Cambria Math" panose="02040503050406030204" pitchFamily="18" charset="0"/>
                                    </a:rPr>
                                    <m:t>−</m:t>
                                  </m:r>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𝜇</m:t>
                                      </m:r>
                                    </m:e>
                                    <m:sub>
                                      <m:r>
                                        <a:rPr lang="es-ES" sz="1600" b="0" i="1" smtClean="0">
                                          <a:solidFill>
                                            <a:srgbClr val="002060"/>
                                          </a:solidFill>
                                          <a:latin typeface="Cambria Math" panose="02040503050406030204" pitchFamily="18" charset="0"/>
                                          <a:ea typeface="Cambria Math" panose="02040503050406030204" pitchFamily="18" charset="0"/>
                                        </a:rPr>
                                        <m:t>𝑦</m:t>
                                      </m:r>
                                    </m:sub>
                                  </m:sSub>
                                </m:e>
                              </m:d>
                            </m:e>
                            <m:sup>
                              <m:r>
                                <a:rPr lang="es-ES" sz="1600" i="1">
                                  <a:solidFill>
                                    <a:srgbClr val="002060"/>
                                  </a:solidFill>
                                  <a:latin typeface="Cambria Math" panose="02040503050406030204" pitchFamily="18" charset="0"/>
                                  <a:ea typeface="Cambria Math" panose="02040503050406030204" pitchFamily="18" charset="0"/>
                                </a:rPr>
                                <m:t>2</m:t>
                              </m:r>
                            </m:sup>
                          </m:sSup>
                        </m:e>
                      </m:nary>
                    </m:oMath>
                  </m:oMathPara>
                </a14:m>
                <a:endParaRPr lang="es-ES" sz="1600" dirty="0">
                  <a:solidFill>
                    <a:srgbClr val="002060"/>
                  </a:solidFill>
                </a:endParaRPr>
              </a:p>
            </p:txBody>
          </p:sp>
        </mc:Choice>
        <mc:Fallback xmlns="">
          <p:sp>
            <p:nvSpPr>
              <p:cNvPr id="52" name="CuadroTexto 51">
                <a:extLst>
                  <a:ext uri="{FF2B5EF4-FFF2-40B4-BE49-F238E27FC236}">
                    <a16:creationId xmlns:a16="http://schemas.microsoft.com/office/drawing/2014/main" id="{CCB0E00A-B633-4C47-B751-AFBBC6C79C67}"/>
                  </a:ext>
                </a:extLst>
              </p:cNvPr>
              <p:cNvSpPr txBox="1">
                <a:spLocks noRot="1" noChangeAspect="1" noMove="1" noResize="1" noEditPoints="1" noAdjustHandles="1" noChangeArrowheads="1" noChangeShapeType="1" noTextEdit="1"/>
              </p:cNvSpPr>
              <p:nvPr/>
            </p:nvSpPr>
            <p:spPr>
              <a:xfrm>
                <a:off x="2828484" y="2725649"/>
                <a:ext cx="4198361" cy="784638"/>
              </a:xfrm>
              <a:prstGeom prst="rect">
                <a:avLst/>
              </a:prstGeom>
              <a:blipFill>
                <a:blip r:embed="rId6"/>
                <a:stretch>
                  <a:fillRect/>
                </a:stretch>
              </a:blipFill>
            </p:spPr>
            <p:txBody>
              <a:bodyPr/>
              <a:lstStyle/>
              <a:p>
                <a:r>
                  <a:rPr lang="es-ES">
                    <a:noFill/>
                  </a:rPr>
                  <a:t> </a:t>
                </a:r>
              </a:p>
            </p:txBody>
          </p:sp>
        </mc:Fallback>
      </mc:AlternateContent>
      <p:pic>
        <p:nvPicPr>
          <p:cNvPr id="2" name="Imagen 1"/>
          <p:cNvPicPr>
            <a:picLocks noChangeAspect="1"/>
          </p:cNvPicPr>
          <p:nvPr/>
        </p:nvPicPr>
        <p:blipFill>
          <a:blip r:embed="rId7"/>
          <a:stretch>
            <a:fillRect/>
          </a:stretch>
        </p:blipFill>
        <p:spPr>
          <a:xfrm>
            <a:off x="6883378" y="1008481"/>
            <a:ext cx="3896955" cy="3750403"/>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7026845" y="4847300"/>
                <a:ext cx="3084947"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𝜇</m:t>
                          </m:r>
                        </m:e>
                        <m:sub>
                          <m:r>
                            <a:rPr lang="es-ES" i="1">
                              <a:solidFill>
                                <a:srgbClr val="002060"/>
                              </a:solidFill>
                              <a:latin typeface="Cambria Math" panose="02040503050406030204" pitchFamily="18" charset="0"/>
                              <a:ea typeface="Cambria Math" panose="02040503050406030204" pitchFamily="18" charset="0"/>
                            </a:rPr>
                            <m:t>𝑥</m:t>
                          </m:r>
                        </m:sub>
                      </m:sSub>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0.033     </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i="1">
                              <a:solidFill>
                                <a:srgbClr val="002060"/>
                              </a:solidFill>
                              <a:latin typeface="Cambria Math" panose="02040503050406030204" pitchFamily="18" charset="0"/>
                              <a:ea typeface="Cambria Math" panose="02040503050406030204" pitchFamily="18" charset="0"/>
                            </a:rPr>
                            <m:t>𝜇</m:t>
                          </m:r>
                        </m:e>
                        <m:sub>
                          <m:r>
                            <a:rPr lang="es-ES" i="1">
                              <a:solidFill>
                                <a:srgbClr val="002060"/>
                              </a:solidFill>
                              <a:latin typeface="Cambria Math" panose="02040503050406030204" pitchFamily="18" charset="0"/>
                              <a:ea typeface="Cambria Math" panose="02040503050406030204" pitchFamily="18" charset="0"/>
                            </a:rPr>
                            <m:t>𝑦</m:t>
                          </m:r>
                        </m:sub>
                      </m:sSub>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−0.004</m:t>
                      </m:r>
                    </m:oMath>
                  </m:oMathPara>
                </a14:m>
                <a:endParaRPr lang="es-ES" dirty="0"/>
              </a:p>
            </p:txBody>
          </p:sp>
        </mc:Choice>
        <mc:Fallback xmlns="">
          <p:sp>
            <p:nvSpPr>
              <p:cNvPr id="4" name="Rectángulo 3"/>
              <p:cNvSpPr>
                <a:spLocks noRot="1" noChangeAspect="1" noMove="1" noResize="1" noEditPoints="1" noAdjustHandles="1" noChangeArrowheads="1" noChangeShapeType="1" noTextEdit="1"/>
              </p:cNvSpPr>
              <p:nvPr/>
            </p:nvSpPr>
            <p:spPr>
              <a:xfrm>
                <a:off x="7026845" y="4847300"/>
                <a:ext cx="3084947" cy="391261"/>
              </a:xfrm>
              <a:prstGeom prst="rect">
                <a:avLst/>
              </a:prstGeom>
              <a:blipFill>
                <a:blip r:embed="rId8"/>
                <a:stretch>
                  <a:fillRect b="-46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024934" y="5415392"/>
                <a:ext cx="2955937" cy="403828"/>
              </a:xfrm>
              <a:prstGeom prst="rect">
                <a:avLst/>
              </a:prstGeom>
            </p:spPr>
            <p:txBody>
              <a:bodyPr wrap="none">
                <a:spAutoFit/>
              </a:bodyPr>
              <a:lstStyle/>
              <a:p>
                <a14:m>
                  <m:oMath xmlns:m="http://schemas.openxmlformats.org/officeDocument/2006/math">
                    <m:sSubSup>
                      <m:sSubSupPr>
                        <m:ctrlPr>
                          <a:rPr lang="es-ES" b="1" i="1" smtClean="0">
                            <a:solidFill>
                              <a:srgbClr val="002060"/>
                            </a:solidFill>
                            <a:latin typeface="Cambria Math" panose="02040503050406030204" pitchFamily="18" charset="0"/>
                            <a:ea typeface="Cambria Math" panose="02040503050406030204" pitchFamily="18" charset="0"/>
                          </a:rPr>
                        </m:ctrlPr>
                      </m:sSubSupPr>
                      <m:e>
                        <m:r>
                          <a:rPr lang="es-ES" i="1">
                            <a:solidFill>
                              <a:srgbClr val="002060"/>
                            </a:solidFill>
                            <a:latin typeface="Cambria Math" panose="02040503050406030204" pitchFamily="18" charset="0"/>
                            <a:ea typeface="Cambria Math" panose="02040503050406030204" pitchFamily="18" charset="0"/>
                          </a:rPr>
                          <m:t>𝛿</m:t>
                        </m:r>
                      </m:e>
                      <m:sub>
                        <m:r>
                          <a:rPr lang="es-ES" i="1">
                            <a:solidFill>
                              <a:srgbClr val="002060"/>
                            </a:solidFill>
                            <a:latin typeface="Cambria Math" panose="02040503050406030204" pitchFamily="18" charset="0"/>
                          </a:rPr>
                          <m:t>𝑥</m:t>
                        </m:r>
                      </m:sub>
                      <m:sup>
                        <m:r>
                          <a:rPr lang="es-ES" b="1" i="1">
                            <a:solidFill>
                              <a:srgbClr val="002060"/>
                            </a:solidFill>
                            <a:latin typeface="Cambria Math" panose="02040503050406030204" pitchFamily="18" charset="0"/>
                            <a:ea typeface="Cambria Math" panose="02040503050406030204" pitchFamily="18" charset="0"/>
                          </a:rPr>
                          <m:t>𝟐</m:t>
                        </m:r>
                      </m:sup>
                    </m:sSubSup>
                    <m:r>
                      <a:rPr lang="es-ES" b="0" i="1" smtClean="0">
                        <a:solidFill>
                          <a:srgbClr val="002060"/>
                        </a:solidFill>
                        <a:latin typeface="Cambria Math" panose="02040503050406030204" pitchFamily="18" charset="0"/>
                        <a:ea typeface="Cambria Math" panose="02040503050406030204" pitchFamily="18" charset="0"/>
                      </a:rPr>
                      <m:t>=0.6787</m:t>
                    </m:r>
                  </m:oMath>
                </a14:m>
                <a:r>
                  <a:rPr lang="es-ES" dirty="0"/>
                  <a:t>       </a:t>
                </a:r>
                <a14:m>
                  <m:oMath xmlns:m="http://schemas.openxmlformats.org/officeDocument/2006/math">
                    <m:sSubSup>
                      <m:sSubSupPr>
                        <m:ctrlPr>
                          <a:rPr lang="es-ES" b="1" i="1">
                            <a:solidFill>
                              <a:srgbClr val="002060"/>
                            </a:solidFill>
                            <a:latin typeface="Cambria Math" panose="02040503050406030204" pitchFamily="18" charset="0"/>
                            <a:ea typeface="Cambria Math" panose="02040503050406030204" pitchFamily="18" charset="0"/>
                          </a:rPr>
                        </m:ctrlPr>
                      </m:sSubSupPr>
                      <m:e>
                        <m:r>
                          <a:rPr lang="es-ES" i="1">
                            <a:solidFill>
                              <a:srgbClr val="002060"/>
                            </a:solidFill>
                            <a:latin typeface="Cambria Math" panose="02040503050406030204" pitchFamily="18" charset="0"/>
                            <a:ea typeface="Cambria Math" panose="02040503050406030204" pitchFamily="18" charset="0"/>
                          </a:rPr>
                          <m:t>𝛿</m:t>
                        </m:r>
                      </m:e>
                      <m:sub>
                        <m:r>
                          <a:rPr lang="es-ES" i="1">
                            <a:solidFill>
                              <a:srgbClr val="002060"/>
                            </a:solidFill>
                            <a:latin typeface="Cambria Math" panose="02040503050406030204" pitchFamily="18" charset="0"/>
                            <a:ea typeface="Cambria Math" panose="02040503050406030204" pitchFamily="18" charset="0"/>
                          </a:rPr>
                          <m:t>𝑦</m:t>
                        </m:r>
                      </m:sub>
                      <m:sup>
                        <m:r>
                          <a:rPr lang="es-ES" b="1" i="1">
                            <a:solidFill>
                              <a:srgbClr val="002060"/>
                            </a:solidFill>
                            <a:latin typeface="Cambria Math" panose="02040503050406030204" pitchFamily="18" charset="0"/>
                            <a:ea typeface="Cambria Math" panose="02040503050406030204" pitchFamily="18" charset="0"/>
                          </a:rPr>
                          <m:t>𝟐</m:t>
                        </m:r>
                      </m:sup>
                    </m:sSubSup>
                    <m:r>
                      <a:rPr lang="es-ES" i="1">
                        <a:solidFill>
                          <a:srgbClr val="002060"/>
                        </a:solidFill>
                        <a:latin typeface="Cambria Math" panose="02040503050406030204" pitchFamily="18" charset="0"/>
                        <a:ea typeface="Cambria Math" panose="02040503050406030204" pitchFamily="18" charset="0"/>
                      </a:rPr>
                      <m:t>=</m:t>
                    </m:r>
                    <m:r>
                      <a:rPr lang="es-ES" b="0" i="0" smtClean="0">
                        <a:solidFill>
                          <a:srgbClr val="002060"/>
                        </a:solidFill>
                        <a:latin typeface="Cambria Math" panose="02040503050406030204" pitchFamily="18" charset="0"/>
                        <a:ea typeface="Cambria Math" panose="02040503050406030204" pitchFamily="18" charset="0"/>
                      </a:rPr>
                      <m:t>0.098</m:t>
                    </m:r>
                  </m:oMath>
                </a14:m>
                <a:r>
                  <a:rPr lang="es-ES" dirty="0"/>
                  <a:t> </a:t>
                </a:r>
              </a:p>
            </p:txBody>
          </p:sp>
        </mc:Choice>
        <mc:Fallback xmlns="">
          <p:sp>
            <p:nvSpPr>
              <p:cNvPr id="7" name="Rectángulo 6"/>
              <p:cNvSpPr>
                <a:spLocks noRot="1" noChangeAspect="1" noMove="1" noResize="1" noEditPoints="1" noAdjustHandles="1" noChangeArrowheads="1" noChangeShapeType="1" noTextEdit="1"/>
              </p:cNvSpPr>
              <p:nvPr/>
            </p:nvSpPr>
            <p:spPr>
              <a:xfrm>
                <a:off x="7024934" y="5415392"/>
                <a:ext cx="2955937" cy="403828"/>
              </a:xfrm>
              <a:prstGeom prst="rect">
                <a:avLst/>
              </a:prstGeom>
              <a:blipFill>
                <a:blip r:embed="rId9"/>
                <a:stretch>
                  <a:fillRect b="-29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345382" y="5985386"/>
                <a:ext cx="21323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rgbClr val="002060"/>
                          </a:solidFill>
                          <a:latin typeface="Cambria Math" panose="02040503050406030204" pitchFamily="18" charset="0"/>
                          <a:ea typeface="Cambria Math" panose="02040503050406030204" pitchFamily="18" charset="0"/>
                        </a:rPr>
                        <m:t>𝑐𝑜𝑣</m:t>
                      </m:r>
                      <m:r>
                        <a:rPr lang="es-ES" i="1" smtClean="0">
                          <a:solidFill>
                            <a:srgbClr val="002060"/>
                          </a:solidFill>
                          <a:latin typeface="Cambria Math" panose="02040503050406030204" pitchFamily="18" charset="0"/>
                          <a:ea typeface="Cambria Math" panose="02040503050406030204" pitchFamily="18" charset="0"/>
                        </a:rPr>
                        <m:t>(</m:t>
                      </m:r>
                      <m:r>
                        <a:rPr lang="es-ES" i="1" smtClean="0">
                          <a:solidFill>
                            <a:srgbClr val="002060"/>
                          </a:solidFill>
                          <a:latin typeface="Cambria Math" panose="02040503050406030204" pitchFamily="18" charset="0"/>
                          <a:ea typeface="Cambria Math" panose="02040503050406030204" pitchFamily="18" charset="0"/>
                        </a:rPr>
                        <m:t>𝑥</m:t>
                      </m:r>
                      <m:r>
                        <a:rPr lang="es-ES" i="1" smtClean="0">
                          <a:solidFill>
                            <a:srgbClr val="002060"/>
                          </a:solidFill>
                          <a:latin typeface="Cambria Math" panose="02040503050406030204" pitchFamily="18" charset="0"/>
                          <a:ea typeface="Cambria Math" panose="02040503050406030204" pitchFamily="18" charset="0"/>
                        </a:rPr>
                        <m:t>,</m:t>
                      </m:r>
                      <m:r>
                        <a:rPr lang="es-ES" i="1" smtClean="0">
                          <a:solidFill>
                            <a:srgbClr val="002060"/>
                          </a:solidFill>
                          <a:latin typeface="Cambria Math" panose="02040503050406030204" pitchFamily="18" charset="0"/>
                          <a:ea typeface="Cambria Math" panose="02040503050406030204" pitchFamily="18" charset="0"/>
                        </a:rPr>
                        <m:t>𝑦</m:t>
                      </m:r>
                      <m:r>
                        <a:rPr lang="es-ES" i="1" smtClean="0">
                          <a:solidFill>
                            <a:srgbClr val="002060"/>
                          </a:solidFill>
                          <a:latin typeface="Cambria Math" panose="02040503050406030204" pitchFamily="18" charset="0"/>
                          <a:ea typeface="Cambria Math" panose="02040503050406030204" pitchFamily="18" charset="0"/>
                        </a:rPr>
                        <m:t>)=0.2309</m:t>
                      </m:r>
                    </m:oMath>
                  </m:oMathPara>
                </a14:m>
                <a:endParaRPr lang="es-ES" dirty="0"/>
              </a:p>
            </p:txBody>
          </p:sp>
        </mc:Choice>
        <mc:Fallback xmlns="">
          <p:sp>
            <p:nvSpPr>
              <p:cNvPr id="8" name="Rectángulo 7"/>
              <p:cNvSpPr>
                <a:spLocks noRot="1" noChangeAspect="1" noMove="1" noResize="1" noEditPoints="1" noAdjustHandles="1" noChangeArrowheads="1" noChangeShapeType="1" noTextEdit="1"/>
              </p:cNvSpPr>
              <p:nvPr/>
            </p:nvSpPr>
            <p:spPr>
              <a:xfrm>
                <a:off x="7345382" y="5985386"/>
                <a:ext cx="2132379" cy="369332"/>
              </a:xfrm>
              <a:prstGeom prst="rect">
                <a:avLst/>
              </a:prstGeom>
              <a:blipFill>
                <a:blip r:embed="rId10"/>
                <a:stretch>
                  <a:fillRect b="-13333"/>
                </a:stretch>
              </a:blipFill>
            </p:spPr>
            <p:txBody>
              <a:bodyPr/>
              <a:lstStyle/>
              <a:p>
                <a:r>
                  <a:rPr lang="es-ES">
                    <a:noFill/>
                  </a:rPr>
                  <a:t> </a:t>
                </a:r>
              </a:p>
            </p:txBody>
          </p:sp>
        </mc:Fallback>
      </mc:AlternateContent>
      <p:sp>
        <p:nvSpPr>
          <p:cNvPr id="15" name="Rectángulo 14"/>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16" name="Marcador de pie de página 3">
            <a:extLst>
              <a:ext uri="{FF2B5EF4-FFF2-40B4-BE49-F238E27FC236}">
                <a16:creationId xmlns:a16="http://schemas.microsoft.com/office/drawing/2014/main" id="{4632F287-DC98-4299-A9E9-7BA8A594C75F}"/>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191922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5104FCC0-1602-4E53-A4A9-B84AD752D31B}" type="slidenum">
              <a:rPr lang="es-ES" smtClean="0">
                <a:solidFill>
                  <a:prstClr val="black">
                    <a:tint val="75000"/>
                  </a:prstClr>
                </a:solidFill>
              </a:rPr>
              <a:pPr/>
              <a:t>7</a:t>
            </a:fld>
            <a:endParaRPr lang="es-ES">
              <a:solidFill>
                <a:prstClr val="black">
                  <a:tint val="75000"/>
                </a:prstClr>
              </a:solidFill>
            </a:endParaRPr>
          </a:p>
        </p:txBody>
      </p:sp>
      <mc:AlternateContent xmlns:mc="http://schemas.openxmlformats.org/markup-compatibility/2006" xmlns:a14="http://schemas.microsoft.com/office/drawing/2010/main">
        <mc:Choice Requires="a14">
          <p:sp>
            <p:nvSpPr>
              <p:cNvPr id="10" name="Rectángulo 9"/>
              <p:cNvSpPr/>
              <p:nvPr/>
            </p:nvSpPr>
            <p:spPr>
              <a:xfrm>
                <a:off x="479397" y="818563"/>
                <a:ext cx="6722533" cy="369332"/>
              </a:xfrm>
              <a:prstGeom prst="rect">
                <a:avLst/>
              </a:prstGeom>
            </p:spPr>
            <p:txBody>
              <a:bodyPr wrap="square">
                <a:spAutoFit/>
              </a:bodyPr>
              <a:lstStyle/>
              <a:p>
                <a:r>
                  <a:rPr lang="es-ES" dirty="0" err="1">
                    <a:solidFill>
                      <a:srgbClr val="002060"/>
                    </a:solidFill>
                  </a:rPr>
                  <a:t>Given</a:t>
                </a:r>
                <a:r>
                  <a:rPr lang="es-ES" dirty="0">
                    <a:solidFill>
                      <a:srgbClr val="002060"/>
                    </a:solidFill>
                  </a:rPr>
                  <a:t> a </a:t>
                </a:r>
                <a:r>
                  <a:rPr lang="es-ES" dirty="0" err="1">
                    <a:solidFill>
                      <a:srgbClr val="002060"/>
                    </a:solidFill>
                  </a:rPr>
                  <a:t>dataset</a:t>
                </a:r>
                <a:r>
                  <a:rPr lang="es-ES" dirty="0">
                    <a:solidFill>
                      <a:srgbClr val="002060"/>
                    </a:solidFill>
                  </a:rPr>
                  <a:t> </a:t>
                </a:r>
                <a14:m>
                  <m:oMath xmlns:m="http://schemas.openxmlformats.org/officeDocument/2006/math">
                    <m:r>
                      <a:rPr lang="es-ES" b="0" i="1" smtClean="0">
                        <a:solidFill>
                          <a:srgbClr val="002060"/>
                        </a:solidFill>
                        <a:latin typeface="Cambria Math" panose="02040503050406030204" pitchFamily="18" charset="0"/>
                      </a:rPr>
                      <m:t>𝑋</m:t>
                    </m:r>
                  </m:oMath>
                </a14:m>
                <a:r>
                  <a:rPr lang="es-ES" dirty="0">
                    <a:solidFill>
                      <a:srgbClr val="002060"/>
                    </a:solidFill>
                  </a:rPr>
                  <a:t> </a:t>
                </a:r>
                <a:r>
                  <a:rPr lang="es-ES" dirty="0" err="1">
                    <a:solidFill>
                      <a:srgbClr val="002060"/>
                    </a:solidFill>
                  </a:rPr>
                  <a:t>consisting</a:t>
                </a:r>
                <a:r>
                  <a:rPr lang="es-ES" dirty="0">
                    <a:solidFill>
                      <a:srgbClr val="002060"/>
                    </a:solidFill>
                  </a:rPr>
                  <a:t> in </a:t>
                </a:r>
                <a14:m>
                  <m:oMath xmlns:m="http://schemas.openxmlformats.org/officeDocument/2006/math">
                    <m:r>
                      <a:rPr lang="es-ES" i="1">
                        <a:solidFill>
                          <a:srgbClr val="002060"/>
                        </a:solidFill>
                        <a:latin typeface="Cambria Math" panose="02040503050406030204" pitchFamily="18" charset="0"/>
                        <a:ea typeface="Cambria Math" panose="02040503050406030204" pitchFamily="18" charset="0"/>
                      </a:rPr>
                      <m:t>𝑁</m:t>
                    </m:r>
                  </m:oMath>
                </a14:m>
                <a:r>
                  <a:rPr lang="es-ES" dirty="0">
                    <a:solidFill>
                      <a:srgbClr val="002060"/>
                    </a:solidFill>
                  </a:rPr>
                  <a:t> </a:t>
                </a:r>
                <a:r>
                  <a:rPr lang="es-ES" dirty="0" err="1">
                    <a:solidFill>
                      <a:srgbClr val="002060"/>
                    </a:solidFill>
                  </a:rPr>
                  <a:t>vectors</a:t>
                </a:r>
                <a:r>
                  <a:rPr lang="es-ES" dirty="0">
                    <a:solidFill>
                      <a:srgbClr val="002060"/>
                    </a:solidFill>
                  </a:rPr>
                  <a:t> </a:t>
                </a:r>
                <a:r>
                  <a:rPr lang="es-ES" dirty="0" err="1">
                    <a:solidFill>
                      <a:srgbClr val="002060"/>
                    </a:solidFill>
                  </a:rPr>
                  <a:t>of</a:t>
                </a:r>
                <a:r>
                  <a:rPr lang="es-ES" dirty="0">
                    <a:solidFill>
                      <a:srgbClr val="002060"/>
                    </a:solidFill>
                  </a:rPr>
                  <a:t> </a:t>
                </a:r>
                <a:r>
                  <a:rPr lang="es-ES" dirty="0" err="1">
                    <a:solidFill>
                      <a:srgbClr val="002060"/>
                    </a:solidFill>
                  </a:rPr>
                  <a:t>dimension</a:t>
                </a:r>
                <a:r>
                  <a:rPr lang="es-ES" dirty="0">
                    <a:solidFill>
                      <a:srgbClr val="002060"/>
                    </a:solidFill>
                  </a:rPr>
                  <a:t> </a:t>
                </a:r>
                <a14:m>
                  <m:oMath xmlns:m="http://schemas.openxmlformats.org/officeDocument/2006/math">
                    <m:r>
                      <a:rPr lang="es-ES" i="1">
                        <a:solidFill>
                          <a:srgbClr val="002060"/>
                        </a:solidFill>
                        <a:latin typeface="Cambria Math" panose="02040503050406030204" pitchFamily="18" charset="0"/>
                        <a:ea typeface="Cambria Math" panose="02040503050406030204" pitchFamily="18" charset="0"/>
                      </a:rPr>
                      <m:t>𝐷</m:t>
                    </m:r>
                    <m:r>
                      <a:rPr lang="es-ES" i="1">
                        <a:solidFill>
                          <a:srgbClr val="002060"/>
                        </a:solidFill>
                        <a:latin typeface="Cambria Math" panose="02040503050406030204" pitchFamily="18" charset="0"/>
                        <a:ea typeface="Cambria Math" panose="02040503050406030204" pitchFamily="18" charset="0"/>
                      </a:rPr>
                      <m:t> </m:t>
                    </m:r>
                  </m:oMath>
                </a14:m>
                <a:r>
                  <a:rPr lang="es-ES" dirty="0">
                    <a:solidFill>
                      <a:srgbClr val="002060"/>
                    </a:solidFill>
                  </a:rPr>
                  <a:t>:</a:t>
                </a:r>
              </a:p>
            </p:txBody>
          </p:sp>
        </mc:Choice>
        <mc:Fallback xmlns="">
          <p:sp>
            <p:nvSpPr>
              <p:cNvPr id="10" name="Rectángulo 9"/>
              <p:cNvSpPr>
                <a:spLocks noRot="1" noChangeAspect="1" noMove="1" noResize="1" noEditPoints="1" noAdjustHandles="1" noChangeArrowheads="1" noChangeShapeType="1" noTextEdit="1"/>
              </p:cNvSpPr>
              <p:nvPr/>
            </p:nvSpPr>
            <p:spPr>
              <a:xfrm>
                <a:off x="479397" y="818563"/>
                <a:ext cx="6722533" cy="369332"/>
              </a:xfrm>
              <a:prstGeom prst="rect">
                <a:avLst/>
              </a:prstGeom>
              <a:blipFill>
                <a:blip r:embed="rId2"/>
                <a:stretch>
                  <a:fillRect l="-817" t="-8197"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Rectángulo 36">
                <a:extLst>
                  <a:ext uri="{FF2B5EF4-FFF2-40B4-BE49-F238E27FC236}">
                    <a16:creationId xmlns:a16="http://schemas.microsoft.com/office/drawing/2014/main" id="{F2FEE8B6-6B57-44A5-9486-063177565F30}"/>
                  </a:ext>
                </a:extLst>
              </p:cNvPr>
              <p:cNvSpPr/>
              <p:nvPr/>
            </p:nvSpPr>
            <p:spPr>
              <a:xfrm>
                <a:off x="479397" y="1685534"/>
                <a:ext cx="6722533" cy="646331"/>
              </a:xfrm>
              <a:prstGeom prst="rect">
                <a:avLst/>
              </a:prstGeom>
            </p:spPr>
            <p:txBody>
              <a:bodyPr wrap="square">
                <a:spAutoFit/>
              </a:bodyPr>
              <a:lstStyle/>
              <a:p>
                <a:r>
                  <a:rPr lang="es-ES" dirty="0" err="1">
                    <a:solidFill>
                      <a:srgbClr val="002060"/>
                    </a:solidFill>
                  </a:rPr>
                  <a:t>The</a:t>
                </a:r>
                <a:r>
                  <a:rPr lang="es-ES" dirty="0">
                    <a:solidFill>
                      <a:srgbClr val="002060"/>
                    </a:solidFill>
                  </a:rPr>
                  <a:t> mean </a:t>
                </a:r>
                <a:r>
                  <a:rPr lang="es-ES" dirty="0" err="1">
                    <a:solidFill>
                      <a:srgbClr val="002060"/>
                    </a:solidFill>
                  </a:rPr>
                  <a:t>is</a:t>
                </a:r>
                <a:r>
                  <a:rPr lang="es-ES" dirty="0">
                    <a:solidFill>
                      <a:srgbClr val="002060"/>
                    </a:solidFill>
                  </a:rPr>
                  <a:t> a vector in </a:t>
                </a:r>
                <a14:m>
                  <m:oMath xmlns:m="http://schemas.openxmlformats.org/officeDocument/2006/math">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ℝ</m:t>
                        </m:r>
                      </m:e>
                      <m:sup>
                        <m:r>
                          <a:rPr lang="es-ES" i="1">
                            <a:solidFill>
                              <a:srgbClr val="002060"/>
                            </a:solidFill>
                            <a:latin typeface="Cambria Math" panose="02040503050406030204" pitchFamily="18" charset="0"/>
                            <a:ea typeface="Cambria Math" panose="02040503050406030204" pitchFamily="18" charset="0"/>
                          </a:rPr>
                          <m:t>𝐷</m:t>
                        </m:r>
                      </m:sup>
                    </m:sSup>
                  </m:oMath>
                </a14:m>
                <a:r>
                  <a:rPr lang="es-ES" dirty="0">
                    <a:solidFill>
                      <a:srgbClr val="002060"/>
                    </a:solidFill>
                  </a:rPr>
                  <a:t> and can be </a:t>
                </a:r>
                <a:r>
                  <a:rPr lang="es-ES" dirty="0" err="1">
                    <a:solidFill>
                      <a:srgbClr val="002060"/>
                    </a:solidFill>
                  </a:rPr>
                  <a:t>easily</a:t>
                </a:r>
                <a:r>
                  <a:rPr lang="es-ES" dirty="0">
                    <a:solidFill>
                      <a:srgbClr val="002060"/>
                    </a:solidFill>
                  </a:rPr>
                  <a:t> </a:t>
                </a:r>
                <a:r>
                  <a:rPr lang="es-ES" dirty="0" err="1">
                    <a:solidFill>
                      <a:srgbClr val="002060"/>
                    </a:solidFill>
                  </a:rPr>
                  <a:t>obtained</a:t>
                </a:r>
                <a:r>
                  <a:rPr lang="es-ES" dirty="0">
                    <a:solidFill>
                      <a:srgbClr val="002060"/>
                    </a:solidFill>
                  </a:rPr>
                  <a:t>, </a:t>
                </a:r>
              </a:p>
              <a:p>
                <a:endParaRPr lang="es-ES" dirty="0">
                  <a:solidFill>
                    <a:srgbClr val="002060"/>
                  </a:solidFill>
                </a:endParaRPr>
              </a:p>
            </p:txBody>
          </p:sp>
        </mc:Choice>
        <mc:Fallback xmlns="">
          <p:sp>
            <p:nvSpPr>
              <p:cNvPr id="37" name="Rectángulo 36">
                <a:extLst>
                  <a:ext uri="{FF2B5EF4-FFF2-40B4-BE49-F238E27FC236}">
                    <a16:creationId xmlns:a16="http://schemas.microsoft.com/office/drawing/2014/main" id="{F2FEE8B6-6B57-44A5-9486-063177565F30}"/>
                  </a:ext>
                </a:extLst>
              </p:cNvPr>
              <p:cNvSpPr>
                <a:spLocks noRot="1" noChangeAspect="1" noMove="1" noResize="1" noEditPoints="1" noAdjustHandles="1" noChangeArrowheads="1" noChangeShapeType="1" noTextEdit="1"/>
              </p:cNvSpPr>
              <p:nvPr/>
            </p:nvSpPr>
            <p:spPr>
              <a:xfrm>
                <a:off x="479397" y="1685534"/>
                <a:ext cx="6722533" cy="646331"/>
              </a:xfrm>
              <a:prstGeom prst="rect">
                <a:avLst/>
              </a:prstGeom>
              <a:blipFill>
                <a:blip r:embed="rId3"/>
                <a:stretch>
                  <a:fillRect l="-817" t="-467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Rectángulo 37">
                <a:extLst>
                  <a:ext uri="{FF2B5EF4-FFF2-40B4-BE49-F238E27FC236}">
                    <a16:creationId xmlns:a16="http://schemas.microsoft.com/office/drawing/2014/main" id="{C2C78839-2B2A-4558-98CF-701C079EAC37}"/>
                  </a:ext>
                </a:extLst>
              </p:cNvPr>
              <p:cNvSpPr/>
              <p:nvPr/>
            </p:nvSpPr>
            <p:spPr>
              <a:xfrm>
                <a:off x="533322" y="2498515"/>
                <a:ext cx="6722533" cy="646331"/>
              </a:xfrm>
              <a:prstGeom prst="rect">
                <a:avLst/>
              </a:prstGeom>
            </p:spPr>
            <p:txBody>
              <a:bodyPr wrap="square">
                <a:spAutoFit/>
              </a:bodyPr>
              <a:lstStyle/>
              <a:p>
                <a:r>
                  <a:rPr lang="es-ES" dirty="0">
                    <a:solidFill>
                      <a:srgbClr val="002060"/>
                    </a:solidFill>
                  </a:rPr>
                  <a:t>And so </a:t>
                </a:r>
                <a:r>
                  <a:rPr lang="es-ES" dirty="0" err="1">
                    <a:solidFill>
                      <a:srgbClr val="002060"/>
                    </a:solidFill>
                  </a:rPr>
                  <a:t>the</a:t>
                </a:r>
                <a:r>
                  <a:rPr lang="es-ES" dirty="0">
                    <a:solidFill>
                      <a:srgbClr val="002060"/>
                    </a:solidFill>
                  </a:rPr>
                  <a:t> </a:t>
                </a:r>
                <a:r>
                  <a:rPr lang="es-ES" dirty="0" err="1">
                    <a:solidFill>
                      <a:srgbClr val="002060"/>
                    </a:solidFill>
                  </a:rPr>
                  <a:t>covariance</a:t>
                </a:r>
                <a:r>
                  <a:rPr lang="es-ES" dirty="0">
                    <a:solidFill>
                      <a:srgbClr val="002060"/>
                    </a:solidFill>
                  </a:rPr>
                  <a:t> </a:t>
                </a:r>
                <a:r>
                  <a:rPr lang="es-ES" dirty="0" err="1">
                    <a:solidFill>
                      <a:srgbClr val="002060"/>
                    </a:solidFill>
                  </a:rPr>
                  <a:t>matrix</a:t>
                </a:r>
                <a:r>
                  <a:rPr lang="es-ES" dirty="0">
                    <a:solidFill>
                      <a:srgbClr val="002060"/>
                    </a:solidFill>
                  </a:rPr>
                  <a:t>, </a:t>
                </a:r>
                <a:r>
                  <a:rPr lang="es-ES" dirty="0" err="1">
                    <a:solidFill>
                      <a:srgbClr val="002060"/>
                    </a:solidFill>
                  </a:rPr>
                  <a:t>defined</a:t>
                </a:r>
                <a:r>
                  <a:rPr lang="es-ES" dirty="0">
                    <a:solidFill>
                      <a:srgbClr val="002060"/>
                    </a:solidFill>
                  </a:rPr>
                  <a:t> as </a:t>
                </a:r>
                <a:r>
                  <a:rPr lang="es-ES" dirty="0" err="1">
                    <a:solidFill>
                      <a:srgbClr val="002060"/>
                    </a:solidFill>
                  </a:rPr>
                  <a:t>the</a:t>
                </a:r>
                <a:r>
                  <a:rPr lang="es-ES" dirty="0">
                    <a:solidFill>
                      <a:srgbClr val="002060"/>
                    </a:solidFill>
                  </a:rPr>
                  <a:t> </a:t>
                </a:r>
                <a14:m>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𝐷</m:t>
                    </m:r>
                    <m:r>
                      <a:rPr lang="es-ES" b="0" i="1" smtClean="0">
                        <a:solidFill>
                          <a:srgbClr val="002060"/>
                        </a:solidFill>
                        <a:latin typeface="Cambria Math" panose="02040503050406030204" pitchFamily="18" charset="0"/>
                        <a:ea typeface="Cambria Math" panose="02040503050406030204" pitchFamily="18" charset="0"/>
                      </a:rPr>
                      <m:t>×</m:t>
                    </m:r>
                    <m:r>
                      <m:rPr>
                        <m:sty m:val="p"/>
                      </m:rPr>
                      <a:rPr lang="es-ES" b="0" i="0" smtClean="0">
                        <a:solidFill>
                          <a:srgbClr val="002060"/>
                        </a:solidFill>
                        <a:latin typeface="Cambria Math" panose="02040503050406030204" pitchFamily="18" charset="0"/>
                        <a:ea typeface="Cambria Math" panose="02040503050406030204" pitchFamily="18" charset="0"/>
                      </a:rPr>
                      <m:t>D</m:t>
                    </m:r>
                  </m:oMath>
                </a14:m>
                <a:r>
                  <a:rPr lang="es-ES" dirty="0">
                    <a:solidFill>
                      <a:srgbClr val="002060"/>
                    </a:solidFill>
                  </a:rPr>
                  <a:t> </a:t>
                </a:r>
                <a:r>
                  <a:rPr lang="es-ES" dirty="0" err="1">
                    <a:solidFill>
                      <a:srgbClr val="002060"/>
                    </a:solidFill>
                  </a:rPr>
                  <a:t>matrix</a:t>
                </a:r>
                <a:r>
                  <a:rPr lang="es-ES" dirty="0">
                    <a:solidFill>
                      <a:srgbClr val="002060"/>
                    </a:solidFill>
                  </a:rPr>
                  <a:t> </a:t>
                </a:r>
              </a:p>
              <a:p>
                <a:endParaRPr lang="es-ES" dirty="0">
                  <a:solidFill>
                    <a:srgbClr val="002060"/>
                  </a:solidFill>
                </a:endParaRPr>
              </a:p>
            </p:txBody>
          </p:sp>
        </mc:Choice>
        <mc:Fallback xmlns="">
          <p:sp>
            <p:nvSpPr>
              <p:cNvPr id="38" name="Rectángulo 37">
                <a:extLst>
                  <a:ext uri="{FF2B5EF4-FFF2-40B4-BE49-F238E27FC236}">
                    <a16:creationId xmlns:a16="http://schemas.microsoft.com/office/drawing/2014/main" id="{C2C78839-2B2A-4558-98CF-701C079EAC37}"/>
                  </a:ext>
                </a:extLst>
              </p:cNvPr>
              <p:cNvSpPr>
                <a:spLocks noRot="1" noChangeAspect="1" noMove="1" noResize="1" noEditPoints="1" noAdjustHandles="1" noChangeArrowheads="1" noChangeShapeType="1" noTextEdit="1"/>
              </p:cNvSpPr>
              <p:nvPr/>
            </p:nvSpPr>
            <p:spPr>
              <a:xfrm>
                <a:off x="533322" y="2498515"/>
                <a:ext cx="6722533" cy="646331"/>
              </a:xfrm>
              <a:prstGeom prst="rect">
                <a:avLst/>
              </a:prstGeom>
              <a:blipFill>
                <a:blip r:embed="rId4"/>
                <a:stretch>
                  <a:fillRect l="-725" t="-566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Rectángulo 38">
                <a:extLst>
                  <a:ext uri="{FF2B5EF4-FFF2-40B4-BE49-F238E27FC236}">
                    <a16:creationId xmlns:a16="http://schemas.microsoft.com/office/drawing/2014/main" id="{DB551F1F-48B2-4EA4-8357-E53D0B61B3B2}"/>
                  </a:ext>
                </a:extLst>
              </p:cNvPr>
              <p:cNvSpPr/>
              <p:nvPr/>
            </p:nvSpPr>
            <p:spPr>
              <a:xfrm>
                <a:off x="479397" y="3954720"/>
                <a:ext cx="11195858" cy="3069366"/>
              </a:xfrm>
              <a:prstGeom prst="rect">
                <a:avLst/>
              </a:prstGeom>
            </p:spPr>
            <p:txBody>
              <a:bodyPr wrap="square">
                <a:spAutoFit/>
              </a:bodyPr>
              <a:lstStyle/>
              <a:p>
                <a:r>
                  <a:rPr lang="es-ES" dirty="0">
                    <a:solidFill>
                      <a:srgbClr val="002060"/>
                    </a:solidFill>
                  </a:rPr>
                  <a:t>Covariance </a:t>
                </a:r>
                <a:r>
                  <a:rPr lang="es-ES" dirty="0" err="1">
                    <a:solidFill>
                      <a:srgbClr val="002060"/>
                    </a:solidFill>
                  </a:rPr>
                  <a:t>matrix</a:t>
                </a:r>
                <a:r>
                  <a:rPr lang="es-ES" dirty="0">
                    <a:solidFill>
                      <a:srgbClr val="002060"/>
                    </a:solidFill>
                  </a:rPr>
                  <a:t> </a:t>
                </a:r>
                <a:r>
                  <a:rPr lang="es-ES" dirty="0" err="1">
                    <a:solidFill>
                      <a:srgbClr val="002060"/>
                    </a:solidFill>
                  </a:rPr>
                  <a:t>details</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correlation</a:t>
                </a:r>
                <a:r>
                  <a:rPr lang="es-ES" dirty="0">
                    <a:solidFill>
                      <a:srgbClr val="002060"/>
                    </a:solidFill>
                  </a:rPr>
                  <a:t> </a:t>
                </a:r>
                <a:r>
                  <a:rPr lang="es-ES" dirty="0" err="1">
                    <a:solidFill>
                      <a:srgbClr val="002060"/>
                    </a:solidFill>
                  </a:rPr>
                  <a:t>between</a:t>
                </a:r>
                <a:r>
                  <a:rPr lang="es-ES" dirty="0">
                    <a:solidFill>
                      <a:srgbClr val="002060"/>
                    </a:solidFill>
                  </a:rPr>
                  <a:t> vector </a:t>
                </a:r>
                <a:r>
                  <a:rPr lang="es-ES" dirty="0" err="1">
                    <a:solidFill>
                      <a:srgbClr val="002060"/>
                    </a:solidFill>
                  </a:rPr>
                  <a:t>components</a:t>
                </a:r>
                <a:r>
                  <a:rPr lang="es-ES" dirty="0">
                    <a:solidFill>
                      <a:srgbClr val="002060"/>
                    </a:solidFill>
                  </a:rPr>
                  <a:t>:</a:t>
                </a:r>
              </a:p>
              <a:p>
                <a:endParaRPr lang="es-ES" dirty="0">
                  <a:solidFill>
                    <a:srgbClr val="002060"/>
                  </a:solidFill>
                </a:endParaRPr>
              </a:p>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panose="02040503050406030204" pitchFamily="18" charset="0"/>
                          <a:ea typeface="Cambria Math" panose="02040503050406030204" pitchFamily="18" charset="0"/>
                        </a:rPr>
                        <m:t>𝑺</m:t>
                      </m:r>
                      <m:r>
                        <a:rPr lang="es-ES" b="1" i="1" smtClean="0">
                          <a:solidFill>
                            <a:srgbClr val="002060"/>
                          </a:solidFill>
                          <a:latin typeface="Cambria Math" panose="02040503050406030204" pitchFamily="18" charset="0"/>
                          <a:ea typeface="Cambria Math" panose="02040503050406030204" pitchFamily="18" charset="0"/>
                        </a:rPr>
                        <m:t>=</m:t>
                      </m:r>
                      <m:d>
                        <m:dPr>
                          <m:ctrlPr>
                            <a:rPr lang="es-ES" b="1" i="1" smtClean="0">
                              <a:solidFill>
                                <a:srgbClr val="002060"/>
                              </a:solidFill>
                              <a:latin typeface="Cambria Math" panose="02040503050406030204" pitchFamily="18" charset="0"/>
                              <a:ea typeface="Cambria Math" panose="02040503050406030204" pitchFamily="18" charset="0"/>
                            </a:rPr>
                          </m:ctrlPr>
                        </m:dPr>
                        <m:e>
                          <m:m>
                            <m:mPr>
                              <m:mcs>
                                <m:mc>
                                  <m:mcPr>
                                    <m:count m:val="2"/>
                                    <m:mcJc m:val="center"/>
                                  </m:mcPr>
                                </m:mc>
                              </m:mcs>
                              <m:ctrlPr>
                                <a:rPr lang="es-ES" b="1" i="1" smtClean="0">
                                  <a:solidFill>
                                    <a:srgbClr val="002060"/>
                                  </a:solidFill>
                                  <a:latin typeface="Cambria Math" panose="02040503050406030204" pitchFamily="18" charset="0"/>
                                  <a:ea typeface="Cambria Math" panose="02040503050406030204" pitchFamily="18" charset="0"/>
                                </a:rPr>
                              </m:ctrlPr>
                            </m:mPr>
                            <m:mr>
                              <m:e>
                                <m:m>
                                  <m:mPr>
                                    <m:mcs>
                                      <m:mc>
                                        <m:mcPr>
                                          <m:count m:val="2"/>
                                          <m:mcJc m:val="center"/>
                                        </m:mcPr>
                                      </m:mc>
                                    </m:mcs>
                                    <m:ctrlPr>
                                      <a:rPr lang="es-ES" b="1" i="1" smtClean="0">
                                        <a:solidFill>
                                          <a:srgbClr val="002060"/>
                                        </a:solidFill>
                                        <a:latin typeface="Cambria Math" panose="02040503050406030204" pitchFamily="18" charset="0"/>
                                        <a:ea typeface="Cambria Math" panose="02040503050406030204" pitchFamily="18" charset="0"/>
                                      </a:rPr>
                                    </m:ctrlPr>
                                  </m:mPr>
                                  <m:mr>
                                    <m:e>
                                      <m:r>
                                        <m:rPr>
                                          <m:brk m:alnAt="7"/>
                                        </m:rPr>
                                        <a:rPr lang="es-ES" b="0" i="1" smtClean="0">
                                          <a:solidFill>
                                            <a:srgbClr val="002060"/>
                                          </a:solidFill>
                                          <a:latin typeface="Cambria Math" panose="02040503050406030204" pitchFamily="18" charset="0"/>
                                          <a:ea typeface="Cambria Math" panose="02040503050406030204" pitchFamily="18" charset="0"/>
                                        </a:rPr>
                                        <m:t>𝑣</m:t>
                                      </m:r>
                                      <m:r>
                                        <a:rPr lang="es-ES" b="0" i="1" smtClean="0">
                                          <a:solidFill>
                                            <a:srgbClr val="002060"/>
                                          </a:solidFill>
                                          <a:latin typeface="Cambria Math" panose="02040503050406030204" pitchFamily="18" charset="0"/>
                                          <a:ea typeface="Cambria Math" panose="02040503050406030204" pitchFamily="18" charset="0"/>
                                        </a:rPr>
                                        <m:t>𝑎𝑟</m:t>
                                      </m:r>
                                      <m:r>
                                        <a:rPr lang="es-ES" b="0" i="1" smtClean="0">
                                          <a:solidFill>
                                            <a:srgbClr val="002060"/>
                                          </a:solidFill>
                                          <a:latin typeface="Cambria Math" panose="02040503050406030204" pitchFamily="18" charset="0"/>
                                          <a:ea typeface="Cambria Math" panose="02040503050406030204" pitchFamily="18" charset="0"/>
                                        </a:rPr>
                                        <m:t>(</m:t>
                                      </m:r>
                                      <m:sSup>
                                        <m:sSupPr>
                                          <m:ctrlPr>
                                            <a:rPr lang="es-ES" i="1" smtClean="0">
                                              <a:solidFill>
                                                <a:srgbClr val="002060"/>
                                              </a:solidFill>
                                              <a:latin typeface="Cambria Math" panose="02040503050406030204" pitchFamily="18" charset="0"/>
                                              <a:ea typeface="Cambria Math" panose="02040503050406030204" pitchFamily="18" charset="0"/>
                                            </a:rPr>
                                          </m:ctrlPr>
                                        </m:sSupPr>
                                        <m:e>
                                          <m:r>
                                            <a:rPr lang="es-ES" b="0" i="1" smtClean="0">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1</m:t>
                                          </m:r>
                                        </m:sup>
                                      </m:sSup>
                                      <m:r>
                                        <m:rPr>
                                          <m:brk m:alnAt="7"/>
                                        </m:rPr>
                                        <a:rPr lang="es-ES" b="0" i="1" smtClean="0">
                                          <a:solidFill>
                                            <a:srgbClr val="002060"/>
                                          </a:solidFill>
                                          <a:latin typeface="Cambria Math" panose="02040503050406030204" pitchFamily="18" charset="0"/>
                                          <a:ea typeface="Cambria Math" panose="02040503050406030204" pitchFamily="18" charset="0"/>
                                        </a:rPr>
                                        <m:t>)</m:t>
                                      </m:r>
                                    </m:e>
                                    <m:e>
                                      <m:r>
                                        <a:rPr lang="es-ES" b="0" i="1" smtClean="0">
                                          <a:solidFill>
                                            <a:srgbClr val="002060"/>
                                          </a:solidFill>
                                          <a:latin typeface="Cambria Math" panose="02040503050406030204" pitchFamily="18" charset="0"/>
                                          <a:ea typeface="Cambria Math" panose="02040503050406030204" pitchFamily="18" charset="0"/>
                                        </a:rPr>
                                        <m:t>𝑐𝑜𝑣</m:t>
                                      </m:r>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i="1">
                                              <a:solidFill>
                                                <a:srgbClr val="002060"/>
                                              </a:solidFill>
                                              <a:latin typeface="Cambria Math" panose="02040503050406030204" pitchFamily="18" charset="0"/>
                                              <a:ea typeface="Cambria Math" panose="02040503050406030204" pitchFamily="18" charset="0"/>
                                            </a:rPr>
                                            <m:t>1</m:t>
                                          </m:r>
                                        </m:sup>
                                      </m:sSup>
                                      <m:r>
                                        <a:rPr lang="es-ES" b="0" i="1" smtClean="0">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2</m:t>
                                          </m:r>
                                        </m:sup>
                                      </m:sSup>
                                      <m:r>
                                        <m:rPr>
                                          <m:brk m:alnAt="7"/>
                                        </m:rPr>
                                        <a:rPr lang="es-ES" i="1">
                                          <a:solidFill>
                                            <a:srgbClr val="002060"/>
                                          </a:solidFill>
                                          <a:latin typeface="Cambria Math" panose="02040503050406030204" pitchFamily="18" charset="0"/>
                                          <a:ea typeface="Cambria Math" panose="02040503050406030204" pitchFamily="18" charset="0"/>
                                        </a:rPr>
                                        <m:t>)</m:t>
                                      </m:r>
                                    </m:e>
                                  </m:mr>
                                  <m:mr>
                                    <m:e>
                                      <m:r>
                                        <a:rPr lang="es-ES" i="1">
                                          <a:solidFill>
                                            <a:srgbClr val="002060"/>
                                          </a:solidFill>
                                          <a:latin typeface="Cambria Math" panose="02040503050406030204" pitchFamily="18" charset="0"/>
                                          <a:ea typeface="Cambria Math" panose="02040503050406030204" pitchFamily="18" charset="0"/>
                                        </a:rPr>
                                        <m:t>𝑐𝑜𝑣</m:t>
                                      </m:r>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2</m:t>
                                          </m:r>
                                        </m:sup>
                                      </m:sSup>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1</m:t>
                                          </m:r>
                                        </m:sup>
                                      </m:sSup>
                                      <m:r>
                                        <m:rPr>
                                          <m:brk m:alnAt="7"/>
                                        </m:rPr>
                                        <a:rPr lang="es-ES" i="1">
                                          <a:solidFill>
                                            <a:srgbClr val="002060"/>
                                          </a:solidFill>
                                          <a:latin typeface="Cambria Math" panose="02040503050406030204" pitchFamily="18" charset="0"/>
                                          <a:ea typeface="Cambria Math" panose="02040503050406030204" pitchFamily="18" charset="0"/>
                                        </a:rPr>
                                        <m:t>)</m:t>
                                      </m:r>
                                      <m:r>
                                        <a:rPr lang="es-ES" i="1">
                                          <a:solidFill>
                                            <a:srgbClr val="002060"/>
                                          </a:solidFill>
                                          <a:latin typeface="Cambria Math" panose="02040503050406030204" pitchFamily="18" charset="0"/>
                                          <a:ea typeface="Cambria Math" panose="02040503050406030204" pitchFamily="18" charset="0"/>
                                        </a:rPr>
                                        <m:t>)</m:t>
                                      </m:r>
                                    </m:e>
                                    <m:e>
                                      <m:r>
                                        <m:rPr>
                                          <m:brk m:alnAt="7"/>
                                        </m:rPr>
                                        <a:rPr lang="es-ES" i="1">
                                          <a:solidFill>
                                            <a:srgbClr val="002060"/>
                                          </a:solidFill>
                                          <a:latin typeface="Cambria Math" panose="02040503050406030204" pitchFamily="18" charset="0"/>
                                          <a:ea typeface="Cambria Math" panose="02040503050406030204" pitchFamily="18" charset="0"/>
                                        </a:rPr>
                                        <m:t>𝑣</m:t>
                                      </m:r>
                                      <m:r>
                                        <a:rPr lang="es-ES" i="1">
                                          <a:solidFill>
                                            <a:srgbClr val="002060"/>
                                          </a:solidFill>
                                          <a:latin typeface="Cambria Math" panose="02040503050406030204" pitchFamily="18" charset="0"/>
                                          <a:ea typeface="Cambria Math" panose="02040503050406030204" pitchFamily="18" charset="0"/>
                                        </a:rPr>
                                        <m:t>𝑎𝑟</m:t>
                                      </m:r>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2</m:t>
                                          </m:r>
                                        </m:sup>
                                      </m:sSup>
                                      <m:r>
                                        <m:rPr>
                                          <m:brk m:alnAt="7"/>
                                        </m:rPr>
                                        <a:rPr lang="es-ES" i="1">
                                          <a:solidFill>
                                            <a:srgbClr val="002060"/>
                                          </a:solidFill>
                                          <a:latin typeface="Cambria Math" panose="02040503050406030204" pitchFamily="18" charset="0"/>
                                          <a:ea typeface="Cambria Math" panose="02040503050406030204" pitchFamily="18" charset="0"/>
                                        </a:rPr>
                                        <m:t>)</m:t>
                                      </m:r>
                                    </m:e>
                                  </m:mr>
                                </m:m>
                              </m:e>
                              <m:e>
                                <m:m>
                                  <m:mPr>
                                    <m:mcs>
                                      <m:mc>
                                        <m:mcPr>
                                          <m:count m:val="2"/>
                                          <m:mcJc m:val="center"/>
                                        </m:mcPr>
                                      </m:mc>
                                    </m:mcs>
                                    <m:ctrlPr>
                                      <a:rPr lang="es-ES" b="1" i="1" smtClean="0">
                                        <a:solidFill>
                                          <a:srgbClr val="002060"/>
                                        </a:solidFill>
                                        <a:latin typeface="Cambria Math" panose="02040503050406030204" pitchFamily="18" charset="0"/>
                                        <a:ea typeface="Cambria Math" panose="02040503050406030204" pitchFamily="18" charset="0"/>
                                      </a:rPr>
                                    </m:ctrlPr>
                                  </m:mPr>
                                  <m:mr>
                                    <m:e>
                                      <m:r>
                                        <m:rPr>
                                          <m:brk m:alnAt="7"/>
                                        </m:rPr>
                                        <a:rPr lang="es-ES" b="1" i="1" smtClean="0">
                                          <a:solidFill>
                                            <a:srgbClr val="002060"/>
                                          </a:solidFill>
                                          <a:latin typeface="Cambria Math" panose="02040503050406030204" pitchFamily="18" charset="0"/>
                                          <a:ea typeface="Cambria Math" panose="02040503050406030204" pitchFamily="18" charset="0"/>
                                        </a:rPr>
                                        <m:t>⋯</m:t>
                                      </m:r>
                                    </m:e>
                                    <m:e>
                                      <m:r>
                                        <a:rPr lang="es-ES" i="1">
                                          <a:solidFill>
                                            <a:srgbClr val="002060"/>
                                          </a:solidFill>
                                          <a:latin typeface="Cambria Math" panose="02040503050406030204" pitchFamily="18" charset="0"/>
                                          <a:ea typeface="Cambria Math" panose="02040503050406030204" pitchFamily="18" charset="0"/>
                                        </a:rPr>
                                        <m:t>𝑐𝑜𝑣</m:t>
                                      </m:r>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i="1">
                                              <a:solidFill>
                                                <a:srgbClr val="002060"/>
                                              </a:solidFill>
                                              <a:latin typeface="Cambria Math" panose="02040503050406030204" pitchFamily="18" charset="0"/>
                                              <a:ea typeface="Cambria Math" panose="02040503050406030204" pitchFamily="18" charset="0"/>
                                            </a:rPr>
                                            <m:t>1</m:t>
                                          </m:r>
                                        </m:sup>
                                      </m:sSup>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𝐷</m:t>
                                          </m:r>
                                        </m:sup>
                                      </m:sSup>
                                      <m:r>
                                        <m:rPr>
                                          <m:brk m:alnAt="7"/>
                                        </m:rPr>
                                        <a:rPr lang="es-ES" i="1">
                                          <a:solidFill>
                                            <a:srgbClr val="002060"/>
                                          </a:solidFill>
                                          <a:latin typeface="Cambria Math" panose="02040503050406030204" pitchFamily="18" charset="0"/>
                                          <a:ea typeface="Cambria Math" panose="02040503050406030204" pitchFamily="18" charset="0"/>
                                        </a:rPr>
                                        <m:t>)</m:t>
                                      </m:r>
                                    </m:e>
                                  </m:mr>
                                  <m:mr>
                                    <m:e>
                                      <m:r>
                                        <a:rPr lang="es-ES" i="1" smtClean="0">
                                          <a:solidFill>
                                            <a:srgbClr val="002060"/>
                                          </a:solidFill>
                                          <a:latin typeface="Cambria Math" panose="02040503050406030204" pitchFamily="18" charset="0"/>
                                          <a:ea typeface="Cambria Math" panose="02040503050406030204" pitchFamily="18" charset="0"/>
                                        </a:rPr>
                                        <m:t>⋯</m:t>
                                      </m:r>
                                    </m:e>
                                    <m:e>
                                      <m:sPre>
                                        <m:sPrePr>
                                          <m:ctrlPr>
                                            <a:rPr lang="es-ES" b="1" i="1" smtClean="0">
                                              <a:solidFill>
                                                <a:srgbClr val="002060"/>
                                              </a:solidFill>
                                              <a:latin typeface="Cambria Math" panose="02040503050406030204" pitchFamily="18" charset="0"/>
                                              <a:ea typeface="Cambria Math" panose="02040503050406030204" pitchFamily="18" charset="0"/>
                                            </a:rPr>
                                          </m:ctrlPr>
                                        </m:sPrePr>
                                        <m:sub/>
                                        <m:sup/>
                                        <m:e/>
                                      </m:sPre>
                                      <m:r>
                                        <a:rPr lang="es-ES" b="1" i="1" smtClean="0">
                                          <a:solidFill>
                                            <a:srgbClr val="002060"/>
                                          </a:solidFill>
                                          <a:latin typeface="Cambria Math" panose="02040503050406030204" pitchFamily="18" charset="0"/>
                                          <a:ea typeface="Cambria Math" panose="02040503050406030204" pitchFamily="18" charset="0"/>
                                        </a:rPr>
                                        <m:t>⋮</m:t>
                                      </m:r>
                                      <m:sPre>
                                        <m:sPrePr>
                                          <m:ctrlPr>
                                            <a:rPr lang="es-ES" b="1" i="1" smtClean="0">
                                              <a:solidFill>
                                                <a:srgbClr val="002060"/>
                                              </a:solidFill>
                                              <a:latin typeface="Cambria Math" panose="02040503050406030204" pitchFamily="18" charset="0"/>
                                              <a:ea typeface="Cambria Math" panose="02040503050406030204" pitchFamily="18" charset="0"/>
                                            </a:rPr>
                                          </m:ctrlPr>
                                        </m:sPrePr>
                                        <m:sub/>
                                        <m:sup/>
                                        <m:e/>
                                      </m:sPre>
                                    </m:e>
                                  </m:mr>
                                </m:m>
                              </m:e>
                            </m:mr>
                            <m:mr>
                              <m:e>
                                <m:m>
                                  <m:mPr>
                                    <m:mcs>
                                      <m:mc>
                                        <m:mcPr>
                                          <m:count m:val="2"/>
                                          <m:mcJc m:val="center"/>
                                        </m:mcPr>
                                      </m:mc>
                                    </m:mcs>
                                    <m:ctrlPr>
                                      <a:rPr lang="es-ES" b="1" i="1" smtClean="0">
                                        <a:solidFill>
                                          <a:srgbClr val="002060"/>
                                        </a:solidFill>
                                        <a:latin typeface="Cambria Math" panose="02040503050406030204" pitchFamily="18" charset="0"/>
                                        <a:ea typeface="Cambria Math" panose="02040503050406030204" pitchFamily="18" charset="0"/>
                                      </a:rPr>
                                    </m:ctrlPr>
                                  </m:mPr>
                                  <m:mr>
                                    <m:e>
                                      <m:r>
                                        <m:rPr>
                                          <m:brk m:alnAt="7"/>
                                        </m:rPr>
                                        <a:rPr lang="es-ES" b="1" i="1" smtClean="0">
                                          <a:solidFill>
                                            <a:srgbClr val="002060"/>
                                          </a:solidFill>
                                          <a:latin typeface="Cambria Math" panose="02040503050406030204" pitchFamily="18" charset="0"/>
                                          <a:ea typeface="Cambria Math" panose="02040503050406030204" pitchFamily="18" charset="0"/>
                                        </a:rPr>
                                        <m:t>⋮</m:t>
                                      </m:r>
                                    </m:e>
                                    <m:e/>
                                  </m:mr>
                                  <m:mr>
                                    <m:e>
                                      <m:r>
                                        <a:rPr lang="es-ES" i="1">
                                          <a:solidFill>
                                            <a:srgbClr val="002060"/>
                                          </a:solidFill>
                                          <a:latin typeface="Cambria Math" panose="02040503050406030204" pitchFamily="18" charset="0"/>
                                          <a:ea typeface="Cambria Math" panose="02040503050406030204" pitchFamily="18" charset="0"/>
                                        </a:rPr>
                                        <m:t>𝑐𝑜𝑣</m:t>
                                      </m:r>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𝐷</m:t>
                                          </m:r>
                                        </m:sup>
                                      </m:sSup>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1</m:t>
                                          </m:r>
                                        </m:sup>
                                      </m:sSup>
                                      <m:r>
                                        <m:rPr>
                                          <m:brk m:alnAt="7"/>
                                        </m:rPr>
                                        <a:rPr lang="es-ES" i="1">
                                          <a:solidFill>
                                            <a:srgbClr val="002060"/>
                                          </a:solidFill>
                                          <a:latin typeface="Cambria Math" panose="02040503050406030204" pitchFamily="18" charset="0"/>
                                          <a:ea typeface="Cambria Math" panose="02040503050406030204" pitchFamily="18" charset="0"/>
                                        </a:rPr>
                                        <m:t>)</m:t>
                                      </m:r>
                                    </m:e>
                                    <m:e>
                                      <m:r>
                                        <a:rPr lang="es-ES" b="0" i="1" smtClean="0">
                                          <a:solidFill>
                                            <a:srgbClr val="002060"/>
                                          </a:solidFill>
                                          <a:latin typeface="Cambria Math" panose="02040503050406030204" pitchFamily="18" charset="0"/>
                                          <a:ea typeface="Cambria Math" panose="02040503050406030204" pitchFamily="18" charset="0"/>
                                        </a:rPr>
                                        <m:t>      </m:t>
                                      </m:r>
                                      <m:r>
                                        <a:rPr lang="es-ES" i="1" smtClean="0">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      </m:t>
                                      </m:r>
                                    </m:e>
                                  </m:mr>
                                </m:m>
                              </m:e>
                              <m:e>
                                <m:m>
                                  <m:mPr>
                                    <m:mcs>
                                      <m:mc>
                                        <m:mcPr>
                                          <m:count m:val="2"/>
                                          <m:mcJc m:val="center"/>
                                        </m:mcPr>
                                      </m:mc>
                                    </m:mcs>
                                    <m:ctrlPr>
                                      <a:rPr lang="es-ES" b="1" i="1" smtClean="0">
                                        <a:solidFill>
                                          <a:srgbClr val="002060"/>
                                        </a:solidFill>
                                        <a:latin typeface="Cambria Math" panose="02040503050406030204" pitchFamily="18" charset="0"/>
                                        <a:ea typeface="Cambria Math" panose="02040503050406030204" pitchFamily="18" charset="0"/>
                                      </a:rPr>
                                    </m:ctrlPr>
                                  </m:mPr>
                                  <m:mr>
                                    <m:e>
                                      <m:r>
                                        <m:rPr>
                                          <m:brk m:alnAt="7"/>
                                        </m:rPr>
                                        <a:rPr lang="es-ES" b="1" i="1" smtClean="0">
                                          <a:solidFill>
                                            <a:srgbClr val="002060"/>
                                          </a:solidFill>
                                          <a:latin typeface="Cambria Math" panose="02040503050406030204" pitchFamily="18" charset="0"/>
                                          <a:ea typeface="Cambria Math" panose="02040503050406030204" pitchFamily="18" charset="0"/>
                                        </a:rPr>
                                        <m:t>⋱</m:t>
                                      </m:r>
                                    </m:e>
                                    <m:e>
                                      <m:r>
                                        <a:rPr lang="es-ES" b="1" i="1" smtClean="0">
                                          <a:solidFill>
                                            <a:srgbClr val="002060"/>
                                          </a:solidFill>
                                          <a:latin typeface="Cambria Math" panose="02040503050406030204" pitchFamily="18" charset="0"/>
                                          <a:ea typeface="Cambria Math" panose="02040503050406030204" pitchFamily="18" charset="0"/>
                                        </a:rPr>
                                        <m:t>⋮</m:t>
                                      </m:r>
                                    </m:e>
                                  </m:mr>
                                  <m:mr>
                                    <m:e>
                                      <m:r>
                                        <a:rPr lang="es-ES" b="1" i="1" smtClean="0">
                                          <a:solidFill>
                                            <a:srgbClr val="002060"/>
                                          </a:solidFill>
                                          <a:latin typeface="Cambria Math" panose="02040503050406030204" pitchFamily="18" charset="0"/>
                                          <a:ea typeface="Cambria Math" panose="02040503050406030204" pitchFamily="18" charset="0"/>
                                        </a:rPr>
                                        <m:t>⋯</m:t>
                                      </m:r>
                                    </m:e>
                                    <m:e>
                                      <m:r>
                                        <a:rPr lang="es-ES" b="0" i="1" smtClean="0">
                                          <a:solidFill>
                                            <a:srgbClr val="002060"/>
                                          </a:solidFill>
                                          <a:latin typeface="Cambria Math" panose="02040503050406030204" pitchFamily="18" charset="0"/>
                                          <a:ea typeface="Cambria Math" panose="02040503050406030204" pitchFamily="18" charset="0"/>
                                        </a:rPr>
                                        <m:t>    </m:t>
                                      </m:r>
                                      <m:r>
                                        <m:rPr>
                                          <m:brk m:alnAt="7"/>
                                        </m:rPr>
                                        <a:rPr lang="es-ES" i="1">
                                          <a:solidFill>
                                            <a:srgbClr val="002060"/>
                                          </a:solidFill>
                                          <a:latin typeface="Cambria Math" panose="02040503050406030204" pitchFamily="18" charset="0"/>
                                          <a:ea typeface="Cambria Math" panose="02040503050406030204" pitchFamily="18" charset="0"/>
                                        </a:rPr>
                                        <m:t>𝑣</m:t>
                                      </m:r>
                                      <m:r>
                                        <a:rPr lang="es-ES" i="1">
                                          <a:solidFill>
                                            <a:srgbClr val="002060"/>
                                          </a:solidFill>
                                          <a:latin typeface="Cambria Math" panose="02040503050406030204" pitchFamily="18" charset="0"/>
                                          <a:ea typeface="Cambria Math" panose="02040503050406030204" pitchFamily="18" charset="0"/>
                                        </a:rPr>
                                        <m:t>𝑎𝑟</m:t>
                                      </m:r>
                                      <m:d>
                                        <m:dPr>
                                          <m:ctrlPr>
                                            <a:rPr lang="es-ES" i="1">
                                              <a:solidFill>
                                                <a:srgbClr val="002060"/>
                                              </a:solidFill>
                                              <a:latin typeface="Cambria Math" panose="02040503050406030204" pitchFamily="18" charset="0"/>
                                              <a:ea typeface="Cambria Math" panose="02040503050406030204" pitchFamily="18" charset="0"/>
                                            </a:rPr>
                                          </m:ctrlPr>
                                        </m:dPr>
                                        <m:e>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𝑥</m:t>
                                              </m:r>
                                            </m:e>
                                            <m:sup>
                                              <m:r>
                                                <a:rPr lang="es-ES" b="0" i="1" smtClean="0">
                                                  <a:solidFill>
                                                    <a:srgbClr val="002060"/>
                                                  </a:solidFill>
                                                  <a:latin typeface="Cambria Math" panose="02040503050406030204" pitchFamily="18" charset="0"/>
                                                  <a:ea typeface="Cambria Math" panose="02040503050406030204" pitchFamily="18" charset="0"/>
                                                </a:rPr>
                                                <m:t>𝐷</m:t>
                                              </m:r>
                                            </m:sup>
                                          </m:sSup>
                                        </m:e>
                                      </m:d>
                                      <m:r>
                                        <m:rPr>
                                          <m:brk m:alnAt="7"/>
                                        </m:rPr>
                                        <a:rPr lang="es-ES" b="0" i="1" smtClean="0">
                                          <a:solidFill>
                                            <a:srgbClr val="002060"/>
                                          </a:solidFill>
                                          <a:latin typeface="Cambria Math" panose="02040503050406030204" pitchFamily="18" charset="0"/>
                                          <a:ea typeface="Cambria Math" panose="02040503050406030204" pitchFamily="18" charset="0"/>
                                        </a:rPr>
                                        <m:t> </m:t>
                                      </m:r>
                                      <m:r>
                                        <a:rPr lang="es-ES" b="0" i="1" smtClean="0">
                                          <a:solidFill>
                                            <a:srgbClr val="002060"/>
                                          </a:solidFill>
                                          <a:latin typeface="Cambria Math" panose="02040503050406030204" pitchFamily="18" charset="0"/>
                                          <a:ea typeface="Cambria Math" panose="02040503050406030204" pitchFamily="18" charset="0"/>
                                        </a:rPr>
                                        <m:t> </m:t>
                                      </m:r>
                                    </m:e>
                                  </m:mr>
                                </m:m>
                              </m:e>
                            </m:mr>
                          </m:m>
                        </m:e>
                      </m:d>
                    </m:oMath>
                  </m:oMathPara>
                </a14:m>
                <a:endParaRPr lang="es-ES" dirty="0">
                  <a:solidFill>
                    <a:srgbClr val="002060"/>
                  </a:solidFill>
                </a:endParaRPr>
              </a:p>
              <a:p>
                <a:endParaRPr lang="es-ES" dirty="0">
                  <a:solidFill>
                    <a:srgbClr val="002060"/>
                  </a:solidFill>
                </a:endParaRPr>
              </a:p>
              <a:p>
                <a:r>
                  <a:rPr lang="es-ES" dirty="0" err="1">
                    <a:solidFill>
                      <a:srgbClr val="002060"/>
                    </a:solidFill>
                  </a:rPr>
                  <a:t>The</a:t>
                </a:r>
                <a:r>
                  <a:rPr lang="es-ES" dirty="0">
                    <a:solidFill>
                      <a:srgbClr val="002060"/>
                    </a:solidFill>
                  </a:rPr>
                  <a:t> </a:t>
                </a:r>
                <a:r>
                  <a:rPr lang="es-ES" dirty="0" err="1">
                    <a:solidFill>
                      <a:srgbClr val="002060"/>
                    </a:solidFill>
                  </a:rPr>
                  <a:t>covariance</a:t>
                </a:r>
                <a:r>
                  <a:rPr lang="es-ES" dirty="0">
                    <a:solidFill>
                      <a:srgbClr val="002060"/>
                    </a:solidFill>
                  </a:rPr>
                  <a:t> </a:t>
                </a:r>
                <a:r>
                  <a:rPr lang="es-ES" dirty="0" err="1">
                    <a:solidFill>
                      <a:srgbClr val="002060"/>
                    </a:solidFill>
                  </a:rPr>
                  <a:t>matrix</a:t>
                </a:r>
                <a:r>
                  <a:rPr lang="es-ES" dirty="0">
                    <a:solidFill>
                      <a:srgbClr val="002060"/>
                    </a:solidFill>
                  </a:rPr>
                  <a:t> </a:t>
                </a:r>
                <a:r>
                  <a:rPr lang="es-ES" dirty="0" err="1">
                    <a:solidFill>
                      <a:srgbClr val="002060"/>
                    </a:solidFill>
                  </a:rPr>
                  <a:t>is</a:t>
                </a:r>
                <a:r>
                  <a:rPr lang="es-ES" dirty="0">
                    <a:solidFill>
                      <a:srgbClr val="002060"/>
                    </a:solidFill>
                  </a:rPr>
                  <a:t> </a:t>
                </a:r>
                <a:r>
                  <a:rPr lang="es-ES" dirty="0" err="1">
                    <a:solidFill>
                      <a:srgbClr val="002060"/>
                    </a:solidFill>
                  </a:rPr>
                  <a:t>always</a:t>
                </a:r>
                <a:r>
                  <a:rPr lang="es-ES" dirty="0">
                    <a:solidFill>
                      <a:srgbClr val="002060"/>
                    </a:solidFill>
                  </a:rPr>
                  <a:t> a </a:t>
                </a:r>
                <a:r>
                  <a:rPr lang="es-ES" dirty="0" err="1">
                    <a:solidFill>
                      <a:srgbClr val="002060"/>
                    </a:solidFill>
                  </a:rPr>
                  <a:t>symmetric</a:t>
                </a:r>
                <a:r>
                  <a:rPr lang="es-ES" dirty="0">
                    <a:solidFill>
                      <a:srgbClr val="002060"/>
                    </a:solidFill>
                  </a:rPr>
                  <a:t> positive </a:t>
                </a:r>
                <a:r>
                  <a:rPr lang="es-ES" dirty="0" err="1">
                    <a:solidFill>
                      <a:srgbClr val="002060"/>
                    </a:solidFill>
                  </a:rPr>
                  <a:t>definite</a:t>
                </a:r>
                <a:r>
                  <a:rPr lang="es-ES" dirty="0">
                    <a:solidFill>
                      <a:srgbClr val="002060"/>
                    </a:solidFill>
                  </a:rPr>
                  <a:t> </a:t>
                </a:r>
                <a:r>
                  <a:rPr lang="es-ES" dirty="0" err="1">
                    <a:solidFill>
                      <a:srgbClr val="002060"/>
                    </a:solidFill>
                  </a:rPr>
                  <a:t>matrix</a:t>
                </a:r>
                <a:r>
                  <a:rPr lang="es-ES" dirty="0">
                    <a:solidFill>
                      <a:srgbClr val="002060"/>
                    </a:solidFill>
                  </a:rPr>
                  <a:t>, </a:t>
                </a:r>
                <a:r>
                  <a:rPr lang="es-ES" dirty="0" err="1">
                    <a:solidFill>
                      <a:srgbClr val="002060"/>
                    </a:solidFill>
                  </a:rPr>
                  <a:t>with</a:t>
                </a:r>
                <a:r>
                  <a:rPr lang="es-ES" dirty="0">
                    <a:solidFill>
                      <a:srgbClr val="002060"/>
                    </a:solidFill>
                  </a:rPr>
                  <a:t> </a:t>
                </a:r>
                <a:r>
                  <a:rPr lang="es-ES" dirty="0" err="1">
                    <a:solidFill>
                      <a:srgbClr val="002060"/>
                    </a:solidFill>
                  </a:rPr>
                  <a:t>the</a:t>
                </a:r>
                <a:r>
                  <a:rPr lang="es-ES" dirty="0">
                    <a:solidFill>
                      <a:srgbClr val="002060"/>
                    </a:solidFill>
                  </a:rPr>
                  <a:t> </a:t>
                </a:r>
                <a:r>
                  <a:rPr lang="es-ES" dirty="0" err="1">
                    <a:solidFill>
                      <a:srgbClr val="002060"/>
                    </a:solidFill>
                  </a:rPr>
                  <a:t>variances</a:t>
                </a:r>
                <a:r>
                  <a:rPr lang="es-ES" dirty="0">
                    <a:solidFill>
                      <a:srgbClr val="002060"/>
                    </a:solidFill>
                  </a:rPr>
                  <a:t> </a:t>
                </a:r>
                <a:r>
                  <a:rPr lang="es-ES" dirty="0" err="1">
                    <a:solidFill>
                      <a:srgbClr val="002060"/>
                    </a:solidFill>
                  </a:rPr>
                  <a:t>on</a:t>
                </a:r>
                <a:r>
                  <a:rPr lang="es-ES" dirty="0">
                    <a:solidFill>
                      <a:srgbClr val="002060"/>
                    </a:solidFill>
                  </a:rPr>
                  <a:t> </a:t>
                </a:r>
                <a:r>
                  <a:rPr lang="es-ES" dirty="0" err="1">
                    <a:solidFill>
                      <a:srgbClr val="002060"/>
                    </a:solidFill>
                  </a:rPr>
                  <a:t>the</a:t>
                </a:r>
                <a:r>
                  <a:rPr lang="es-ES" dirty="0">
                    <a:solidFill>
                      <a:srgbClr val="002060"/>
                    </a:solidFill>
                  </a:rPr>
                  <a:t> diagonal and </a:t>
                </a:r>
                <a:r>
                  <a:rPr lang="es-ES" dirty="0" err="1">
                    <a:solidFill>
                      <a:srgbClr val="002060"/>
                    </a:solidFill>
                  </a:rPr>
                  <a:t>the</a:t>
                </a:r>
                <a:r>
                  <a:rPr lang="es-ES" dirty="0">
                    <a:solidFill>
                      <a:srgbClr val="002060"/>
                    </a:solidFill>
                  </a:rPr>
                  <a:t> </a:t>
                </a:r>
                <a:r>
                  <a:rPr lang="es-ES" dirty="0" err="1">
                    <a:solidFill>
                      <a:srgbClr val="002060"/>
                    </a:solidFill>
                  </a:rPr>
                  <a:t>cross</a:t>
                </a:r>
                <a:r>
                  <a:rPr lang="es-ES" dirty="0">
                    <a:solidFill>
                      <a:srgbClr val="002060"/>
                    </a:solidFill>
                  </a:rPr>
                  <a:t> </a:t>
                </a:r>
                <a:r>
                  <a:rPr lang="es-ES" dirty="0" err="1">
                    <a:solidFill>
                      <a:srgbClr val="002060"/>
                    </a:solidFill>
                  </a:rPr>
                  <a:t>covariance</a:t>
                </a:r>
                <a:r>
                  <a:rPr lang="es-ES" dirty="0">
                    <a:solidFill>
                      <a:srgbClr val="002060"/>
                    </a:solidFill>
                  </a:rPr>
                  <a:t> </a:t>
                </a:r>
                <a:r>
                  <a:rPr lang="es-ES" dirty="0" err="1">
                    <a:solidFill>
                      <a:srgbClr val="002060"/>
                    </a:solidFill>
                  </a:rPr>
                  <a:t>on</a:t>
                </a:r>
                <a:r>
                  <a:rPr lang="es-ES" dirty="0">
                    <a:solidFill>
                      <a:srgbClr val="002060"/>
                    </a:solidFill>
                  </a:rPr>
                  <a:t> </a:t>
                </a:r>
                <a:r>
                  <a:rPr lang="es-ES" dirty="0" err="1">
                    <a:solidFill>
                      <a:srgbClr val="002060"/>
                    </a:solidFill>
                  </a:rPr>
                  <a:t>the</a:t>
                </a:r>
                <a:r>
                  <a:rPr lang="es-ES" dirty="0">
                    <a:solidFill>
                      <a:srgbClr val="002060"/>
                    </a:solidFill>
                  </a:rPr>
                  <a:t> off </a:t>
                </a:r>
                <a:r>
                  <a:rPr lang="es-ES" dirty="0" err="1">
                    <a:solidFill>
                      <a:srgbClr val="002060"/>
                    </a:solidFill>
                  </a:rPr>
                  <a:t>diagonals</a:t>
                </a:r>
                <a:r>
                  <a:rPr lang="es-ES" dirty="0">
                    <a:solidFill>
                      <a:srgbClr val="002060"/>
                    </a:solidFill>
                  </a:rPr>
                  <a:t> </a:t>
                </a:r>
              </a:p>
              <a:p>
                <a:endParaRPr lang="es-ES" dirty="0">
                  <a:solidFill>
                    <a:srgbClr val="002060"/>
                  </a:solidFill>
                </a:endParaRPr>
              </a:p>
            </p:txBody>
          </p:sp>
        </mc:Choice>
        <mc:Fallback xmlns="">
          <p:sp>
            <p:nvSpPr>
              <p:cNvPr id="39" name="Rectángulo 38">
                <a:extLst>
                  <a:ext uri="{FF2B5EF4-FFF2-40B4-BE49-F238E27FC236}">
                    <a16:creationId xmlns:a16="http://schemas.microsoft.com/office/drawing/2014/main" id="{DB551F1F-48B2-4EA4-8357-E53D0B61B3B2}"/>
                  </a:ext>
                </a:extLst>
              </p:cNvPr>
              <p:cNvSpPr>
                <a:spLocks noRot="1" noChangeAspect="1" noMove="1" noResize="1" noEditPoints="1" noAdjustHandles="1" noChangeArrowheads="1" noChangeShapeType="1" noTextEdit="1"/>
              </p:cNvSpPr>
              <p:nvPr/>
            </p:nvSpPr>
            <p:spPr>
              <a:xfrm>
                <a:off x="479397" y="3954720"/>
                <a:ext cx="11195858" cy="3069366"/>
              </a:xfrm>
              <a:prstGeom prst="rect">
                <a:avLst/>
              </a:prstGeom>
              <a:blipFill>
                <a:blip r:embed="rId5"/>
                <a:stretch>
                  <a:fillRect l="-490" t="-119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9136446D-166B-4013-880B-19976590E30C}"/>
                  </a:ext>
                </a:extLst>
              </p:cNvPr>
              <p:cNvSpPr txBox="1"/>
              <p:nvPr/>
            </p:nvSpPr>
            <p:spPr>
              <a:xfrm>
                <a:off x="5778532" y="760565"/>
                <a:ext cx="6229971" cy="4930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rPr>
                        <m:t>𝑋</m:t>
                      </m:r>
                      <m:r>
                        <a:rPr lang="es-ES" b="0" i="1" smtClean="0">
                          <a:solidFill>
                            <a:srgbClr val="002060"/>
                          </a:solidFill>
                          <a:latin typeface="Cambria Math" panose="02040503050406030204" pitchFamily="18" charset="0"/>
                          <a:ea typeface="Cambria Math" panose="02040503050406030204" pitchFamily="18" charset="0"/>
                        </a:rPr>
                        <m:t>∈</m:t>
                      </m:r>
                      <m:sSub>
                        <m:sSubPr>
                          <m:ctrlPr>
                            <a:rPr lang="es-ES" b="0" i="1" smtClean="0">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𝕄</m:t>
                          </m:r>
                        </m:e>
                        <m:sub>
                          <m:r>
                            <a:rPr lang="es-ES" b="0" i="1" smtClean="0">
                              <a:solidFill>
                                <a:srgbClr val="002060"/>
                              </a:solidFill>
                              <a:latin typeface="Cambria Math" panose="02040503050406030204" pitchFamily="18" charset="0"/>
                              <a:ea typeface="Cambria Math" panose="02040503050406030204" pitchFamily="18" charset="0"/>
                            </a:rPr>
                            <m:t>𝐷</m:t>
                          </m:r>
                          <m:r>
                            <a:rPr lang="es-ES" b="0" i="1" smtClean="0">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𝑁</m:t>
                          </m:r>
                        </m:sub>
                      </m:sSub>
                      <m:r>
                        <a:rPr lang="es-ES" b="0" i="1" smtClean="0">
                          <a:solidFill>
                            <a:srgbClr val="002060"/>
                          </a:solidFill>
                          <a:latin typeface="Cambria Math" panose="02040503050406030204" pitchFamily="18" charset="0"/>
                          <a:ea typeface="Cambria Math" panose="02040503050406030204" pitchFamily="18" charset="0"/>
                        </a:rPr>
                        <m:t>;   </m:t>
                      </m:r>
                      <m:r>
                        <a:rPr lang="es-ES" b="0" i="1" smtClean="0">
                          <a:solidFill>
                            <a:srgbClr val="002060"/>
                          </a:solidFill>
                          <a:latin typeface="Cambria Math" panose="02040503050406030204" pitchFamily="18" charset="0"/>
                          <a:ea typeface="Cambria Math" panose="02040503050406030204" pitchFamily="18" charset="0"/>
                        </a:rPr>
                        <m:t>𝑋</m:t>
                      </m:r>
                      <m:r>
                        <a:rPr lang="es-ES" b="0" i="1" smtClean="0">
                          <a:solidFill>
                            <a:srgbClr val="002060"/>
                          </a:solidFill>
                          <a:latin typeface="Cambria Math" panose="02040503050406030204" pitchFamily="18" charset="0"/>
                          <a:ea typeface="Cambria Math" panose="02040503050406030204" pitchFamily="18" charset="0"/>
                        </a:rPr>
                        <m:t>= </m:t>
                      </m:r>
                      <m:d>
                        <m:dPr>
                          <m:begChr m:val="{"/>
                          <m:endChr m:val="}"/>
                          <m:ctrlPr>
                            <a:rPr lang="es-ES" b="0" i="1" smtClean="0">
                              <a:solidFill>
                                <a:srgbClr val="002060"/>
                              </a:solidFill>
                              <a:latin typeface="Cambria Math" panose="02040503050406030204" pitchFamily="18" charset="0"/>
                              <a:ea typeface="Cambria Math" panose="02040503050406030204" pitchFamily="18" charset="0"/>
                            </a:rPr>
                          </m:ctrlPr>
                        </m:dPr>
                        <m:e>
                          <m:sSub>
                            <m:sSubPr>
                              <m:ctrlPr>
                                <a:rPr lang="es-ES" b="0" i="1" smtClean="0">
                                  <a:solidFill>
                                    <a:srgbClr val="002060"/>
                                  </a:solidFill>
                                  <a:latin typeface="Cambria Math" panose="02040503050406030204" pitchFamily="18" charset="0"/>
                                  <a:ea typeface="Cambria Math" panose="02040503050406030204" pitchFamily="18" charset="0"/>
                                </a:rPr>
                              </m:ctrlPr>
                            </m:sSubPr>
                            <m:e>
                              <m:r>
                                <a:rPr lang="es-ES" b="1" i="1" smtClean="0">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1</m:t>
                              </m:r>
                            </m:sub>
                          </m:sSub>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2</m:t>
                              </m:r>
                            </m:sub>
                          </m:sSub>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𝑁</m:t>
                              </m:r>
                            </m:sub>
                          </m:sSub>
                        </m:e>
                      </m:d>
                      <m:r>
                        <a:rPr lang="es-ES" b="0" i="0"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m:t>
                      </m:r>
                      <m:sSup>
                        <m:sSupPr>
                          <m:ctrlPr>
                            <a:rPr lang="es-ES" b="0" i="1" smtClean="0">
                              <a:solidFill>
                                <a:srgbClr val="002060"/>
                              </a:solidFill>
                              <a:latin typeface="Cambria Math" panose="02040503050406030204" pitchFamily="18" charset="0"/>
                              <a:ea typeface="Cambria Math" panose="02040503050406030204" pitchFamily="18" charset="0"/>
                            </a:rPr>
                          </m:ctrlPr>
                        </m:sSupPr>
                        <m:e>
                          <m:d>
                            <m:dPr>
                              <m:ctrlPr>
                                <a:rPr lang="es-ES" b="0" i="1" smtClean="0">
                                  <a:solidFill>
                                    <a:srgbClr val="002060"/>
                                  </a:solidFill>
                                  <a:latin typeface="Cambria Math" panose="02040503050406030204" pitchFamily="18" charset="0"/>
                                  <a:ea typeface="Cambria Math" panose="02040503050406030204" pitchFamily="18" charset="0"/>
                                </a:rPr>
                              </m:ctrlPr>
                            </m:dPr>
                            <m:e>
                              <m:sSubSup>
                                <m:sSubSupPr>
                                  <m:ctrlPr>
                                    <a:rPr lang="es-ES" b="0" i="1" smtClean="0">
                                      <a:solidFill>
                                        <a:srgbClr val="002060"/>
                                      </a:solidFill>
                                      <a:latin typeface="Cambria Math" panose="02040503050406030204" pitchFamily="18" charset="0"/>
                                      <a:ea typeface="Cambria Math" panose="02040503050406030204" pitchFamily="18" charset="0"/>
                                    </a:rPr>
                                  </m:ctrlPr>
                                </m:sSubSupPr>
                                <m:e>
                                  <m:r>
                                    <a:rPr lang="es-ES" b="0" i="1" smtClean="0">
                                      <a:solidFill>
                                        <a:srgbClr val="002060"/>
                                      </a:solidFill>
                                      <a:latin typeface="Cambria Math" panose="02040503050406030204" pitchFamily="18" charset="0"/>
                                      <a:ea typeface="Cambria Math" panose="02040503050406030204" pitchFamily="18" charset="0"/>
                                    </a:rPr>
                                    <m:t>𝑥</m:t>
                                  </m:r>
                                </m:e>
                                <m:sub>
                                  <m:r>
                                    <a:rPr lang="es-ES" b="0" i="1" smtClean="0">
                                      <a:solidFill>
                                        <a:srgbClr val="002060"/>
                                      </a:solidFill>
                                      <a:latin typeface="Cambria Math" panose="02040503050406030204" pitchFamily="18" charset="0"/>
                                      <a:ea typeface="Cambria Math" panose="02040503050406030204" pitchFamily="18" charset="0"/>
                                    </a:rPr>
                                    <m:t>𝑗</m:t>
                                  </m:r>
                                </m:sub>
                                <m:sup>
                                  <m:r>
                                    <a:rPr lang="es-ES" b="0" i="1" smtClean="0">
                                      <a:solidFill>
                                        <a:srgbClr val="002060"/>
                                      </a:solidFill>
                                      <a:latin typeface="Cambria Math" panose="02040503050406030204" pitchFamily="18" charset="0"/>
                                      <a:ea typeface="Cambria Math" panose="02040503050406030204" pitchFamily="18" charset="0"/>
                                    </a:rPr>
                                    <m:t>1</m:t>
                                  </m:r>
                                </m:sup>
                              </m:sSubSup>
                              <m:r>
                                <a:rPr lang="es-ES" b="0" i="1" smtClean="0">
                                  <a:solidFill>
                                    <a:srgbClr val="002060"/>
                                  </a:solidFill>
                                  <a:latin typeface="Cambria Math" panose="02040503050406030204" pitchFamily="18" charset="0"/>
                                  <a:ea typeface="Cambria Math" panose="02040503050406030204" pitchFamily="18" charset="0"/>
                                </a:rPr>
                                <m:t>,</m:t>
                              </m:r>
                              <m:sSubSup>
                                <m:sSubSupPr>
                                  <m:ctrlPr>
                                    <a:rPr lang="es-ES" i="1">
                                      <a:solidFill>
                                        <a:srgbClr val="002060"/>
                                      </a:solidFill>
                                      <a:latin typeface="Cambria Math" panose="02040503050406030204" pitchFamily="18" charset="0"/>
                                      <a:ea typeface="Cambria Math" panose="02040503050406030204" pitchFamily="18" charset="0"/>
                                    </a:rPr>
                                  </m:ctrlPr>
                                </m:sSubSupPr>
                                <m:e>
                                  <m:r>
                                    <a:rPr lang="es-ES" i="1">
                                      <a:solidFill>
                                        <a:srgbClr val="002060"/>
                                      </a:solidFill>
                                      <a:latin typeface="Cambria Math" panose="02040503050406030204" pitchFamily="18" charset="0"/>
                                      <a:ea typeface="Cambria Math" panose="02040503050406030204" pitchFamily="18" charset="0"/>
                                    </a:rPr>
                                    <m:t>𝑥</m:t>
                                  </m:r>
                                </m:e>
                                <m:sub>
                                  <m:r>
                                    <a:rPr lang="es-ES" i="1">
                                      <a:solidFill>
                                        <a:srgbClr val="002060"/>
                                      </a:solidFill>
                                      <a:latin typeface="Cambria Math" panose="02040503050406030204" pitchFamily="18" charset="0"/>
                                      <a:ea typeface="Cambria Math" panose="02040503050406030204" pitchFamily="18" charset="0"/>
                                    </a:rPr>
                                    <m:t>𝑗</m:t>
                                  </m:r>
                                </m:sub>
                                <m:sup>
                                  <m:r>
                                    <a:rPr lang="es-ES" b="0" i="1" smtClean="0">
                                      <a:solidFill>
                                        <a:srgbClr val="002060"/>
                                      </a:solidFill>
                                      <a:latin typeface="Cambria Math" panose="02040503050406030204" pitchFamily="18" charset="0"/>
                                      <a:ea typeface="Cambria Math" panose="02040503050406030204" pitchFamily="18" charset="0"/>
                                    </a:rPr>
                                    <m:t>2</m:t>
                                  </m:r>
                                </m:sup>
                              </m:sSubSup>
                              <m:r>
                                <a:rPr lang="es-ES" b="0" i="1" smtClean="0">
                                  <a:solidFill>
                                    <a:srgbClr val="002060"/>
                                  </a:solidFill>
                                  <a:latin typeface="Cambria Math" panose="02040503050406030204" pitchFamily="18" charset="0"/>
                                  <a:ea typeface="Cambria Math" panose="02040503050406030204" pitchFamily="18" charset="0"/>
                                </a:rPr>
                                <m:t>,…,</m:t>
                              </m:r>
                              <m:sSubSup>
                                <m:sSubSupPr>
                                  <m:ctrlPr>
                                    <a:rPr lang="es-ES" i="1">
                                      <a:solidFill>
                                        <a:srgbClr val="002060"/>
                                      </a:solidFill>
                                      <a:latin typeface="Cambria Math" panose="02040503050406030204" pitchFamily="18" charset="0"/>
                                      <a:ea typeface="Cambria Math" panose="02040503050406030204" pitchFamily="18" charset="0"/>
                                    </a:rPr>
                                  </m:ctrlPr>
                                </m:sSubSupPr>
                                <m:e>
                                  <m:r>
                                    <a:rPr lang="es-ES" i="1">
                                      <a:solidFill>
                                        <a:srgbClr val="002060"/>
                                      </a:solidFill>
                                      <a:latin typeface="Cambria Math" panose="02040503050406030204" pitchFamily="18" charset="0"/>
                                      <a:ea typeface="Cambria Math" panose="02040503050406030204" pitchFamily="18" charset="0"/>
                                    </a:rPr>
                                    <m:t>𝑥</m:t>
                                  </m:r>
                                </m:e>
                                <m:sub>
                                  <m:r>
                                    <a:rPr lang="es-ES" i="1">
                                      <a:solidFill>
                                        <a:srgbClr val="002060"/>
                                      </a:solidFill>
                                      <a:latin typeface="Cambria Math" panose="02040503050406030204" pitchFamily="18" charset="0"/>
                                      <a:ea typeface="Cambria Math" panose="02040503050406030204" pitchFamily="18" charset="0"/>
                                    </a:rPr>
                                    <m:t>𝑗</m:t>
                                  </m:r>
                                </m:sub>
                                <m:sup>
                                  <m:r>
                                    <a:rPr lang="es-ES" b="0" i="1" smtClean="0">
                                      <a:solidFill>
                                        <a:srgbClr val="002060"/>
                                      </a:solidFill>
                                      <a:latin typeface="Cambria Math" panose="02040503050406030204" pitchFamily="18" charset="0"/>
                                      <a:ea typeface="Cambria Math" panose="02040503050406030204" pitchFamily="18" charset="0"/>
                                    </a:rPr>
                                    <m:t>𝐷</m:t>
                                  </m:r>
                                </m:sup>
                              </m:sSubSup>
                            </m:e>
                          </m:d>
                        </m:e>
                        <m:sup>
                          <m:r>
                            <a:rPr lang="es-ES" b="0" i="1" smtClean="0">
                              <a:solidFill>
                                <a:srgbClr val="002060"/>
                              </a:solidFill>
                              <a:latin typeface="Cambria Math" panose="02040503050406030204" pitchFamily="18" charset="0"/>
                              <a:ea typeface="Cambria Math" panose="02040503050406030204" pitchFamily="18" charset="0"/>
                            </a:rPr>
                            <m:t>𝑇</m:t>
                          </m:r>
                        </m:sup>
                      </m:sSup>
                      <m:r>
                        <a:rPr lang="es-ES" b="0" i="1" smtClean="0">
                          <a:solidFill>
                            <a:srgbClr val="002060"/>
                          </a:solidFill>
                          <a:latin typeface="Cambria Math" panose="02040503050406030204" pitchFamily="18" charset="0"/>
                          <a:ea typeface="Cambria Math" panose="02040503050406030204" pitchFamily="18" charset="0"/>
                        </a:rPr>
                        <m:t> </m:t>
                      </m:r>
                    </m:oMath>
                  </m:oMathPara>
                </a14:m>
                <a:endParaRPr lang="es-ES" dirty="0"/>
              </a:p>
            </p:txBody>
          </p:sp>
        </mc:Choice>
        <mc:Fallback xmlns="">
          <p:sp>
            <p:nvSpPr>
              <p:cNvPr id="40" name="CuadroTexto 39">
                <a:extLst>
                  <a:ext uri="{FF2B5EF4-FFF2-40B4-BE49-F238E27FC236}">
                    <a16:creationId xmlns:a16="http://schemas.microsoft.com/office/drawing/2014/main" id="{9136446D-166B-4013-880B-19976590E30C}"/>
                  </a:ext>
                </a:extLst>
              </p:cNvPr>
              <p:cNvSpPr txBox="1">
                <a:spLocks noRot="1" noChangeAspect="1" noMove="1" noResize="1" noEditPoints="1" noAdjustHandles="1" noChangeArrowheads="1" noChangeShapeType="1" noTextEdit="1"/>
              </p:cNvSpPr>
              <p:nvPr/>
            </p:nvSpPr>
            <p:spPr>
              <a:xfrm>
                <a:off x="5778532" y="760565"/>
                <a:ext cx="6229971" cy="493084"/>
              </a:xfrm>
              <a:prstGeom prst="rect">
                <a:avLst/>
              </a:prstGeom>
              <a:blipFill>
                <a:blip r:embed="rId6"/>
                <a:stretch>
                  <a:fillRect b="-24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a:extLst>
                  <a:ext uri="{FF2B5EF4-FFF2-40B4-BE49-F238E27FC236}">
                    <a16:creationId xmlns:a16="http://schemas.microsoft.com/office/drawing/2014/main" id="{571FBF00-C900-489E-B1ED-3C58D515BEE3}"/>
                  </a:ext>
                </a:extLst>
              </p:cNvPr>
              <p:cNvSpPr txBox="1"/>
              <p:nvPr/>
            </p:nvSpPr>
            <p:spPr>
              <a:xfrm>
                <a:off x="3736230" y="1431490"/>
                <a:ext cx="6229971" cy="9003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panose="02040503050406030204" pitchFamily="18" charset="0"/>
                          <a:ea typeface="Cambria Math" panose="02040503050406030204" pitchFamily="18" charset="0"/>
                        </a:rPr>
                        <m:t>𝝁</m:t>
                      </m:r>
                      <m:r>
                        <a:rPr lang="es-ES" b="0" i="1" smtClean="0">
                          <a:solidFill>
                            <a:srgbClr val="002060"/>
                          </a:solidFill>
                          <a:latin typeface="Cambria Math" panose="02040503050406030204" pitchFamily="18" charset="0"/>
                          <a:ea typeface="Cambria Math" panose="02040503050406030204" pitchFamily="18" charset="0"/>
                        </a:rPr>
                        <m:t>∈</m:t>
                      </m:r>
                      <m:sSup>
                        <m:sSupPr>
                          <m:ctrlPr>
                            <a:rPr lang="es-ES" b="0" i="1" smtClean="0">
                              <a:solidFill>
                                <a:srgbClr val="002060"/>
                              </a:solidFill>
                              <a:latin typeface="Cambria Math" panose="02040503050406030204" pitchFamily="18" charset="0"/>
                              <a:ea typeface="Cambria Math" panose="02040503050406030204" pitchFamily="18" charset="0"/>
                            </a:rPr>
                          </m:ctrlPr>
                        </m:sSupPr>
                        <m:e>
                          <m:r>
                            <a:rPr lang="es-ES" b="0" i="1" smtClean="0">
                              <a:solidFill>
                                <a:srgbClr val="002060"/>
                              </a:solidFill>
                              <a:latin typeface="Cambria Math" panose="02040503050406030204" pitchFamily="18" charset="0"/>
                              <a:ea typeface="Cambria Math" panose="02040503050406030204" pitchFamily="18" charset="0"/>
                            </a:rPr>
                            <m:t>ℝ</m:t>
                          </m:r>
                        </m:e>
                        <m:sup>
                          <m:r>
                            <a:rPr lang="es-ES" b="0" i="1" smtClean="0">
                              <a:solidFill>
                                <a:srgbClr val="002060"/>
                              </a:solidFill>
                              <a:latin typeface="Cambria Math" panose="02040503050406030204" pitchFamily="18" charset="0"/>
                              <a:ea typeface="Cambria Math" panose="02040503050406030204" pitchFamily="18" charset="0"/>
                            </a:rPr>
                            <m:t>𝐷</m:t>
                          </m:r>
                        </m:sup>
                      </m:sSup>
                      <m:r>
                        <a:rPr lang="es-ES" b="0" i="1" smtClean="0">
                          <a:solidFill>
                            <a:srgbClr val="002060"/>
                          </a:solidFill>
                          <a:latin typeface="Cambria Math" panose="02040503050406030204" pitchFamily="18" charset="0"/>
                          <a:ea typeface="Cambria Math" panose="02040503050406030204" pitchFamily="18" charset="0"/>
                        </a:rPr>
                        <m:t>=</m:t>
                      </m:r>
                      <m:f>
                        <m:fPr>
                          <m:ctrlPr>
                            <a:rPr lang="es-ES" b="0" i="1" smtClean="0">
                              <a:solidFill>
                                <a:srgbClr val="002060"/>
                              </a:solidFill>
                              <a:latin typeface="Cambria Math" panose="02040503050406030204" pitchFamily="18" charset="0"/>
                              <a:ea typeface="Cambria Math" panose="02040503050406030204" pitchFamily="18" charset="0"/>
                            </a:rPr>
                          </m:ctrlPr>
                        </m:fPr>
                        <m:num>
                          <m:r>
                            <a:rPr lang="es-ES" b="0" i="1" smtClean="0">
                              <a:solidFill>
                                <a:srgbClr val="002060"/>
                              </a:solidFill>
                              <a:latin typeface="Cambria Math" panose="02040503050406030204" pitchFamily="18" charset="0"/>
                              <a:ea typeface="Cambria Math" panose="02040503050406030204" pitchFamily="18" charset="0"/>
                            </a:rPr>
                            <m:t>1</m:t>
                          </m:r>
                        </m:num>
                        <m:den>
                          <m:r>
                            <a:rPr lang="es-ES" b="0" i="1" smtClean="0">
                              <a:solidFill>
                                <a:srgbClr val="002060"/>
                              </a:solidFill>
                              <a:latin typeface="Cambria Math" panose="02040503050406030204" pitchFamily="18" charset="0"/>
                              <a:ea typeface="Cambria Math" panose="02040503050406030204" pitchFamily="18" charset="0"/>
                            </a:rPr>
                            <m:t>𝑁</m:t>
                          </m:r>
                        </m:den>
                      </m:f>
                      <m:nary>
                        <m:naryPr>
                          <m:chr m:val="∑"/>
                          <m:ctrlPr>
                            <a:rPr lang="es-ES" b="0" i="1" smtClean="0">
                              <a:solidFill>
                                <a:srgbClr val="002060"/>
                              </a:solidFill>
                              <a:latin typeface="Cambria Math" panose="02040503050406030204" pitchFamily="18" charset="0"/>
                              <a:ea typeface="Cambria Math" panose="02040503050406030204" pitchFamily="18" charset="0"/>
                            </a:rPr>
                          </m:ctrlPr>
                        </m:naryPr>
                        <m:sub>
                          <m:r>
                            <m:rPr>
                              <m:brk m:alnAt="23"/>
                            </m:rPr>
                            <a:rPr lang="es-ES" b="0" i="1" smtClean="0">
                              <a:solidFill>
                                <a:srgbClr val="002060"/>
                              </a:solidFill>
                              <a:latin typeface="Cambria Math" panose="02040503050406030204" pitchFamily="18" charset="0"/>
                              <a:ea typeface="Cambria Math" panose="02040503050406030204" pitchFamily="18" charset="0"/>
                            </a:rPr>
                            <m:t>𝑗</m:t>
                          </m:r>
                          <m:r>
                            <a:rPr lang="es-ES" b="0" i="1" smtClean="0">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𝑁</m:t>
                          </m:r>
                        </m:sup>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e>
                      </m:nary>
                    </m:oMath>
                  </m:oMathPara>
                </a14:m>
                <a:endParaRPr lang="es-ES" dirty="0"/>
              </a:p>
            </p:txBody>
          </p:sp>
        </mc:Choice>
        <mc:Fallback xmlns="">
          <p:sp>
            <p:nvSpPr>
              <p:cNvPr id="41" name="CuadroTexto 40">
                <a:extLst>
                  <a:ext uri="{FF2B5EF4-FFF2-40B4-BE49-F238E27FC236}">
                    <a16:creationId xmlns:a16="http://schemas.microsoft.com/office/drawing/2014/main" id="{571FBF00-C900-489E-B1ED-3C58D515BEE3}"/>
                  </a:ext>
                </a:extLst>
              </p:cNvPr>
              <p:cNvSpPr txBox="1">
                <a:spLocks noRot="1" noChangeAspect="1" noMove="1" noResize="1" noEditPoints="1" noAdjustHandles="1" noChangeArrowheads="1" noChangeShapeType="1" noTextEdit="1"/>
              </p:cNvSpPr>
              <p:nvPr/>
            </p:nvSpPr>
            <p:spPr>
              <a:xfrm>
                <a:off x="3736230" y="1431490"/>
                <a:ext cx="6229971" cy="900375"/>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F3926F4F-2FE9-421B-8F31-2C038E68044C}"/>
                  </a:ext>
                </a:extLst>
              </p:cNvPr>
              <p:cNvSpPr txBox="1"/>
              <p:nvPr/>
            </p:nvSpPr>
            <p:spPr>
              <a:xfrm>
                <a:off x="2144390" y="2957811"/>
                <a:ext cx="6229971" cy="9003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panose="02040503050406030204" pitchFamily="18" charset="0"/>
                          <a:ea typeface="Cambria Math" panose="02040503050406030204" pitchFamily="18" charset="0"/>
                        </a:rPr>
                        <m:t>𝑺</m:t>
                      </m:r>
                      <m:r>
                        <a:rPr lang="es-ES" b="0" i="1" smtClean="0">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𝕄</m:t>
                          </m:r>
                        </m:e>
                        <m:sub>
                          <m:r>
                            <a:rPr lang="es-ES" i="1">
                              <a:solidFill>
                                <a:srgbClr val="002060"/>
                              </a:solidFill>
                              <a:latin typeface="Cambria Math" panose="02040503050406030204" pitchFamily="18" charset="0"/>
                              <a:ea typeface="Cambria Math" panose="02040503050406030204" pitchFamily="18" charset="0"/>
                            </a:rPr>
                            <m:t>𝐷</m:t>
                          </m:r>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𝐷</m:t>
                          </m:r>
                        </m:sub>
                      </m:sSub>
                      <m:r>
                        <a:rPr lang="es-ES" b="0" i="1" smtClean="0">
                          <a:solidFill>
                            <a:srgbClr val="002060"/>
                          </a:solidFill>
                          <a:latin typeface="Cambria Math" panose="02040503050406030204" pitchFamily="18" charset="0"/>
                          <a:ea typeface="Cambria Math" panose="02040503050406030204" pitchFamily="18" charset="0"/>
                        </a:rPr>
                        <m:t>=</m:t>
                      </m:r>
                      <m:f>
                        <m:fPr>
                          <m:ctrlPr>
                            <a:rPr lang="es-ES" b="0" i="1" smtClean="0">
                              <a:solidFill>
                                <a:srgbClr val="002060"/>
                              </a:solidFill>
                              <a:latin typeface="Cambria Math" panose="02040503050406030204" pitchFamily="18" charset="0"/>
                              <a:ea typeface="Cambria Math" panose="02040503050406030204" pitchFamily="18" charset="0"/>
                            </a:rPr>
                          </m:ctrlPr>
                        </m:fPr>
                        <m:num>
                          <m:r>
                            <a:rPr lang="es-ES" b="0" i="1" smtClean="0">
                              <a:solidFill>
                                <a:srgbClr val="002060"/>
                              </a:solidFill>
                              <a:latin typeface="Cambria Math" panose="02040503050406030204" pitchFamily="18" charset="0"/>
                              <a:ea typeface="Cambria Math" panose="02040503050406030204" pitchFamily="18" charset="0"/>
                            </a:rPr>
                            <m:t>1</m:t>
                          </m:r>
                        </m:num>
                        <m:den>
                          <m:r>
                            <a:rPr lang="es-ES" b="0" i="1" smtClean="0">
                              <a:solidFill>
                                <a:srgbClr val="002060"/>
                              </a:solidFill>
                              <a:latin typeface="Cambria Math" panose="02040503050406030204" pitchFamily="18" charset="0"/>
                              <a:ea typeface="Cambria Math" panose="02040503050406030204" pitchFamily="18" charset="0"/>
                            </a:rPr>
                            <m:t>𝑁</m:t>
                          </m:r>
                        </m:den>
                      </m:f>
                      <m:nary>
                        <m:naryPr>
                          <m:chr m:val="∑"/>
                          <m:ctrlPr>
                            <a:rPr lang="es-ES" b="0" i="1" smtClean="0">
                              <a:solidFill>
                                <a:srgbClr val="002060"/>
                              </a:solidFill>
                              <a:latin typeface="Cambria Math" panose="02040503050406030204" pitchFamily="18" charset="0"/>
                              <a:ea typeface="Cambria Math" panose="02040503050406030204" pitchFamily="18" charset="0"/>
                            </a:rPr>
                          </m:ctrlPr>
                        </m:naryPr>
                        <m:sub>
                          <m:r>
                            <m:rPr>
                              <m:brk m:alnAt="23"/>
                            </m:rPr>
                            <a:rPr lang="es-ES" b="0" i="1" smtClean="0">
                              <a:solidFill>
                                <a:srgbClr val="002060"/>
                              </a:solidFill>
                              <a:latin typeface="Cambria Math" panose="02040503050406030204" pitchFamily="18" charset="0"/>
                              <a:ea typeface="Cambria Math" panose="02040503050406030204" pitchFamily="18" charset="0"/>
                            </a:rPr>
                            <m:t>𝑗</m:t>
                          </m:r>
                          <m:r>
                            <a:rPr lang="es-ES" b="0" i="1" smtClean="0">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𝑁</m:t>
                          </m:r>
                        </m:sup>
                        <m:e>
                          <m:d>
                            <m:dPr>
                              <m:ctrlPr>
                                <a:rPr lang="es-ES" b="0" i="1" smtClean="0">
                                  <a:solidFill>
                                    <a:srgbClr val="002060"/>
                                  </a:solidFill>
                                  <a:latin typeface="Cambria Math" panose="02040503050406030204" pitchFamily="18" charset="0"/>
                                  <a:ea typeface="Cambria Math" panose="02040503050406030204" pitchFamily="18" charset="0"/>
                                </a:rPr>
                              </m:ctrlPr>
                            </m:d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m:t>
                              </m:r>
                              <m:r>
                                <a:rPr lang="es-ES" b="1" i="1">
                                  <a:solidFill>
                                    <a:srgbClr val="002060"/>
                                  </a:solidFill>
                                  <a:latin typeface="Cambria Math" panose="02040503050406030204" pitchFamily="18" charset="0"/>
                                  <a:ea typeface="Cambria Math" panose="02040503050406030204" pitchFamily="18" charset="0"/>
                                </a:rPr>
                                <m:t>𝝁</m:t>
                              </m:r>
                            </m:e>
                          </m:d>
                        </m:e>
                      </m:nary>
                      <m:sSup>
                        <m:sSupPr>
                          <m:ctrlPr>
                            <a:rPr lang="es-ES" b="0" i="1" smtClean="0">
                              <a:solidFill>
                                <a:srgbClr val="002060"/>
                              </a:solidFill>
                              <a:latin typeface="Cambria Math" panose="02040503050406030204" pitchFamily="18" charset="0"/>
                              <a:ea typeface="Cambria Math" panose="02040503050406030204" pitchFamily="18" charset="0"/>
                            </a:rPr>
                          </m:ctrlPr>
                        </m:sSupPr>
                        <m:e>
                          <m:d>
                            <m:dPr>
                              <m:ctrlPr>
                                <a:rPr lang="es-ES" i="1">
                                  <a:solidFill>
                                    <a:srgbClr val="002060"/>
                                  </a:solidFill>
                                  <a:latin typeface="Cambria Math" panose="02040503050406030204" pitchFamily="18" charset="0"/>
                                  <a:ea typeface="Cambria Math" panose="02040503050406030204" pitchFamily="18" charset="0"/>
                                </a:rPr>
                              </m:ctrlPr>
                            </m:d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r>
                                <a:rPr lang="es-ES" i="1">
                                  <a:solidFill>
                                    <a:srgbClr val="002060"/>
                                  </a:solidFill>
                                  <a:latin typeface="Cambria Math" panose="02040503050406030204" pitchFamily="18" charset="0"/>
                                  <a:ea typeface="Cambria Math" panose="02040503050406030204" pitchFamily="18" charset="0"/>
                                </a:rPr>
                                <m:t>−</m:t>
                              </m:r>
                              <m:r>
                                <a:rPr lang="es-ES" b="1" i="1">
                                  <a:solidFill>
                                    <a:srgbClr val="002060"/>
                                  </a:solidFill>
                                  <a:latin typeface="Cambria Math" panose="02040503050406030204" pitchFamily="18" charset="0"/>
                                  <a:ea typeface="Cambria Math" panose="02040503050406030204" pitchFamily="18" charset="0"/>
                                </a:rPr>
                                <m:t>𝝁</m:t>
                              </m:r>
                            </m:e>
                          </m:d>
                        </m:e>
                        <m:sup>
                          <m:r>
                            <a:rPr lang="es-ES" b="0" i="1" smtClean="0">
                              <a:solidFill>
                                <a:srgbClr val="002060"/>
                              </a:solidFill>
                              <a:latin typeface="Cambria Math" panose="02040503050406030204" pitchFamily="18" charset="0"/>
                              <a:ea typeface="Cambria Math" panose="02040503050406030204" pitchFamily="18" charset="0"/>
                            </a:rPr>
                            <m:t>𝑇</m:t>
                          </m:r>
                        </m:sup>
                      </m:sSup>
                    </m:oMath>
                  </m:oMathPara>
                </a14:m>
                <a:endParaRPr lang="es-ES" dirty="0"/>
              </a:p>
            </p:txBody>
          </p:sp>
        </mc:Choice>
        <mc:Fallback xmlns="">
          <p:sp>
            <p:nvSpPr>
              <p:cNvPr id="42" name="CuadroTexto 41">
                <a:extLst>
                  <a:ext uri="{FF2B5EF4-FFF2-40B4-BE49-F238E27FC236}">
                    <a16:creationId xmlns:a16="http://schemas.microsoft.com/office/drawing/2014/main" id="{F3926F4F-2FE9-421B-8F31-2C038E68044C}"/>
                  </a:ext>
                </a:extLst>
              </p:cNvPr>
              <p:cNvSpPr txBox="1">
                <a:spLocks noRot="1" noChangeAspect="1" noMove="1" noResize="1" noEditPoints="1" noAdjustHandles="1" noChangeArrowheads="1" noChangeShapeType="1" noTextEdit="1"/>
              </p:cNvSpPr>
              <p:nvPr/>
            </p:nvSpPr>
            <p:spPr>
              <a:xfrm>
                <a:off x="2144390" y="2957811"/>
                <a:ext cx="6229971" cy="900375"/>
              </a:xfrm>
              <a:prstGeom prst="rect">
                <a:avLst/>
              </a:prstGeom>
              <a:blipFill>
                <a:blip r:embed="rId8"/>
                <a:stretch>
                  <a:fillRect/>
                </a:stretch>
              </a:blipFill>
            </p:spPr>
            <p:txBody>
              <a:bodyPr/>
              <a:lstStyle/>
              <a:p>
                <a:r>
                  <a:rPr lang="es-ES">
                    <a:noFill/>
                  </a:rPr>
                  <a:t> </a:t>
                </a:r>
              </a:p>
            </p:txBody>
          </p:sp>
        </mc:Fallback>
      </mc:AlternateContent>
      <p:sp>
        <p:nvSpPr>
          <p:cNvPr id="11" name="Rectángulo 10"/>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12" name="Marcador de pie de página 3">
            <a:extLst>
              <a:ext uri="{FF2B5EF4-FFF2-40B4-BE49-F238E27FC236}">
                <a16:creationId xmlns:a16="http://schemas.microsoft.com/office/drawing/2014/main" id="{70B40CC0-1152-439A-967D-F3EA88CD5218}"/>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78899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8BE4D073-3E22-4DB7-A800-43C3E7E89D8C}"/>
              </a:ext>
            </a:extLst>
          </p:cNvPr>
          <p:cNvSpPr>
            <a:spLocks noGrp="1"/>
          </p:cNvSpPr>
          <p:nvPr>
            <p:ph type="sldNum" sz="quarter" idx="12"/>
          </p:nvPr>
        </p:nvSpPr>
        <p:spPr>
          <a:xfrm>
            <a:off x="8668968" y="6492544"/>
            <a:ext cx="2743200" cy="365125"/>
          </a:xfrm>
        </p:spPr>
        <p:txBody>
          <a:bodyPr/>
          <a:lstStyle/>
          <a:p>
            <a:fld id="{5104FCC0-1602-4E53-A4A9-B84AD752D31B}" type="slidenum">
              <a:rPr lang="es-ES" smtClean="0">
                <a:solidFill>
                  <a:prstClr val="black">
                    <a:tint val="75000"/>
                  </a:prstClr>
                </a:solidFill>
              </a:rPr>
              <a:pPr/>
              <a:t>8</a:t>
            </a:fld>
            <a:endParaRPr lang="es-ES">
              <a:solidFill>
                <a:prstClr val="black">
                  <a:tint val="75000"/>
                </a:prstClr>
              </a:solidFill>
            </a:endParaRPr>
          </a:p>
        </p:txBody>
      </p:sp>
      <mc:AlternateContent xmlns:mc="http://schemas.openxmlformats.org/markup-compatibility/2006">
        <mc:Choice xmlns:a14="http://schemas.microsoft.com/office/drawing/2010/main" Requires="a14">
          <p:sp>
            <p:nvSpPr>
              <p:cNvPr id="8" name="Rectángulo 7">
                <a:extLst>
                  <a:ext uri="{FF2B5EF4-FFF2-40B4-BE49-F238E27FC236}">
                    <a16:creationId xmlns:a16="http://schemas.microsoft.com/office/drawing/2014/main" id="{964D1861-0DCF-4931-9CA6-CBB6E5D25044}"/>
                  </a:ext>
                </a:extLst>
              </p:cNvPr>
              <p:cNvSpPr/>
              <p:nvPr/>
            </p:nvSpPr>
            <p:spPr>
              <a:xfrm>
                <a:off x="482189" y="685490"/>
                <a:ext cx="11458982" cy="3970318"/>
              </a:xfrm>
              <a:prstGeom prst="rect">
                <a:avLst/>
              </a:prstGeom>
            </p:spPr>
            <p:txBody>
              <a:bodyPr wrap="square">
                <a:spAutoFit/>
              </a:bodyPr>
              <a:lstStyle/>
              <a:p>
                <a:pPr>
                  <a:lnSpc>
                    <a:spcPct val="150000"/>
                  </a:lnSpc>
                </a:pPr>
                <a:endParaRPr lang="en-US" dirty="0">
                  <a:solidFill>
                    <a:srgbClr val="002060"/>
                  </a:solidFill>
                </a:endParaRPr>
              </a:p>
              <a:p>
                <a:pPr>
                  <a:lnSpc>
                    <a:spcPct val="150000"/>
                  </a:lnSpc>
                </a:pPr>
                <a:r>
                  <a:rPr lang="es-ES" dirty="0">
                    <a:solidFill>
                      <a:srgbClr val="002060"/>
                    </a:solidFill>
                  </a:rPr>
                  <a:t>The original data </a:t>
                </a:r>
                <a14:m>
                  <m:oMath xmlns:m="http://schemas.openxmlformats.org/officeDocument/2006/math">
                    <m:r>
                      <a:rPr lang="es-ES" i="1">
                        <a:solidFill>
                          <a:srgbClr val="002060"/>
                        </a:solidFill>
                        <a:latin typeface="Cambria Math" panose="02040503050406030204" pitchFamily="18" charset="0"/>
                      </a:rPr>
                      <m:t>𝑋</m:t>
                    </m:r>
                  </m:oMath>
                </a14:m>
                <a:r>
                  <a:rPr lang="es-ES" dirty="0">
                    <a:solidFill>
                      <a:srgbClr val="002060"/>
                    </a:solidFill>
                  </a:rPr>
                  <a:t> consists in </a:t>
                </a:r>
                <a14:m>
                  <m:oMath xmlns:m="http://schemas.openxmlformats.org/officeDocument/2006/math">
                    <m:r>
                      <a:rPr lang="es-ES" i="1">
                        <a:solidFill>
                          <a:srgbClr val="002060"/>
                        </a:solidFill>
                        <a:latin typeface="Cambria Math" panose="02040503050406030204" pitchFamily="18" charset="0"/>
                        <a:ea typeface="Cambria Math" panose="02040503050406030204" pitchFamily="18" charset="0"/>
                      </a:rPr>
                      <m:t>𝑁</m:t>
                    </m:r>
                  </m:oMath>
                </a14:m>
                <a:r>
                  <a:rPr lang="es-ES" dirty="0">
                    <a:solidFill>
                      <a:srgbClr val="002060"/>
                    </a:solidFill>
                  </a:rPr>
                  <a:t> </a:t>
                </a:r>
                <a:r>
                  <a:rPr lang="es-ES" dirty="0" err="1">
                    <a:solidFill>
                      <a:srgbClr val="002060"/>
                    </a:solidFill>
                  </a:rPr>
                  <a:t>vectors</a:t>
                </a:r>
                <a:r>
                  <a:rPr lang="es-ES" dirty="0">
                    <a:solidFill>
                      <a:srgbClr val="002060"/>
                    </a:solidFill>
                  </a:rPr>
                  <a:t> </a:t>
                </a:r>
                <a:r>
                  <a:rPr lang="es-ES" dirty="0" err="1">
                    <a:solidFill>
                      <a:srgbClr val="002060"/>
                    </a:solidFill>
                  </a:rPr>
                  <a:t>of</a:t>
                </a:r>
                <a:r>
                  <a:rPr lang="es-ES" dirty="0">
                    <a:solidFill>
                      <a:srgbClr val="002060"/>
                    </a:solidFill>
                  </a:rPr>
                  <a:t> </a:t>
                </a:r>
                <a:r>
                  <a:rPr lang="es-ES" dirty="0" err="1">
                    <a:solidFill>
                      <a:srgbClr val="002060"/>
                    </a:solidFill>
                  </a:rPr>
                  <a:t>dimension</a:t>
                </a:r>
                <a:r>
                  <a:rPr lang="es-ES" dirty="0">
                    <a:solidFill>
                      <a:srgbClr val="002060"/>
                    </a:solidFill>
                  </a:rPr>
                  <a:t> </a:t>
                </a:r>
                <a14:m>
                  <m:oMath xmlns:m="http://schemas.openxmlformats.org/officeDocument/2006/math">
                    <m:r>
                      <a:rPr lang="es-ES" i="1">
                        <a:solidFill>
                          <a:srgbClr val="002060"/>
                        </a:solidFill>
                        <a:latin typeface="Cambria Math" panose="02040503050406030204" pitchFamily="18" charset="0"/>
                        <a:ea typeface="Cambria Math" panose="02040503050406030204" pitchFamily="18" charset="0"/>
                      </a:rPr>
                      <m:t>𝐷</m:t>
                    </m:r>
                    <m:r>
                      <a:rPr lang="es-ES">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a:t>
                </a:r>
              </a:p>
              <a:p>
                <a:pPr>
                  <a:lnSpc>
                    <a:spcPct val="150000"/>
                  </a:lnSpc>
                </a:pPr>
                <a:endParaRPr lang="en-US" dirty="0">
                  <a:solidFill>
                    <a:srgbClr val="002060"/>
                  </a:solidFill>
                </a:endParaRPr>
              </a:p>
              <a:p>
                <a:pPr>
                  <a:lnSpc>
                    <a:spcPct val="200000"/>
                  </a:lnSpc>
                </a:pPr>
                <a:r>
                  <a:rPr lang="en-US" dirty="0">
                    <a:solidFill>
                      <a:srgbClr val="002060"/>
                    </a:solidFill>
                  </a:rPr>
                  <a:t>Our objective is to find a </a:t>
                </a:r>
                <a:r>
                  <a:rPr lang="en-US" b="1" dirty="0">
                    <a:solidFill>
                      <a:srgbClr val="002060"/>
                    </a:solidFill>
                  </a:rPr>
                  <a:t>low dimensional representation</a:t>
                </a:r>
                <a:r>
                  <a:rPr lang="en-US" dirty="0">
                    <a:solidFill>
                      <a:srgbClr val="002060"/>
                    </a:solidFill>
                  </a:rPr>
                  <a:t> of the data that is as similar to </a:t>
                </a:r>
                <a14:m>
                  <m:oMath xmlns:m="http://schemas.openxmlformats.org/officeDocument/2006/math">
                    <m:r>
                      <a:rPr lang="es-ES" b="0" i="1" smtClean="0">
                        <a:solidFill>
                          <a:srgbClr val="002060"/>
                        </a:solidFill>
                        <a:latin typeface="Cambria Math" panose="02040503050406030204" pitchFamily="18" charset="0"/>
                      </a:rPr>
                      <m:t>𝑋</m:t>
                    </m:r>
                  </m:oMath>
                </a14:m>
                <a:r>
                  <a:rPr lang="en-US" dirty="0">
                    <a:solidFill>
                      <a:srgbClr val="002060"/>
                    </a:solidFill>
                  </a:rPr>
                  <a:t> as possible.</a:t>
                </a:r>
              </a:p>
              <a:p>
                <a:pPr>
                  <a:lnSpc>
                    <a:spcPct val="200000"/>
                  </a:lnSpc>
                </a:pPr>
                <a:r>
                  <a:rPr lang="en-US" dirty="0">
                    <a:solidFill>
                      <a:srgbClr val="002060"/>
                    </a:solidFill>
                  </a:rPr>
                  <a:t>Two assumptions before starting:</a:t>
                </a:r>
              </a:p>
              <a:p>
                <a:pPr marL="285750" indent="-285750">
                  <a:lnSpc>
                    <a:spcPct val="200000"/>
                  </a:lnSpc>
                  <a:buFont typeface="Arial" panose="020B0604020202020204" pitchFamily="34" charset="0"/>
                  <a:buChar char="•"/>
                </a:pPr>
                <a:r>
                  <a:rPr lang="en-US" dirty="0">
                    <a:solidFill>
                      <a:srgbClr val="002060"/>
                    </a:solidFill>
                  </a:rPr>
                  <a:t>Dataset</a:t>
                </a:r>
                <a14:m>
                  <m:oMath xmlns:m="http://schemas.openxmlformats.org/officeDocument/2006/math">
                    <m:r>
                      <a:rPr lang="es-ES" b="0" i="0" smtClean="0">
                        <a:solidFill>
                          <a:srgbClr val="002060"/>
                        </a:solidFill>
                        <a:latin typeface="Cambria Math" panose="02040503050406030204" pitchFamily="18" charset="0"/>
                      </a:rPr>
                      <m:t> </m:t>
                    </m:r>
                    <m:r>
                      <a:rPr lang="es-ES" b="0" i="1" smtClean="0">
                        <a:solidFill>
                          <a:srgbClr val="002060"/>
                        </a:solidFill>
                        <a:latin typeface="Cambria Math" panose="02040503050406030204" pitchFamily="18" charset="0"/>
                      </a:rPr>
                      <m:t>𝑋</m:t>
                    </m:r>
                    <m:r>
                      <a:rPr lang="es-ES" b="0" i="1" smtClean="0">
                        <a:solidFill>
                          <a:srgbClr val="002060"/>
                        </a:solidFill>
                        <a:latin typeface="Cambria Math" panose="02040503050406030204" pitchFamily="18" charset="0"/>
                      </a:rPr>
                      <m:t> </m:t>
                    </m:r>
                  </m:oMath>
                </a14:m>
                <a:r>
                  <a:rPr lang="en-US" dirty="0">
                    <a:solidFill>
                      <a:srgbClr val="002060"/>
                    </a:solidFill>
                  </a:rPr>
                  <a:t>is centered, that means the dataset has mean zero:</a:t>
                </a:r>
              </a:p>
              <a:p>
                <a:pPr marL="285750" indent="-285750">
                  <a:lnSpc>
                    <a:spcPct val="200000"/>
                  </a:lnSpc>
                  <a:buFont typeface="Arial" panose="020B0604020202020204" pitchFamily="34" charset="0"/>
                  <a:buChar char="•"/>
                </a:pPr>
                <a:r>
                  <a:rPr lang="en-US" dirty="0">
                    <a:solidFill>
                      <a:srgbClr val="002060"/>
                    </a:solidFill>
                  </a:rPr>
                  <a:t>Vectors </a:t>
                </a:r>
                <a14:m>
                  <m:oMath xmlns:m="http://schemas.openxmlformats.org/officeDocument/2006/math">
                    <m:d>
                      <m:dPr>
                        <m:begChr m:val="{"/>
                        <m:endChr m:val="}"/>
                        <m:ctrlPr>
                          <a:rPr lang="es-ES" i="1">
                            <a:solidFill>
                              <a:srgbClr val="002060"/>
                            </a:solidFill>
                            <a:latin typeface="Cambria Math" panose="02040503050406030204" pitchFamily="18" charset="0"/>
                            <a:ea typeface="Cambria Math" panose="02040503050406030204" pitchFamily="18" charset="0"/>
                          </a:rPr>
                        </m:ctrlPr>
                      </m:d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1</m:t>
                            </m:r>
                          </m:sub>
                        </m:sSub>
                        <m:r>
                          <a:rPr lang="es-ES" i="1">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2</m:t>
                            </m:r>
                          </m:sub>
                        </m:sSub>
                        <m:r>
                          <a:rPr lang="es-ES" i="1">
                            <a:solidFill>
                              <a:srgbClr val="002060"/>
                            </a:solidFill>
                            <a:latin typeface="Cambria Math" panose="02040503050406030204" pitchFamily="18" charset="0"/>
                            <a:ea typeface="Cambria Math" panose="02040503050406030204" pitchFamily="18" charset="0"/>
                          </a:rPr>
                          <m:t>,…,</m:t>
                        </m:r>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𝐷</m:t>
                            </m:r>
                          </m:sub>
                        </m:sSub>
                      </m:e>
                    </m:d>
                  </m:oMath>
                </a14:m>
                <a:r>
                  <a:rPr lang="en-US" dirty="0">
                    <a:solidFill>
                      <a:srgbClr val="002060"/>
                    </a:solidFill>
                  </a:rPr>
                  <a:t>  form an orthonormal basis for </a:t>
                </a:r>
                <a14:m>
                  <m:oMath xmlns:m="http://schemas.openxmlformats.org/officeDocument/2006/math">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ℝ</m:t>
                        </m:r>
                      </m:e>
                      <m:sup>
                        <m:r>
                          <a:rPr lang="es-ES" i="1">
                            <a:solidFill>
                              <a:srgbClr val="002060"/>
                            </a:solidFill>
                            <a:latin typeface="Cambria Math" panose="02040503050406030204" pitchFamily="18" charset="0"/>
                            <a:ea typeface="Cambria Math" panose="02040503050406030204" pitchFamily="18" charset="0"/>
                          </a:rPr>
                          <m:t>𝐷</m:t>
                        </m:r>
                      </m:sup>
                    </m:sSup>
                  </m:oMath>
                </a14:m>
                <a:r>
                  <a:rPr lang="es-ES" dirty="0">
                    <a:solidFill>
                      <a:srgbClr val="002060"/>
                    </a:solidFill>
                  </a:rPr>
                  <a:t>.</a:t>
                </a:r>
              </a:p>
              <a:p>
                <a:pPr>
                  <a:lnSpc>
                    <a:spcPct val="150000"/>
                  </a:lnSpc>
                </a:pPr>
                <a:r>
                  <a:rPr lang="en-US" dirty="0">
                    <a:solidFill>
                      <a:srgbClr val="002060"/>
                    </a:solidFill>
                  </a:rPr>
                  <a:t> </a:t>
                </a:r>
              </a:p>
            </p:txBody>
          </p:sp>
        </mc:Choice>
        <mc:Fallback>
          <p:sp>
            <p:nvSpPr>
              <p:cNvPr id="8" name="Rectángulo 7">
                <a:extLst>
                  <a:ext uri="{FF2B5EF4-FFF2-40B4-BE49-F238E27FC236}">
                    <a16:creationId xmlns:a16="http://schemas.microsoft.com/office/drawing/2014/main" id="{964D1861-0DCF-4931-9CA6-CBB6E5D25044}"/>
                  </a:ext>
                </a:extLst>
              </p:cNvPr>
              <p:cNvSpPr>
                <a:spLocks noRot="1" noChangeAspect="1" noMove="1" noResize="1" noEditPoints="1" noAdjustHandles="1" noChangeArrowheads="1" noChangeShapeType="1" noTextEdit="1"/>
              </p:cNvSpPr>
              <p:nvPr/>
            </p:nvSpPr>
            <p:spPr>
              <a:xfrm>
                <a:off x="482189" y="685490"/>
                <a:ext cx="11458982" cy="3970318"/>
              </a:xfrm>
              <a:prstGeom prst="rect">
                <a:avLst/>
              </a:prstGeom>
              <a:blipFill>
                <a:blip r:embed="rId2"/>
                <a:stretch>
                  <a:fillRect l="-426"/>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7B0C9DFF-4C9E-44F5-8C02-92C55A0844E4}"/>
                  </a:ext>
                </a:extLst>
              </p:cNvPr>
              <p:cNvSpPr txBox="1"/>
              <p:nvPr/>
            </p:nvSpPr>
            <p:spPr>
              <a:xfrm>
                <a:off x="6287754" y="2926840"/>
                <a:ext cx="3051409"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panose="02040503050406030204" pitchFamily="18" charset="0"/>
                          <a:ea typeface="Cambria Math" panose="02040503050406030204" pitchFamily="18" charset="0"/>
                        </a:rPr>
                        <m:t>𝝁</m:t>
                      </m:r>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r>
                            <a:rPr lang="es-ES" i="1">
                              <a:solidFill>
                                <a:srgbClr val="002060"/>
                              </a:solidFill>
                              <a:latin typeface="Cambria Math" panose="02040503050406030204" pitchFamily="18" charset="0"/>
                              <a:ea typeface="Cambria Math" panose="02040503050406030204" pitchFamily="18" charset="0"/>
                            </a:rPr>
                            <m:t>ℝ</m:t>
                          </m:r>
                        </m:e>
                        <m:sup>
                          <m:r>
                            <a:rPr lang="es-ES" i="1">
                              <a:solidFill>
                                <a:srgbClr val="002060"/>
                              </a:solidFill>
                              <a:latin typeface="Cambria Math" panose="02040503050406030204" pitchFamily="18" charset="0"/>
                              <a:ea typeface="Cambria Math" panose="02040503050406030204" pitchFamily="18" charset="0"/>
                            </a:rPr>
                            <m:t>𝐷</m:t>
                          </m:r>
                        </m:sup>
                      </m:sSup>
                      <m:r>
                        <a:rPr lang="es-ES" i="1">
                          <a:solidFill>
                            <a:srgbClr val="002060"/>
                          </a:solidFill>
                          <a:latin typeface="Cambria Math" panose="02040503050406030204" pitchFamily="18" charset="0"/>
                          <a:ea typeface="Cambria Math" panose="02040503050406030204" pitchFamily="18" charset="0"/>
                        </a:rPr>
                        <m:t>=</m:t>
                      </m:r>
                      <m:f>
                        <m:fPr>
                          <m:ctrlPr>
                            <a:rPr lang="es-ES" i="1">
                              <a:solidFill>
                                <a:srgbClr val="002060"/>
                              </a:solidFill>
                              <a:latin typeface="Cambria Math" panose="02040503050406030204" pitchFamily="18" charset="0"/>
                              <a:ea typeface="Cambria Math" panose="02040503050406030204" pitchFamily="18" charset="0"/>
                            </a:rPr>
                          </m:ctrlPr>
                        </m:fPr>
                        <m:num>
                          <m:r>
                            <a:rPr lang="es-ES" i="1">
                              <a:solidFill>
                                <a:srgbClr val="002060"/>
                              </a:solidFill>
                              <a:latin typeface="Cambria Math" panose="02040503050406030204" pitchFamily="18" charset="0"/>
                              <a:ea typeface="Cambria Math" panose="02040503050406030204" pitchFamily="18" charset="0"/>
                            </a:rPr>
                            <m:t>1</m:t>
                          </m:r>
                        </m:num>
                        <m:den>
                          <m:r>
                            <a:rPr lang="es-ES" i="1">
                              <a:solidFill>
                                <a:srgbClr val="002060"/>
                              </a:solidFill>
                              <a:latin typeface="Cambria Math" panose="02040503050406030204" pitchFamily="18" charset="0"/>
                              <a:ea typeface="Cambria Math" panose="02040503050406030204" pitchFamily="18" charset="0"/>
                            </a:rPr>
                            <m:t>𝑁</m:t>
                          </m:r>
                        </m:den>
                      </m:f>
                      <m:nary>
                        <m:naryPr>
                          <m:chr m:val="∑"/>
                          <m:ctrlPr>
                            <a:rPr lang="es-ES" i="1">
                              <a:solidFill>
                                <a:srgbClr val="002060"/>
                              </a:solidFill>
                              <a:latin typeface="Cambria Math" panose="02040503050406030204" pitchFamily="18" charset="0"/>
                              <a:ea typeface="Cambria Math" panose="02040503050406030204" pitchFamily="18" charset="0"/>
                            </a:rPr>
                          </m:ctrlPr>
                        </m:naryPr>
                        <m:sub>
                          <m:r>
                            <m:rPr>
                              <m:brk m:alnAt="23"/>
                            </m:rPr>
                            <a:rPr lang="es-ES" i="1">
                              <a:solidFill>
                                <a:srgbClr val="002060"/>
                              </a:solidFill>
                              <a:latin typeface="Cambria Math" panose="02040503050406030204" pitchFamily="18" charset="0"/>
                              <a:ea typeface="Cambria Math" panose="02040503050406030204" pitchFamily="18" charset="0"/>
                            </a:rPr>
                            <m:t>𝑗</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𝑁</m:t>
                          </m:r>
                        </m:sup>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e>
                      </m:nary>
                      <m:r>
                        <a:rPr lang="es-ES" b="0" i="1" smtClean="0">
                          <a:solidFill>
                            <a:srgbClr val="002060"/>
                          </a:solidFill>
                          <a:latin typeface="Cambria Math" panose="02040503050406030204" pitchFamily="18" charset="0"/>
                          <a:ea typeface="Cambria Math" panose="02040503050406030204" pitchFamily="18" charset="0"/>
                        </a:rPr>
                        <m:t>=</m:t>
                      </m:r>
                      <m:r>
                        <a:rPr lang="es-ES" b="1" i="1" smtClean="0">
                          <a:solidFill>
                            <a:srgbClr val="002060"/>
                          </a:solidFill>
                          <a:latin typeface="Cambria Math" panose="02040503050406030204" pitchFamily="18" charset="0"/>
                          <a:ea typeface="Cambria Math" panose="02040503050406030204" pitchFamily="18" charset="0"/>
                        </a:rPr>
                        <m:t>𝟎</m:t>
                      </m:r>
                    </m:oMath>
                  </m:oMathPara>
                </a14:m>
                <a:endParaRPr lang="es-ES" dirty="0"/>
              </a:p>
            </p:txBody>
          </p:sp>
        </mc:Choice>
        <mc:Fallback>
          <p:sp>
            <p:nvSpPr>
              <p:cNvPr id="12" name="CuadroTexto 11">
                <a:extLst>
                  <a:ext uri="{FF2B5EF4-FFF2-40B4-BE49-F238E27FC236}">
                    <a16:creationId xmlns:a16="http://schemas.microsoft.com/office/drawing/2014/main" id="{7B0C9DFF-4C9E-44F5-8C02-92C55A0844E4}"/>
                  </a:ext>
                </a:extLst>
              </p:cNvPr>
              <p:cNvSpPr txBox="1">
                <a:spLocks noRot="1" noChangeAspect="1" noMove="1" noResize="1" noEditPoints="1" noAdjustHandles="1" noChangeArrowheads="1" noChangeShapeType="1" noTextEdit="1"/>
              </p:cNvSpPr>
              <p:nvPr/>
            </p:nvSpPr>
            <p:spPr>
              <a:xfrm>
                <a:off x="6287754" y="2926840"/>
                <a:ext cx="3051409" cy="902555"/>
              </a:xfrm>
              <a:prstGeom prst="rect">
                <a:avLst/>
              </a:prstGeom>
              <a:blipFill>
                <a:blip r:embed="rId3"/>
                <a:stretch>
                  <a:fillRect/>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19323196-3413-456E-B84F-F24FA9E884D2}"/>
              </a:ext>
            </a:extLst>
          </p:cNvPr>
          <p:cNvSpPr txBox="1"/>
          <p:nvPr/>
        </p:nvSpPr>
        <p:spPr>
          <a:xfrm>
            <a:off x="482189" y="4263152"/>
            <a:ext cx="9228083" cy="369332"/>
          </a:xfrm>
          <a:prstGeom prst="rect">
            <a:avLst/>
          </a:prstGeom>
          <a:noFill/>
        </p:spPr>
        <p:txBody>
          <a:bodyPr wrap="square">
            <a:spAutoFit/>
          </a:bodyPr>
          <a:lstStyle/>
          <a:p>
            <a:r>
              <a:rPr lang="es-ES" dirty="0">
                <a:solidFill>
                  <a:srgbClr val="002060"/>
                </a:solidFill>
              </a:rPr>
              <a:t>In </a:t>
            </a:r>
            <a:r>
              <a:rPr lang="es-ES" dirty="0" err="1">
                <a:solidFill>
                  <a:srgbClr val="002060"/>
                </a:solidFill>
              </a:rPr>
              <a:t>that</a:t>
            </a:r>
            <a:r>
              <a:rPr lang="es-ES" dirty="0">
                <a:solidFill>
                  <a:srgbClr val="002060"/>
                </a:solidFill>
              </a:rPr>
              <a:t> basis </a:t>
            </a:r>
            <a:r>
              <a:rPr lang="es-ES" dirty="0" err="1">
                <a:solidFill>
                  <a:srgbClr val="002060"/>
                </a:solidFill>
              </a:rPr>
              <a:t>every</a:t>
            </a:r>
            <a:r>
              <a:rPr lang="es-ES" dirty="0">
                <a:solidFill>
                  <a:srgbClr val="002060"/>
                </a:solidFill>
              </a:rPr>
              <a:t> </a:t>
            </a:r>
            <a:r>
              <a:rPr lang="es-ES" dirty="0" err="1">
                <a:solidFill>
                  <a:srgbClr val="002060"/>
                </a:solidFill>
              </a:rPr>
              <a:t>sample</a:t>
            </a:r>
            <a:r>
              <a:rPr lang="es-ES" dirty="0">
                <a:solidFill>
                  <a:srgbClr val="002060"/>
                </a:solidFill>
              </a:rPr>
              <a:t> can be </a:t>
            </a:r>
            <a:r>
              <a:rPr lang="es-ES" dirty="0" err="1">
                <a:solidFill>
                  <a:srgbClr val="002060"/>
                </a:solidFill>
              </a:rPr>
              <a:t>expressed</a:t>
            </a:r>
            <a:r>
              <a:rPr lang="es-ES" dirty="0">
                <a:solidFill>
                  <a:srgbClr val="002060"/>
                </a:solidFill>
              </a:rPr>
              <a:t> as a linear </a:t>
            </a:r>
            <a:r>
              <a:rPr lang="es-ES" dirty="0" err="1">
                <a:solidFill>
                  <a:srgbClr val="002060"/>
                </a:solidFill>
              </a:rPr>
              <a:t>combination</a:t>
            </a:r>
            <a:r>
              <a:rPr lang="es-ES" dirty="0">
                <a:solidFill>
                  <a:srgbClr val="002060"/>
                </a:solidFill>
              </a:rPr>
              <a:t>:                              </a:t>
            </a:r>
            <a:r>
              <a:rPr lang="es-ES" dirty="0" err="1">
                <a:solidFill>
                  <a:srgbClr val="002060"/>
                </a:solidFill>
              </a:rPr>
              <a:t>with</a:t>
            </a:r>
            <a:endParaRPr lang="es-ES" dirty="0">
              <a:solidFill>
                <a:srgbClr val="002060"/>
              </a:solidFill>
            </a:endParaRPr>
          </a:p>
        </p:txBody>
      </p:sp>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ED04F974-C29B-4F38-BD3F-24538B2E79EF}"/>
                  </a:ext>
                </a:extLst>
              </p:cNvPr>
              <p:cNvSpPr txBox="1"/>
              <p:nvPr/>
            </p:nvSpPr>
            <p:spPr>
              <a:xfrm>
                <a:off x="6748672" y="4002599"/>
                <a:ext cx="1892643"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smtClean="0">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smtClean="0">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p:sp>
            <p:nvSpPr>
              <p:cNvPr id="15" name="CuadroTexto 14">
                <a:extLst>
                  <a:ext uri="{FF2B5EF4-FFF2-40B4-BE49-F238E27FC236}">
                    <a16:creationId xmlns:a16="http://schemas.microsoft.com/office/drawing/2014/main" id="{ED04F974-C29B-4F38-BD3F-24538B2E79EF}"/>
                  </a:ext>
                </a:extLst>
              </p:cNvPr>
              <p:cNvSpPr txBox="1">
                <a:spLocks noRot="1" noChangeAspect="1" noMove="1" noResize="1" noEditPoints="1" noAdjustHandles="1" noChangeArrowheads="1" noChangeShapeType="1" noTextEdit="1"/>
              </p:cNvSpPr>
              <p:nvPr/>
            </p:nvSpPr>
            <p:spPr>
              <a:xfrm>
                <a:off x="6748672" y="4002599"/>
                <a:ext cx="1892643" cy="902555"/>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A172972B-3213-45E0-BD6C-66FDEEC43051}"/>
                  </a:ext>
                </a:extLst>
              </p:cNvPr>
              <p:cNvSpPr txBox="1"/>
              <p:nvPr/>
            </p:nvSpPr>
            <p:spPr>
              <a:xfrm>
                <a:off x="8222863" y="4243888"/>
                <a:ext cx="2877127" cy="3839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b="0" i="1" smtClean="0">
                          <a:solidFill>
                            <a:srgbClr val="002060"/>
                          </a:solidFill>
                          <a:latin typeface="Cambria Math" panose="02040503050406030204" pitchFamily="18" charset="0"/>
                          <a:ea typeface="Cambria Math" panose="02040503050406030204" pitchFamily="18" charset="0"/>
                        </a:rPr>
                        <m:t>=</m:t>
                      </m:r>
                      <m:sSup>
                        <m:sSupPr>
                          <m:ctrlPr>
                            <a:rPr lang="es-ES" b="0" i="1" smtClean="0">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sup>
                          <m:r>
                            <a:rPr lang="es-ES" b="0" i="1" smtClean="0">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oMath>
                  </m:oMathPara>
                </a14:m>
                <a:endParaRPr lang="es-ES" dirty="0"/>
              </a:p>
            </p:txBody>
          </p:sp>
        </mc:Choice>
        <mc:Fallback>
          <p:sp>
            <p:nvSpPr>
              <p:cNvPr id="16" name="CuadroTexto 15">
                <a:extLst>
                  <a:ext uri="{FF2B5EF4-FFF2-40B4-BE49-F238E27FC236}">
                    <a16:creationId xmlns:a16="http://schemas.microsoft.com/office/drawing/2014/main" id="{A172972B-3213-45E0-BD6C-66FDEEC43051}"/>
                  </a:ext>
                </a:extLst>
              </p:cNvPr>
              <p:cNvSpPr txBox="1">
                <a:spLocks noRot="1" noChangeAspect="1" noMove="1" noResize="1" noEditPoints="1" noAdjustHandles="1" noChangeArrowheads="1" noChangeShapeType="1" noTextEdit="1"/>
              </p:cNvSpPr>
              <p:nvPr/>
            </p:nvSpPr>
            <p:spPr>
              <a:xfrm>
                <a:off x="8222863" y="4243888"/>
                <a:ext cx="2877127" cy="383905"/>
              </a:xfrm>
              <a:prstGeom prst="rect">
                <a:avLst/>
              </a:prstGeom>
              <a:blipFill>
                <a:blip r:embed="rId5"/>
                <a:stretch>
                  <a:fillRect b="-19048"/>
                </a:stretch>
              </a:blipFill>
            </p:spPr>
            <p:txBody>
              <a:bodyPr/>
              <a:lstStyle/>
              <a:p>
                <a:r>
                  <a:rPr lang="es-ES">
                    <a:noFill/>
                  </a:rPr>
                  <a:t> </a:t>
                </a:r>
              </a:p>
            </p:txBody>
          </p:sp>
        </mc:Fallback>
      </mc:AlternateContent>
      <p:sp>
        <p:nvSpPr>
          <p:cNvPr id="20" name="CuadroTexto 19">
            <a:extLst>
              <a:ext uri="{FF2B5EF4-FFF2-40B4-BE49-F238E27FC236}">
                <a16:creationId xmlns:a16="http://schemas.microsoft.com/office/drawing/2014/main" id="{29227E48-912E-47C9-8DDC-10CC00F1EFAC}"/>
              </a:ext>
            </a:extLst>
          </p:cNvPr>
          <p:cNvSpPr txBox="1"/>
          <p:nvPr/>
        </p:nvSpPr>
        <p:spPr>
          <a:xfrm>
            <a:off x="540557" y="5329456"/>
            <a:ext cx="9228083" cy="369332"/>
          </a:xfrm>
          <a:prstGeom prst="rect">
            <a:avLst/>
          </a:prstGeom>
          <a:noFill/>
        </p:spPr>
        <p:txBody>
          <a:bodyPr wrap="square">
            <a:spAutoFit/>
          </a:bodyPr>
          <a:lstStyle/>
          <a:p>
            <a:r>
              <a:rPr lang="es-ES" dirty="0" err="1">
                <a:solidFill>
                  <a:srgbClr val="002060"/>
                </a:solidFill>
              </a:rPr>
              <a:t>Previous</a:t>
            </a:r>
            <a:r>
              <a:rPr lang="es-ES" dirty="0">
                <a:solidFill>
                  <a:srgbClr val="002060"/>
                </a:solidFill>
              </a:rPr>
              <a:t> sum can be </a:t>
            </a:r>
            <a:r>
              <a:rPr lang="es-ES" dirty="0" err="1">
                <a:solidFill>
                  <a:srgbClr val="002060"/>
                </a:solidFill>
              </a:rPr>
              <a:t>split</a:t>
            </a:r>
            <a:r>
              <a:rPr lang="es-ES" dirty="0">
                <a:solidFill>
                  <a:srgbClr val="002060"/>
                </a:solidFill>
              </a:rPr>
              <a:t> </a:t>
            </a:r>
            <a:r>
              <a:rPr lang="es-ES" dirty="0" err="1">
                <a:solidFill>
                  <a:srgbClr val="002060"/>
                </a:solidFill>
              </a:rPr>
              <a:t>into</a:t>
            </a:r>
            <a:r>
              <a:rPr lang="es-ES" dirty="0">
                <a:solidFill>
                  <a:srgbClr val="002060"/>
                </a:solidFill>
              </a:rPr>
              <a:t> </a:t>
            </a:r>
            <a:r>
              <a:rPr lang="es-ES" dirty="0" err="1">
                <a:solidFill>
                  <a:srgbClr val="002060"/>
                </a:solidFill>
              </a:rPr>
              <a:t>two</a:t>
            </a:r>
            <a:r>
              <a:rPr lang="es-ES" dirty="0">
                <a:solidFill>
                  <a:srgbClr val="002060"/>
                </a:solidFill>
              </a:rPr>
              <a:t> </a:t>
            </a:r>
            <a:r>
              <a:rPr lang="es-ES" dirty="0" err="1">
                <a:solidFill>
                  <a:srgbClr val="002060"/>
                </a:solidFill>
              </a:rPr>
              <a:t>sums</a:t>
            </a:r>
            <a:r>
              <a:rPr lang="es-ES" dirty="0">
                <a:solidFill>
                  <a:srgbClr val="002060"/>
                </a:solidFill>
              </a:rPr>
              <a:t>:</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7AECEA36-5FE3-4574-AEDE-B98F577F3D14}"/>
                  </a:ext>
                </a:extLst>
              </p:cNvPr>
              <p:cNvSpPr txBox="1"/>
              <p:nvPr/>
            </p:nvSpPr>
            <p:spPr>
              <a:xfrm>
                <a:off x="3655925" y="5065659"/>
                <a:ext cx="5018413"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𝑀</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smtClean="0">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smtClean="0">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     +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𝑀</m:t>
                          </m:r>
                          <m:r>
                            <a:rPr lang="es-ES" b="0" i="1" smtClean="0">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xmlns="">
          <p:sp>
            <p:nvSpPr>
              <p:cNvPr id="21" name="CuadroTexto 20">
                <a:extLst>
                  <a:ext uri="{FF2B5EF4-FFF2-40B4-BE49-F238E27FC236}">
                    <a16:creationId xmlns:a16="http://schemas.microsoft.com/office/drawing/2014/main" id="{7AECEA36-5FE3-4574-AEDE-B98F577F3D14}"/>
                  </a:ext>
                </a:extLst>
              </p:cNvPr>
              <p:cNvSpPr txBox="1">
                <a:spLocks noRot="1" noChangeAspect="1" noMove="1" noResize="1" noEditPoints="1" noAdjustHandles="1" noChangeArrowheads="1" noChangeShapeType="1" noTextEdit="1"/>
              </p:cNvSpPr>
              <p:nvPr/>
            </p:nvSpPr>
            <p:spPr>
              <a:xfrm>
                <a:off x="3655925" y="5065659"/>
                <a:ext cx="5018413" cy="902555"/>
              </a:xfrm>
              <a:prstGeom prst="rect">
                <a:avLst/>
              </a:prstGeom>
              <a:blipFill>
                <a:blip r:embed="rId6"/>
                <a:stretch>
                  <a:fillRect/>
                </a:stretch>
              </a:blipFill>
            </p:spPr>
            <p:txBody>
              <a:bodyPr/>
              <a:lstStyle/>
              <a:p>
                <a:r>
                  <a:rPr lang="es-ES">
                    <a:noFill/>
                  </a:rPr>
                  <a:t> </a:t>
                </a:r>
              </a:p>
            </p:txBody>
          </p:sp>
        </mc:Fallback>
      </mc:AlternateContent>
      <p:sp>
        <p:nvSpPr>
          <p:cNvPr id="22" name="Rectángulo: esquinas redondeadas 21">
            <a:extLst>
              <a:ext uri="{FF2B5EF4-FFF2-40B4-BE49-F238E27FC236}">
                <a16:creationId xmlns:a16="http://schemas.microsoft.com/office/drawing/2014/main" id="{B0A9D075-D94E-4133-B572-19382B51ACBA}"/>
              </a:ext>
            </a:extLst>
          </p:cNvPr>
          <p:cNvSpPr/>
          <p:nvPr/>
        </p:nvSpPr>
        <p:spPr>
          <a:xfrm>
            <a:off x="5100005" y="5054100"/>
            <a:ext cx="1008993" cy="9025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755AA1AF-FB5D-41A9-9D81-20AB716D7F6D}"/>
                  </a:ext>
                </a:extLst>
              </p:cNvPr>
              <p:cNvSpPr txBox="1"/>
              <p:nvPr/>
            </p:nvSpPr>
            <p:spPr>
              <a:xfrm>
                <a:off x="4497935" y="5982989"/>
                <a:ext cx="1974592" cy="646331"/>
              </a:xfrm>
              <a:prstGeom prst="rect">
                <a:avLst/>
              </a:prstGeom>
              <a:noFill/>
            </p:spPr>
            <p:txBody>
              <a:bodyPr wrap="square">
                <a:spAutoFit/>
              </a:bodyPr>
              <a:lstStyle/>
              <a:p>
                <a:pPr algn="ctr"/>
                <a14:m>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𝑀</m:t>
                    </m:r>
                  </m:oMath>
                </a14:m>
                <a:r>
                  <a:rPr lang="es-ES" dirty="0">
                    <a:solidFill>
                      <a:srgbClr val="002060"/>
                    </a:solidFill>
                  </a:rPr>
                  <a:t>-dimensional </a:t>
                </a:r>
              </a:p>
              <a:p>
                <a:pPr algn="ctr"/>
                <a:r>
                  <a:rPr lang="es-ES" dirty="0">
                    <a:solidFill>
                      <a:srgbClr val="002060"/>
                    </a:solidFill>
                  </a:rPr>
                  <a:t>Principal </a:t>
                </a:r>
                <a:r>
                  <a:rPr lang="es-ES" dirty="0" err="1">
                    <a:solidFill>
                      <a:srgbClr val="002060"/>
                    </a:solidFill>
                  </a:rPr>
                  <a:t>subspace</a:t>
                </a:r>
                <a:r>
                  <a:rPr lang="es-ES" dirty="0">
                    <a:solidFill>
                      <a:srgbClr val="002060"/>
                    </a:solidFill>
                  </a:rPr>
                  <a:t>:</a:t>
                </a:r>
              </a:p>
            </p:txBody>
          </p:sp>
        </mc:Choice>
        <mc:Fallback xmlns="">
          <p:sp>
            <p:nvSpPr>
              <p:cNvPr id="23" name="CuadroTexto 22">
                <a:extLst>
                  <a:ext uri="{FF2B5EF4-FFF2-40B4-BE49-F238E27FC236}">
                    <a16:creationId xmlns:a16="http://schemas.microsoft.com/office/drawing/2014/main" id="{755AA1AF-FB5D-41A9-9D81-20AB716D7F6D}"/>
                  </a:ext>
                </a:extLst>
              </p:cNvPr>
              <p:cNvSpPr txBox="1">
                <a:spLocks noRot="1" noChangeAspect="1" noMove="1" noResize="1" noEditPoints="1" noAdjustHandles="1" noChangeArrowheads="1" noChangeShapeType="1" noTextEdit="1"/>
              </p:cNvSpPr>
              <p:nvPr/>
            </p:nvSpPr>
            <p:spPr>
              <a:xfrm>
                <a:off x="4497935" y="5982989"/>
                <a:ext cx="1974592" cy="646331"/>
              </a:xfrm>
              <a:prstGeom prst="rect">
                <a:avLst/>
              </a:prstGeom>
              <a:blipFill>
                <a:blip r:embed="rId7"/>
                <a:stretch>
                  <a:fillRect l="-2778" t="-4717" r="-2160" b="-14151"/>
                </a:stretch>
              </a:blipFill>
            </p:spPr>
            <p:txBody>
              <a:bodyPr/>
              <a:lstStyle/>
              <a:p>
                <a:r>
                  <a:rPr lang="es-ES">
                    <a:noFill/>
                  </a:rPr>
                  <a:t> </a:t>
                </a:r>
              </a:p>
            </p:txBody>
          </p:sp>
        </mc:Fallback>
      </mc:AlternateContent>
      <p:sp>
        <p:nvSpPr>
          <p:cNvPr id="24" name="Rectángulo: esquinas redondeadas 23">
            <a:extLst>
              <a:ext uri="{FF2B5EF4-FFF2-40B4-BE49-F238E27FC236}">
                <a16:creationId xmlns:a16="http://schemas.microsoft.com/office/drawing/2014/main" id="{730EDAD1-9A2E-40C2-9323-72ADFD2475C0}"/>
              </a:ext>
            </a:extLst>
          </p:cNvPr>
          <p:cNvSpPr/>
          <p:nvPr/>
        </p:nvSpPr>
        <p:spPr>
          <a:xfrm>
            <a:off x="6732239" y="5054101"/>
            <a:ext cx="1251786" cy="9025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4008218B-C92D-439C-98B6-5BC466B3560F}"/>
              </a:ext>
            </a:extLst>
          </p:cNvPr>
          <p:cNvSpPr txBox="1"/>
          <p:nvPr/>
        </p:nvSpPr>
        <p:spPr>
          <a:xfrm>
            <a:off x="6346122" y="5994548"/>
            <a:ext cx="1974592" cy="646331"/>
          </a:xfrm>
          <a:prstGeom prst="rect">
            <a:avLst/>
          </a:prstGeom>
          <a:noFill/>
        </p:spPr>
        <p:txBody>
          <a:bodyPr wrap="square">
            <a:spAutoFit/>
          </a:bodyPr>
          <a:lstStyle/>
          <a:p>
            <a:pPr algn="ctr"/>
            <a:r>
              <a:rPr lang="es-ES" dirty="0" err="1">
                <a:solidFill>
                  <a:srgbClr val="002060"/>
                </a:solidFill>
              </a:rPr>
              <a:t>Orthogonal</a:t>
            </a:r>
            <a:r>
              <a:rPr lang="es-ES" dirty="0">
                <a:solidFill>
                  <a:srgbClr val="002060"/>
                </a:solidFill>
              </a:rPr>
              <a:t> </a:t>
            </a:r>
            <a:r>
              <a:rPr lang="es-ES" dirty="0" err="1">
                <a:solidFill>
                  <a:srgbClr val="002060"/>
                </a:solidFill>
              </a:rPr>
              <a:t>complement</a:t>
            </a:r>
            <a:endParaRPr lang="es-ES" dirty="0">
              <a:solidFill>
                <a:srgbClr val="002060"/>
              </a:solidFill>
            </a:endParaRPr>
          </a:p>
        </p:txBody>
      </p:sp>
      <mc:AlternateContent xmlns:mc="http://schemas.openxmlformats.org/markup-compatibility/2006" xmlns:a14="http://schemas.microsoft.com/office/drawing/2010/main">
        <mc:Choice Requires="a14">
          <p:sp>
            <p:nvSpPr>
              <p:cNvPr id="26" name="Rectángulo: esquinas redondeadas 25">
                <a:extLst>
                  <a:ext uri="{FF2B5EF4-FFF2-40B4-BE49-F238E27FC236}">
                    <a16:creationId xmlns:a16="http://schemas.microsoft.com/office/drawing/2014/main" id="{92325994-939B-4A97-A78C-3C94B9A639A4}"/>
                  </a:ext>
                </a:extLst>
              </p:cNvPr>
              <p:cNvSpPr/>
              <p:nvPr/>
            </p:nvSpPr>
            <p:spPr>
              <a:xfrm>
                <a:off x="8525968" y="4709663"/>
                <a:ext cx="2743200" cy="1892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PCA idea</a:t>
                </a:r>
                <a:r>
                  <a:rPr lang="es-ES" dirty="0"/>
                  <a:t>: </a:t>
                </a:r>
                <a:r>
                  <a:rPr lang="es-ES" sz="1600" dirty="0" err="1"/>
                  <a:t>Choose</a:t>
                </a:r>
                <a:r>
                  <a:rPr lang="es-ES" sz="1600" dirty="0"/>
                  <a:t> </a:t>
                </a:r>
                <a14:m>
                  <m:oMath xmlns:m="http://schemas.openxmlformats.org/officeDocument/2006/math">
                    <m:d>
                      <m:dPr>
                        <m:begChr m:val="{"/>
                        <m:endChr m:val="}"/>
                        <m:ctrlPr>
                          <a:rPr lang="es-ES" sz="1600" i="1" smtClean="0">
                            <a:solidFill>
                              <a:schemeClr val="bg1"/>
                            </a:solidFill>
                            <a:latin typeface="Cambria Math" panose="02040503050406030204" pitchFamily="18" charset="0"/>
                            <a:ea typeface="Cambria Math" panose="02040503050406030204" pitchFamily="18" charset="0"/>
                          </a:rPr>
                        </m:ctrlPr>
                      </m:dPr>
                      <m:e>
                        <m:sSub>
                          <m:sSubPr>
                            <m:ctrlPr>
                              <a:rPr lang="es-ES" sz="1600" i="1">
                                <a:solidFill>
                                  <a:schemeClr val="bg1"/>
                                </a:solidFill>
                                <a:latin typeface="Cambria Math" panose="02040503050406030204" pitchFamily="18" charset="0"/>
                                <a:ea typeface="Cambria Math" panose="02040503050406030204" pitchFamily="18" charset="0"/>
                              </a:rPr>
                            </m:ctrlPr>
                          </m:sSubPr>
                          <m:e>
                            <m:r>
                              <a:rPr lang="es-ES" sz="1600" b="1" i="1">
                                <a:solidFill>
                                  <a:schemeClr val="bg1"/>
                                </a:solidFill>
                                <a:latin typeface="Cambria Math" panose="02040503050406030204" pitchFamily="18" charset="0"/>
                                <a:ea typeface="Cambria Math" panose="02040503050406030204" pitchFamily="18" charset="0"/>
                              </a:rPr>
                              <m:t>𝒃</m:t>
                            </m:r>
                          </m:e>
                          <m:sub>
                            <m:r>
                              <a:rPr lang="es-ES" sz="1600" i="1">
                                <a:solidFill>
                                  <a:schemeClr val="bg1"/>
                                </a:solidFill>
                                <a:latin typeface="Cambria Math" panose="02040503050406030204" pitchFamily="18" charset="0"/>
                                <a:ea typeface="Cambria Math" panose="02040503050406030204" pitchFamily="18" charset="0"/>
                              </a:rPr>
                              <m:t>1</m:t>
                            </m:r>
                          </m:sub>
                        </m:sSub>
                        <m:r>
                          <a:rPr lang="es-ES" sz="1600" i="1">
                            <a:solidFill>
                              <a:schemeClr val="bg1"/>
                            </a:solidFill>
                            <a:latin typeface="Cambria Math" panose="02040503050406030204" pitchFamily="18" charset="0"/>
                            <a:ea typeface="Cambria Math" panose="02040503050406030204" pitchFamily="18" charset="0"/>
                          </a:rPr>
                          <m:t>,</m:t>
                        </m:r>
                        <m:sSub>
                          <m:sSubPr>
                            <m:ctrlPr>
                              <a:rPr lang="es-ES" sz="1600" i="1">
                                <a:solidFill>
                                  <a:schemeClr val="bg1"/>
                                </a:solidFill>
                                <a:latin typeface="Cambria Math" panose="02040503050406030204" pitchFamily="18" charset="0"/>
                                <a:ea typeface="Cambria Math" panose="02040503050406030204" pitchFamily="18" charset="0"/>
                              </a:rPr>
                            </m:ctrlPr>
                          </m:sSubPr>
                          <m:e>
                            <m:r>
                              <a:rPr lang="es-ES" sz="1600" b="1" i="1">
                                <a:solidFill>
                                  <a:schemeClr val="bg1"/>
                                </a:solidFill>
                                <a:latin typeface="Cambria Math" panose="02040503050406030204" pitchFamily="18" charset="0"/>
                                <a:ea typeface="Cambria Math" panose="02040503050406030204" pitchFamily="18" charset="0"/>
                              </a:rPr>
                              <m:t>𝒃</m:t>
                            </m:r>
                          </m:e>
                          <m:sub>
                            <m:r>
                              <a:rPr lang="es-ES" sz="1600" i="1">
                                <a:solidFill>
                                  <a:schemeClr val="bg1"/>
                                </a:solidFill>
                                <a:latin typeface="Cambria Math" panose="02040503050406030204" pitchFamily="18" charset="0"/>
                                <a:ea typeface="Cambria Math" panose="02040503050406030204" pitchFamily="18" charset="0"/>
                              </a:rPr>
                              <m:t>2</m:t>
                            </m:r>
                          </m:sub>
                        </m:sSub>
                        <m:r>
                          <a:rPr lang="es-ES" sz="1600" i="1">
                            <a:solidFill>
                              <a:schemeClr val="bg1"/>
                            </a:solidFill>
                            <a:latin typeface="Cambria Math" panose="02040503050406030204" pitchFamily="18" charset="0"/>
                            <a:ea typeface="Cambria Math" panose="02040503050406030204" pitchFamily="18" charset="0"/>
                          </a:rPr>
                          <m:t>,…,</m:t>
                        </m:r>
                        <m:sSub>
                          <m:sSubPr>
                            <m:ctrlPr>
                              <a:rPr lang="es-ES" sz="1600" i="1">
                                <a:solidFill>
                                  <a:schemeClr val="bg1"/>
                                </a:solidFill>
                                <a:latin typeface="Cambria Math" panose="02040503050406030204" pitchFamily="18" charset="0"/>
                                <a:ea typeface="Cambria Math" panose="02040503050406030204" pitchFamily="18" charset="0"/>
                              </a:rPr>
                            </m:ctrlPr>
                          </m:sSubPr>
                          <m:e>
                            <m:r>
                              <a:rPr lang="es-ES" sz="1600" b="1" i="1">
                                <a:solidFill>
                                  <a:schemeClr val="bg1"/>
                                </a:solidFill>
                                <a:latin typeface="Cambria Math" panose="02040503050406030204" pitchFamily="18" charset="0"/>
                                <a:ea typeface="Cambria Math" panose="02040503050406030204" pitchFamily="18" charset="0"/>
                              </a:rPr>
                              <m:t>𝒃</m:t>
                            </m:r>
                          </m:e>
                          <m:sub>
                            <m:r>
                              <a:rPr lang="es-ES" sz="1600" b="0" i="1" smtClean="0">
                                <a:solidFill>
                                  <a:schemeClr val="bg1"/>
                                </a:solidFill>
                                <a:latin typeface="Cambria Math" panose="02040503050406030204" pitchFamily="18" charset="0"/>
                                <a:ea typeface="Cambria Math" panose="02040503050406030204" pitchFamily="18" charset="0"/>
                              </a:rPr>
                              <m:t>𝑀</m:t>
                            </m:r>
                          </m:sub>
                        </m:sSub>
                      </m:e>
                    </m:d>
                  </m:oMath>
                </a14:m>
                <a:r>
                  <a:rPr lang="es-ES" sz="1600" dirty="0"/>
                  <a:t> so as to </a:t>
                </a:r>
                <a:r>
                  <a:rPr lang="es-ES" sz="1600" dirty="0" err="1"/>
                  <a:t>ensure</a:t>
                </a:r>
                <a:r>
                  <a:rPr lang="es-ES" sz="1600" dirty="0"/>
                  <a:t> </a:t>
                </a:r>
                <a:r>
                  <a:rPr lang="es-ES" sz="1600" dirty="0" err="1"/>
                  <a:t>the</a:t>
                </a:r>
                <a:r>
                  <a:rPr lang="es-ES" sz="1600" dirty="0"/>
                  <a:t> </a:t>
                </a:r>
                <a:r>
                  <a:rPr lang="es-ES" sz="1600" dirty="0" err="1"/>
                  <a:t>minimum</a:t>
                </a:r>
                <a:r>
                  <a:rPr lang="es-ES" sz="1600" dirty="0"/>
                  <a:t> </a:t>
                </a:r>
                <a:r>
                  <a:rPr lang="es-ES" sz="1600" dirty="0" err="1"/>
                  <a:t>loss</a:t>
                </a:r>
                <a:r>
                  <a:rPr lang="es-ES" sz="1600" dirty="0"/>
                  <a:t> of </a:t>
                </a:r>
                <a:r>
                  <a:rPr lang="es-ES" sz="1600" dirty="0" err="1"/>
                  <a:t>information</a:t>
                </a:r>
                <a:r>
                  <a:rPr lang="es-ES" sz="1600" dirty="0"/>
                  <a:t> </a:t>
                </a:r>
                <a:r>
                  <a:rPr lang="es-ES" sz="1600" dirty="0" err="1"/>
                  <a:t>when</a:t>
                </a:r>
                <a:r>
                  <a:rPr lang="es-ES" sz="1600" dirty="0"/>
                  <a:t> </a:t>
                </a:r>
                <a:r>
                  <a:rPr lang="es-ES" sz="1600" dirty="0" err="1"/>
                  <a:t>the</a:t>
                </a:r>
                <a:r>
                  <a:rPr lang="es-ES" sz="1600" dirty="0"/>
                  <a:t> </a:t>
                </a:r>
                <a:r>
                  <a:rPr lang="es-ES" sz="1600" dirty="0" err="1"/>
                  <a:t>orthogonal</a:t>
                </a:r>
                <a:r>
                  <a:rPr lang="es-ES" sz="1600" dirty="0"/>
                  <a:t> </a:t>
                </a:r>
                <a:r>
                  <a:rPr lang="es-ES" sz="1600" dirty="0" err="1"/>
                  <a:t>complement</a:t>
                </a:r>
                <a:r>
                  <a:rPr lang="es-ES" sz="1600" dirty="0"/>
                  <a:t> </a:t>
                </a:r>
                <a:r>
                  <a:rPr lang="es-ES" sz="1600" dirty="0" err="1"/>
                  <a:t>is</a:t>
                </a:r>
                <a:r>
                  <a:rPr lang="es-ES" sz="1600" dirty="0"/>
                  <a:t> </a:t>
                </a:r>
                <a:r>
                  <a:rPr lang="es-ES" sz="1600" dirty="0" err="1"/>
                  <a:t>discarded</a:t>
                </a:r>
                <a:endParaRPr lang="es-ES" sz="1600" dirty="0"/>
              </a:p>
            </p:txBody>
          </p:sp>
        </mc:Choice>
        <mc:Fallback xmlns="">
          <p:sp>
            <p:nvSpPr>
              <p:cNvPr id="26" name="Rectángulo: esquinas redondeadas 25">
                <a:extLst>
                  <a:ext uri="{FF2B5EF4-FFF2-40B4-BE49-F238E27FC236}">
                    <a16:creationId xmlns:a16="http://schemas.microsoft.com/office/drawing/2014/main" id="{92325994-939B-4A97-A78C-3C94B9A639A4}"/>
                  </a:ext>
                </a:extLst>
              </p:cNvPr>
              <p:cNvSpPr>
                <a:spLocks noRot="1" noChangeAspect="1" noMove="1" noResize="1" noEditPoints="1" noAdjustHandles="1" noChangeArrowheads="1" noChangeShapeType="1" noTextEdit="1"/>
              </p:cNvSpPr>
              <p:nvPr/>
            </p:nvSpPr>
            <p:spPr>
              <a:xfrm>
                <a:off x="8525968" y="4709663"/>
                <a:ext cx="2743200" cy="1892468"/>
              </a:xfrm>
              <a:prstGeom prst="round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 name="Rectángulo 1"/>
              <p:cNvSpPr/>
              <p:nvPr/>
            </p:nvSpPr>
            <p:spPr>
              <a:xfrm>
                <a:off x="5981677" y="984696"/>
                <a:ext cx="2659638" cy="8164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rPr>
                        <m:t>𝑋</m:t>
                      </m:r>
                      <m:r>
                        <a:rPr lang="es-ES" i="1">
                          <a:solidFill>
                            <a:srgbClr val="002060"/>
                          </a:solidFill>
                          <a:latin typeface="Cambria Math" panose="02040503050406030204" pitchFamily="18" charset="0"/>
                        </a:rPr>
                        <m:t>=</m:t>
                      </m:r>
                      <m:d>
                        <m:dPr>
                          <m:ctrlPr>
                            <a:rPr lang="es-ES" i="1">
                              <a:solidFill>
                                <a:srgbClr val="002060"/>
                              </a:solidFill>
                              <a:latin typeface="Cambria Math" panose="02040503050406030204" pitchFamily="18" charset="0"/>
                            </a:rPr>
                          </m:ctrlPr>
                        </m:dPr>
                        <m:e>
                          <m:m>
                            <m:mPr>
                              <m:mcs>
                                <m:mc>
                                  <m:mcPr>
                                    <m:count m:val="2"/>
                                    <m:mcJc m:val="center"/>
                                  </m:mcPr>
                                </m:mc>
                              </m:mcs>
                              <m:ctrlPr>
                                <a:rPr lang="es-ES" i="1">
                                  <a:solidFill>
                                    <a:srgbClr val="002060"/>
                                  </a:solidFill>
                                  <a:latin typeface="Cambria Math" panose="02040503050406030204" pitchFamily="18" charset="0"/>
                                </a:rPr>
                              </m:ctrlPr>
                            </m:mPr>
                            <m:mr>
                              <m:e>
                                <m:m>
                                  <m:mPr>
                                    <m:mcs>
                                      <m:mc>
                                        <m:mcPr>
                                          <m:count m:val="2"/>
                                          <m:mcJc m:val="center"/>
                                        </m:mcPr>
                                      </m:mc>
                                    </m:mcs>
                                    <m:ctrlPr>
                                      <a:rPr lang="es-ES" i="1">
                                        <a:solidFill>
                                          <a:srgbClr val="002060"/>
                                        </a:solidFill>
                                        <a:latin typeface="Cambria Math" panose="02040503050406030204" pitchFamily="18" charset="0"/>
                                      </a:rPr>
                                    </m:ctrlPr>
                                  </m:mPr>
                                  <m:mr>
                                    <m:e>
                                      <m:m>
                                        <m:mPr>
                                          <m:mcs>
                                            <m:mc>
                                              <m:mcPr>
                                                <m:count m:val="1"/>
                                                <m:mcJc m:val="center"/>
                                              </m:mcPr>
                                            </m:mc>
                                          </m:mcs>
                                          <m:ctrlPr>
                                            <a:rPr lang="es-ES" i="1">
                                              <a:solidFill>
                                                <a:srgbClr val="002060"/>
                                              </a:solidFill>
                                              <a:latin typeface="Cambria Math" panose="02040503050406030204" pitchFamily="18" charset="0"/>
                                            </a:rPr>
                                          </m:ctrlPr>
                                        </m:mPr>
                                        <m:mr>
                                          <m:e>
                                            <m:r>
                                              <m:rPr>
                                                <m:brk m:alnAt="7"/>
                                              </m:rPr>
                                              <a:rPr lang="es-ES" i="1">
                                                <a:solidFill>
                                                  <a:srgbClr val="002060"/>
                                                </a:solidFill>
                                                <a:latin typeface="Cambria Math" panose="02040503050406030204" pitchFamily="18" charset="0"/>
                                              </a:rPr>
                                              <m:t>⋮</m:t>
                                            </m:r>
                                          </m:e>
                                        </m:mr>
                                        <m:m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smtClean="0">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1</m:t>
                                                </m:r>
                                              </m:sub>
                                            </m:sSub>
                                          </m:e>
                                        </m:mr>
                                        <m:mr>
                                          <m:e>
                                            <m:r>
                                              <a:rPr lang="es-ES" i="1">
                                                <a:solidFill>
                                                  <a:srgbClr val="002060"/>
                                                </a:solidFill>
                                                <a:latin typeface="Cambria Math" panose="02040503050406030204" pitchFamily="18" charset="0"/>
                                              </a:rPr>
                                              <m:t>⋮</m:t>
                                            </m:r>
                                          </m:e>
                                        </m:mr>
                                      </m:m>
                                    </m:e>
                                    <m:e>
                                      <m:m>
                                        <m:mPr>
                                          <m:mcs>
                                            <m:mc>
                                              <m:mcPr>
                                                <m:count m:val="1"/>
                                                <m:mcJc m:val="center"/>
                                              </m:mcPr>
                                            </m:mc>
                                          </m:mcs>
                                          <m:ctrlPr>
                                            <a:rPr lang="es-ES" i="1">
                                              <a:solidFill>
                                                <a:srgbClr val="002060"/>
                                              </a:solidFill>
                                              <a:latin typeface="Cambria Math" panose="02040503050406030204" pitchFamily="18" charset="0"/>
                                            </a:rPr>
                                          </m:ctrlPr>
                                        </m:mPr>
                                        <m:mr>
                                          <m:e>
                                            <m:r>
                                              <m:rPr>
                                                <m:brk m:alnAt="7"/>
                                              </m:rPr>
                                              <a:rPr lang="es-ES" i="1">
                                                <a:solidFill>
                                                  <a:srgbClr val="002060"/>
                                                </a:solidFill>
                                                <a:latin typeface="Cambria Math" panose="02040503050406030204" pitchFamily="18" charset="0"/>
                                              </a:rPr>
                                              <m:t>⋮</m:t>
                                            </m:r>
                                          </m:e>
                                        </m:mr>
                                        <m:m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smtClean="0">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2</m:t>
                                                </m:r>
                                              </m:sub>
                                            </m:sSub>
                                          </m:e>
                                        </m:mr>
                                        <m:mr>
                                          <m:e>
                                            <m:r>
                                              <a:rPr lang="es-ES" i="1">
                                                <a:solidFill>
                                                  <a:srgbClr val="002060"/>
                                                </a:solidFill>
                                                <a:latin typeface="Cambria Math" panose="02040503050406030204" pitchFamily="18" charset="0"/>
                                              </a:rPr>
                                              <m:t>⋮</m:t>
                                            </m:r>
                                          </m:e>
                                        </m:mr>
                                      </m:m>
                                    </m:e>
                                  </m:mr>
                                </m:m>
                              </m:e>
                              <m:e>
                                <m:m>
                                  <m:mPr>
                                    <m:mcs>
                                      <m:mc>
                                        <m:mcPr>
                                          <m:count m:val="2"/>
                                          <m:mcJc m:val="center"/>
                                        </m:mcPr>
                                      </m:mc>
                                    </m:mcs>
                                    <m:ctrlPr>
                                      <a:rPr lang="es-ES" i="1">
                                        <a:solidFill>
                                          <a:srgbClr val="002060"/>
                                        </a:solidFill>
                                        <a:latin typeface="Cambria Math" panose="02040503050406030204" pitchFamily="18" charset="0"/>
                                      </a:rPr>
                                    </m:ctrlPr>
                                  </m:mPr>
                                  <m:mr>
                                    <m:e>
                                      <m:r>
                                        <m:rPr>
                                          <m:brk m:alnAt="7"/>
                                        </m:rPr>
                                        <a:rPr lang="es-ES" i="1">
                                          <a:solidFill>
                                            <a:srgbClr val="002060"/>
                                          </a:solidFill>
                                          <a:latin typeface="Cambria Math" panose="02040503050406030204" pitchFamily="18" charset="0"/>
                                        </a:rPr>
                                        <m:t>⋯</m:t>
                                      </m:r>
                                    </m:e>
                                    <m:e>
                                      <m:m>
                                        <m:mPr>
                                          <m:mcs>
                                            <m:mc>
                                              <m:mcPr>
                                                <m:count m:val="1"/>
                                                <m:mcJc m:val="center"/>
                                              </m:mcPr>
                                            </m:mc>
                                          </m:mcs>
                                          <m:ctrlPr>
                                            <a:rPr lang="es-ES" i="1">
                                              <a:solidFill>
                                                <a:srgbClr val="002060"/>
                                              </a:solidFill>
                                              <a:latin typeface="Cambria Math" panose="02040503050406030204" pitchFamily="18" charset="0"/>
                                            </a:rPr>
                                          </m:ctrlPr>
                                        </m:mPr>
                                        <m:mr>
                                          <m:e>
                                            <m:r>
                                              <m:rPr>
                                                <m:brk m:alnAt="7"/>
                                              </m:rPr>
                                              <a:rPr lang="es-ES" i="1">
                                                <a:solidFill>
                                                  <a:srgbClr val="002060"/>
                                                </a:solidFill>
                                                <a:latin typeface="Cambria Math" panose="02040503050406030204" pitchFamily="18" charset="0"/>
                                              </a:rPr>
                                              <m:t>⋮</m:t>
                                            </m:r>
                                          </m:e>
                                        </m:mr>
                                        <m:m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smtClean="0">
                                                    <a:solidFill>
                                                      <a:srgbClr val="002060"/>
                                                    </a:solidFill>
                                                    <a:latin typeface="Cambria Math" panose="02040503050406030204" pitchFamily="18" charset="0"/>
                                                    <a:ea typeface="Cambria Math" panose="02040503050406030204" pitchFamily="18" charset="0"/>
                                                  </a:rPr>
                                                  <m:t>𝒙</m:t>
                                                </m:r>
                                              </m:e>
                                              <m:sub>
                                                <m:r>
                                                  <a:rPr lang="es-ES" b="1" i="1" smtClean="0">
                                                    <a:solidFill>
                                                      <a:srgbClr val="002060"/>
                                                    </a:solidFill>
                                                    <a:latin typeface="Cambria Math" panose="02040503050406030204" pitchFamily="18" charset="0"/>
                                                    <a:ea typeface="Cambria Math" panose="02040503050406030204" pitchFamily="18" charset="0"/>
                                                  </a:rPr>
                                                  <m:t>𝑵</m:t>
                                                </m:r>
                                              </m:sub>
                                            </m:sSub>
                                          </m:e>
                                        </m:mr>
                                        <m:mr>
                                          <m:e>
                                            <m:r>
                                              <a:rPr lang="es-ES" i="1">
                                                <a:solidFill>
                                                  <a:srgbClr val="002060"/>
                                                </a:solidFill>
                                                <a:latin typeface="Cambria Math" panose="02040503050406030204" pitchFamily="18" charset="0"/>
                                              </a:rPr>
                                              <m:t>⋮</m:t>
                                            </m:r>
                                          </m:e>
                                        </m:mr>
                                      </m:m>
                                    </m:e>
                                  </m:mr>
                                </m:m>
                              </m:e>
                            </m:mr>
                          </m:m>
                        </m:e>
                      </m:d>
                    </m:oMath>
                  </m:oMathPara>
                </a14:m>
                <a:endParaRPr lang="es-ES" dirty="0"/>
              </a:p>
            </p:txBody>
          </p:sp>
        </mc:Choice>
        <mc:Fallback>
          <p:sp>
            <p:nvSpPr>
              <p:cNvPr id="2" name="Rectángulo 1"/>
              <p:cNvSpPr>
                <a:spLocks noRot="1" noChangeAspect="1" noMove="1" noResize="1" noEditPoints="1" noAdjustHandles="1" noChangeArrowheads="1" noChangeShapeType="1" noTextEdit="1"/>
              </p:cNvSpPr>
              <p:nvPr/>
            </p:nvSpPr>
            <p:spPr>
              <a:xfrm>
                <a:off x="5981677" y="984696"/>
                <a:ext cx="2659638" cy="816442"/>
              </a:xfrm>
              <a:prstGeom prst="rect">
                <a:avLst/>
              </a:prstGeom>
              <a:blipFill>
                <a:blip r:embed="rId9"/>
                <a:stretch>
                  <a:fillRect/>
                </a:stretch>
              </a:blipFill>
            </p:spPr>
            <p:txBody>
              <a:bodyPr/>
              <a:lstStyle/>
              <a:p>
                <a:r>
                  <a:rPr lang="es-ES">
                    <a:noFill/>
                  </a:rPr>
                  <a:t> </a:t>
                </a:r>
              </a:p>
            </p:txBody>
          </p:sp>
        </mc:Fallback>
      </mc:AlternateContent>
      <p:cxnSp>
        <p:nvCxnSpPr>
          <p:cNvPr id="18" name="Conector recto de flecha 17">
            <a:extLst>
              <a:ext uri="{FF2B5EF4-FFF2-40B4-BE49-F238E27FC236}">
                <a16:creationId xmlns:a16="http://schemas.microsoft.com/office/drawing/2014/main" id="{CF1ADC14-A782-4EBF-985F-E4C6C004DA91}"/>
              </a:ext>
            </a:extLst>
          </p:cNvPr>
          <p:cNvCxnSpPr/>
          <p:nvPr/>
        </p:nvCxnSpPr>
        <p:spPr>
          <a:xfrm>
            <a:off x="6748672" y="907198"/>
            <a:ext cx="1513674"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Rectángulo 3"/>
              <p:cNvSpPr/>
              <p:nvPr/>
            </p:nvSpPr>
            <p:spPr>
              <a:xfrm>
                <a:off x="7311496" y="605636"/>
                <a:ext cx="4122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solidFill>
                            <a:srgbClr val="002060"/>
                          </a:solidFill>
                          <a:latin typeface="Cambria Math" panose="02040503050406030204" pitchFamily="18" charset="0"/>
                          <a:ea typeface="Cambria Math" panose="02040503050406030204" pitchFamily="18" charset="0"/>
                        </a:rPr>
                        <m:t>𝑵</m:t>
                      </m:r>
                    </m:oMath>
                  </m:oMathPara>
                </a14:m>
                <a:endParaRPr lang="es-ES" dirty="0"/>
              </a:p>
            </p:txBody>
          </p:sp>
        </mc:Choice>
        <mc:Fallback>
          <p:sp>
            <p:nvSpPr>
              <p:cNvPr id="4" name="Rectángulo 3"/>
              <p:cNvSpPr>
                <a:spLocks noRot="1" noChangeAspect="1" noMove="1" noResize="1" noEditPoints="1" noAdjustHandles="1" noChangeArrowheads="1" noChangeShapeType="1" noTextEdit="1"/>
              </p:cNvSpPr>
              <p:nvPr/>
            </p:nvSpPr>
            <p:spPr>
              <a:xfrm>
                <a:off x="7311496" y="605636"/>
                <a:ext cx="412292" cy="369332"/>
              </a:xfrm>
              <a:prstGeom prst="rect">
                <a:avLst/>
              </a:prstGeom>
              <a:blipFill>
                <a:blip r:embed="rId10"/>
                <a:stretch>
                  <a:fillRect/>
                </a:stretch>
              </a:blipFill>
            </p:spPr>
            <p:txBody>
              <a:bodyPr/>
              <a:lstStyle/>
              <a:p>
                <a:r>
                  <a:rPr lang="es-ES">
                    <a:noFill/>
                  </a:rPr>
                  <a:t> </a:t>
                </a:r>
              </a:p>
            </p:txBody>
          </p:sp>
        </mc:Fallback>
      </mc:AlternateContent>
      <p:cxnSp>
        <p:nvCxnSpPr>
          <p:cNvPr id="27" name="Conector recto de flecha 26">
            <a:extLst>
              <a:ext uri="{FF2B5EF4-FFF2-40B4-BE49-F238E27FC236}">
                <a16:creationId xmlns:a16="http://schemas.microsoft.com/office/drawing/2014/main" id="{CF1ADC14-A782-4EBF-985F-E4C6C004DA91}"/>
              </a:ext>
            </a:extLst>
          </p:cNvPr>
          <p:cNvCxnSpPr/>
          <p:nvPr/>
        </p:nvCxnSpPr>
        <p:spPr>
          <a:xfrm>
            <a:off x="8581282" y="1017743"/>
            <a:ext cx="0" cy="7200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Rectángulo 8"/>
              <p:cNvSpPr/>
              <p:nvPr/>
            </p:nvSpPr>
            <p:spPr>
              <a:xfrm>
                <a:off x="8565513" y="1179067"/>
                <a:ext cx="4106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solidFill>
                            <a:srgbClr val="002060"/>
                          </a:solidFill>
                          <a:latin typeface="Cambria Math" panose="02040503050406030204" pitchFamily="18" charset="0"/>
                          <a:ea typeface="Cambria Math" panose="02040503050406030204" pitchFamily="18" charset="0"/>
                        </a:rPr>
                        <m:t>𝑫</m:t>
                      </m:r>
                    </m:oMath>
                  </m:oMathPara>
                </a14:m>
                <a:endParaRPr lang="es-ES" b="1" dirty="0"/>
              </a:p>
            </p:txBody>
          </p:sp>
        </mc:Choice>
        <mc:Fallback>
          <p:sp>
            <p:nvSpPr>
              <p:cNvPr id="9" name="Rectángulo 8"/>
              <p:cNvSpPr>
                <a:spLocks noRot="1" noChangeAspect="1" noMove="1" noResize="1" noEditPoints="1" noAdjustHandles="1" noChangeArrowheads="1" noChangeShapeType="1" noTextEdit="1"/>
              </p:cNvSpPr>
              <p:nvPr/>
            </p:nvSpPr>
            <p:spPr>
              <a:xfrm>
                <a:off x="8565513" y="1179067"/>
                <a:ext cx="410689" cy="369332"/>
              </a:xfrm>
              <a:prstGeom prst="rect">
                <a:avLst/>
              </a:prstGeom>
              <a:blipFill>
                <a:blip r:embed="rId11"/>
                <a:stretch>
                  <a:fillRect/>
                </a:stretch>
              </a:blipFill>
            </p:spPr>
            <p:txBody>
              <a:bodyPr/>
              <a:lstStyle/>
              <a:p>
                <a:r>
                  <a:rPr lang="es-ES">
                    <a:noFill/>
                  </a:rPr>
                  <a:t> </a:t>
                </a:r>
              </a:p>
            </p:txBody>
          </p:sp>
        </mc:Fallback>
      </mc:AlternateContent>
      <p:sp>
        <p:nvSpPr>
          <p:cNvPr id="28" name="Rectángulo 27"/>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29" name="Marcador de pie de página 3">
            <a:extLst>
              <a:ext uri="{FF2B5EF4-FFF2-40B4-BE49-F238E27FC236}">
                <a16:creationId xmlns:a16="http://schemas.microsoft.com/office/drawing/2014/main" id="{53D2F62F-75C7-495C-95DB-ED94F72FBDEF}"/>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
        <p:nvSpPr>
          <p:cNvPr id="30" name="CuadroTexto 29">
            <a:extLst>
              <a:ext uri="{FF2B5EF4-FFF2-40B4-BE49-F238E27FC236}">
                <a16:creationId xmlns:a16="http://schemas.microsoft.com/office/drawing/2014/main" id="{6E6AB133-DD78-4348-924B-3892A7DB279A}"/>
              </a:ext>
            </a:extLst>
          </p:cNvPr>
          <p:cNvSpPr txBox="1"/>
          <p:nvPr/>
        </p:nvSpPr>
        <p:spPr>
          <a:xfrm>
            <a:off x="345598" y="619290"/>
            <a:ext cx="9228083" cy="369332"/>
          </a:xfrm>
          <a:prstGeom prst="rect">
            <a:avLst/>
          </a:prstGeom>
          <a:noFill/>
        </p:spPr>
        <p:txBody>
          <a:bodyPr wrap="square">
            <a:spAutoFit/>
          </a:bodyPr>
          <a:lstStyle/>
          <a:p>
            <a:r>
              <a:rPr lang="es-ES" b="1" dirty="0" err="1">
                <a:solidFill>
                  <a:srgbClr val="002060"/>
                </a:solidFill>
              </a:rPr>
              <a:t>Deriving</a:t>
            </a:r>
            <a:r>
              <a:rPr lang="es-ES" b="1" dirty="0">
                <a:solidFill>
                  <a:srgbClr val="002060"/>
                </a:solidFill>
              </a:rPr>
              <a:t> PCA </a:t>
            </a:r>
          </a:p>
        </p:txBody>
      </p:sp>
    </p:spTree>
    <p:extLst>
      <p:ext uri="{BB962C8B-B14F-4D97-AF65-F5344CB8AC3E}">
        <p14:creationId xmlns:p14="http://schemas.microsoft.com/office/powerpoint/2010/main" val="261856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ángulo 10"/>
              <p:cNvSpPr/>
              <p:nvPr/>
            </p:nvSpPr>
            <p:spPr>
              <a:xfrm>
                <a:off x="5443294" y="3083698"/>
                <a:ext cx="1450654" cy="324000"/>
              </a:xfrm>
              <a:prstGeom prst="rect">
                <a:avLst/>
              </a:prstGeom>
            </p:spPr>
            <p:txBody>
              <a:bodyPr wrap="none">
                <a:spAutoFit/>
              </a:bodyPr>
              <a:lstStyle/>
              <a:p>
                <a14:m>
                  <m:oMath xmlns:m="http://schemas.openxmlformats.org/officeDocument/2006/math">
                    <m:r>
                      <a:rPr lang="es-ES" sz="1600" i="1">
                        <a:solidFill>
                          <a:srgbClr val="002060"/>
                        </a:solidFill>
                        <a:latin typeface="Cambria Math" panose="02040503050406030204" pitchFamily="18" charset="0"/>
                        <a:ea typeface="Cambria Math" panose="02040503050406030204" pitchFamily="18" charset="0"/>
                      </a:rPr>
                      <m:t>(</m:t>
                    </m:r>
                    <m:sSup>
                      <m:sSupPr>
                        <m:ctrlPr>
                          <a:rPr lang="es-ES" sz="1600" i="1">
                            <a:solidFill>
                              <a:srgbClr val="002060"/>
                            </a:solidFill>
                            <a:latin typeface="Cambria Math" panose="02040503050406030204" pitchFamily="18" charset="0"/>
                            <a:ea typeface="Cambria Math" panose="02040503050406030204" pitchFamily="18" charset="0"/>
                          </a:rPr>
                        </m:ctrlPr>
                      </m:sSupP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i="1">
                                <a:solidFill>
                                  <a:srgbClr val="002060"/>
                                </a:solidFill>
                                <a:latin typeface="Cambria Math" panose="02040503050406030204" pitchFamily="18" charset="0"/>
                                <a:ea typeface="Cambria Math" panose="02040503050406030204" pitchFamily="18" charset="0"/>
                              </a:rPr>
                              <m:t> </m:t>
                            </m:r>
                            <m:r>
                              <a:rPr lang="es-ES" sz="1600" b="1" i="1">
                                <a:solidFill>
                                  <a:srgbClr val="002060"/>
                                </a:solidFill>
                                <a:latin typeface="Cambria Math" panose="02040503050406030204" pitchFamily="18" charset="0"/>
                                <a:ea typeface="Cambria Math" panose="02040503050406030204" pitchFamily="18" charset="0"/>
                              </a:rPr>
                              <m:t>𝒙</m:t>
                            </m:r>
                          </m:e>
                          <m:sub>
                            <m:r>
                              <a:rPr lang="es-ES" sz="1600" i="1">
                                <a:solidFill>
                                  <a:srgbClr val="002060"/>
                                </a:solidFill>
                                <a:latin typeface="Cambria Math" panose="02040503050406030204" pitchFamily="18" charset="0"/>
                                <a:ea typeface="Cambria Math" panose="02040503050406030204" pitchFamily="18" charset="0"/>
                              </a:rPr>
                              <m:t>𝑗</m:t>
                            </m:r>
                          </m:sub>
                        </m:sSub>
                      </m:e>
                      <m:sup>
                        <m:r>
                          <a:rPr lang="es-ES" sz="1600" i="1">
                            <a:solidFill>
                              <a:srgbClr val="002060"/>
                            </a:solidFill>
                            <a:latin typeface="Cambria Math" panose="02040503050406030204" pitchFamily="18" charset="0"/>
                            <a:ea typeface="Cambria Math" panose="02040503050406030204" pitchFamily="18" charset="0"/>
                          </a:rPr>
                          <m:t>𝑇</m:t>
                        </m:r>
                      </m:sup>
                    </m:sSup>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1" i="1">
                            <a:solidFill>
                              <a:srgbClr val="002060"/>
                            </a:solidFill>
                            <a:latin typeface="Cambria Math" panose="02040503050406030204" pitchFamily="18" charset="0"/>
                            <a:ea typeface="Cambria Math" panose="02040503050406030204" pitchFamily="18" charset="0"/>
                          </a:rPr>
                          <m:t>𝒃</m:t>
                        </m:r>
                      </m:e>
                      <m:sub>
                        <m:r>
                          <a:rPr lang="es-ES" sz="1600" i="1">
                            <a:solidFill>
                              <a:srgbClr val="002060"/>
                            </a:solidFill>
                            <a:latin typeface="Cambria Math" panose="02040503050406030204" pitchFamily="18" charset="0"/>
                            <a:ea typeface="Cambria Math" panose="02040503050406030204" pitchFamily="18" charset="0"/>
                          </a:rPr>
                          <m:t>𝑖</m:t>
                        </m:r>
                      </m:sub>
                    </m:sSub>
                    <m:r>
                      <a:rPr lang="es-ES" sz="1600" i="1">
                        <a:solidFill>
                          <a:srgbClr val="002060"/>
                        </a:solidFill>
                        <a:latin typeface="Cambria Math" panose="02040503050406030204" pitchFamily="18" charset="0"/>
                        <a:ea typeface="Cambria Math" panose="02040503050406030204" pitchFamily="18" charset="0"/>
                      </a:rPr>
                      <m:t>) </m:t>
                    </m:r>
                  </m:oMath>
                </a14:m>
                <a:r>
                  <a:rPr lang="es-ES" sz="1600" dirty="0"/>
                  <a:t> </a:t>
                </a:r>
                <a:r>
                  <a:rPr lang="es-ES" sz="1600" dirty="0">
                    <a:solidFill>
                      <a:srgbClr val="002060"/>
                    </a:solidFill>
                  </a:rPr>
                  <a:t>scalar</a:t>
                </a:r>
              </a:p>
            </p:txBody>
          </p:sp>
        </mc:Choice>
        <mc:Fallback xmlns="">
          <p:sp>
            <p:nvSpPr>
              <p:cNvPr id="11" name="Rectángulo 10"/>
              <p:cNvSpPr>
                <a:spLocks noRot="1" noChangeAspect="1" noMove="1" noResize="1" noEditPoints="1" noAdjustHandles="1" noChangeArrowheads="1" noChangeShapeType="1" noTextEdit="1"/>
              </p:cNvSpPr>
              <p:nvPr/>
            </p:nvSpPr>
            <p:spPr>
              <a:xfrm>
                <a:off x="5443294" y="3083698"/>
                <a:ext cx="1450654" cy="324000"/>
              </a:xfrm>
              <a:prstGeom prst="rect">
                <a:avLst/>
              </a:prstGeom>
              <a:blipFill>
                <a:blip r:embed="rId2"/>
                <a:stretch>
                  <a:fillRect l="-420" t="-1887" r="-1681" b="-32075"/>
                </a:stretch>
              </a:blipFill>
            </p:spPr>
            <p:txBody>
              <a:bodyPr/>
              <a:lstStyle/>
              <a:p>
                <a:r>
                  <a:rPr lang="es-ES">
                    <a:noFill/>
                  </a:rPr>
                  <a:t> </a:t>
                </a:r>
              </a:p>
            </p:txBody>
          </p:sp>
        </mc:Fallback>
      </mc:AlternateContent>
      <p:sp>
        <p:nvSpPr>
          <p:cNvPr id="5" name="Marcador de número de diapositiva 4">
            <a:extLst>
              <a:ext uri="{FF2B5EF4-FFF2-40B4-BE49-F238E27FC236}">
                <a16:creationId xmlns:a16="http://schemas.microsoft.com/office/drawing/2014/main" id="{8BE4D073-3E22-4DB7-A800-43C3E7E89D8C}"/>
              </a:ext>
            </a:extLst>
          </p:cNvPr>
          <p:cNvSpPr>
            <a:spLocks noGrp="1"/>
          </p:cNvSpPr>
          <p:nvPr>
            <p:ph type="sldNum" sz="quarter" idx="12"/>
          </p:nvPr>
        </p:nvSpPr>
        <p:spPr>
          <a:xfrm>
            <a:off x="8668968" y="6492544"/>
            <a:ext cx="2743200" cy="365125"/>
          </a:xfrm>
        </p:spPr>
        <p:txBody>
          <a:bodyPr/>
          <a:lstStyle/>
          <a:p>
            <a:fld id="{5104FCC0-1602-4E53-A4A9-B84AD752D31B}" type="slidenum">
              <a:rPr lang="es-ES" smtClean="0">
                <a:solidFill>
                  <a:prstClr val="black">
                    <a:tint val="75000"/>
                  </a:prstClr>
                </a:solidFill>
              </a:rPr>
              <a:pPr/>
              <a:t>9</a:t>
            </a:fld>
            <a:endParaRPr lang="es-ES" dirty="0">
              <a:solidFill>
                <a:prstClr val="black">
                  <a:tint val="75000"/>
                </a:prstClr>
              </a:solidFill>
            </a:endParaRPr>
          </a:p>
        </p:txBody>
      </p:sp>
      <p:sp>
        <p:nvSpPr>
          <p:cNvPr id="20" name="CuadroTexto 19">
            <a:extLst>
              <a:ext uri="{FF2B5EF4-FFF2-40B4-BE49-F238E27FC236}">
                <a16:creationId xmlns:a16="http://schemas.microsoft.com/office/drawing/2014/main" id="{29227E48-912E-47C9-8DDC-10CC00F1EFAC}"/>
              </a:ext>
            </a:extLst>
          </p:cNvPr>
          <p:cNvSpPr txBox="1"/>
          <p:nvPr/>
        </p:nvSpPr>
        <p:spPr>
          <a:xfrm>
            <a:off x="326548" y="761883"/>
            <a:ext cx="9228083" cy="369332"/>
          </a:xfrm>
          <a:prstGeom prst="rect">
            <a:avLst/>
          </a:prstGeom>
          <a:noFill/>
        </p:spPr>
        <p:txBody>
          <a:bodyPr wrap="square">
            <a:spAutoFit/>
          </a:bodyPr>
          <a:lstStyle/>
          <a:p>
            <a:r>
              <a:rPr lang="es-ES" dirty="0" err="1">
                <a:solidFill>
                  <a:srgbClr val="002060"/>
                </a:solidFill>
              </a:rPr>
              <a:t>Previous</a:t>
            </a:r>
            <a:r>
              <a:rPr lang="es-ES" dirty="0">
                <a:solidFill>
                  <a:srgbClr val="002060"/>
                </a:solidFill>
              </a:rPr>
              <a:t> sum can be </a:t>
            </a:r>
            <a:r>
              <a:rPr lang="es-ES" dirty="0" err="1">
                <a:solidFill>
                  <a:srgbClr val="002060"/>
                </a:solidFill>
              </a:rPr>
              <a:t>split</a:t>
            </a:r>
            <a:r>
              <a:rPr lang="es-ES" dirty="0">
                <a:solidFill>
                  <a:srgbClr val="002060"/>
                </a:solidFill>
              </a:rPr>
              <a:t> </a:t>
            </a:r>
            <a:r>
              <a:rPr lang="es-ES" dirty="0" err="1">
                <a:solidFill>
                  <a:srgbClr val="002060"/>
                </a:solidFill>
              </a:rPr>
              <a:t>into</a:t>
            </a:r>
            <a:r>
              <a:rPr lang="es-ES" dirty="0">
                <a:solidFill>
                  <a:srgbClr val="002060"/>
                </a:solidFill>
              </a:rPr>
              <a:t> </a:t>
            </a:r>
            <a:r>
              <a:rPr lang="es-ES" dirty="0" err="1">
                <a:solidFill>
                  <a:srgbClr val="002060"/>
                </a:solidFill>
              </a:rPr>
              <a:t>two</a:t>
            </a:r>
            <a:r>
              <a:rPr lang="es-ES" dirty="0">
                <a:solidFill>
                  <a:srgbClr val="002060"/>
                </a:solidFill>
              </a:rPr>
              <a:t> </a:t>
            </a:r>
            <a:r>
              <a:rPr lang="es-ES" dirty="0" err="1">
                <a:solidFill>
                  <a:srgbClr val="002060"/>
                </a:solidFill>
              </a:rPr>
              <a:t>sums</a:t>
            </a:r>
            <a:r>
              <a:rPr lang="es-ES" dirty="0">
                <a:solidFill>
                  <a:srgbClr val="002060"/>
                </a:solidFill>
              </a:rPr>
              <a:t>:</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7AECEA36-5FE3-4574-AEDE-B98F577F3D14}"/>
                  </a:ext>
                </a:extLst>
              </p:cNvPr>
              <p:cNvSpPr txBox="1"/>
              <p:nvPr/>
            </p:nvSpPr>
            <p:spPr>
              <a:xfrm>
                <a:off x="1327709" y="1142774"/>
                <a:ext cx="5018413" cy="902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solidFill>
                            <a:srgbClr val="002060"/>
                          </a:solidFill>
                          <a:latin typeface="Cambria Math" panose="02040503050406030204" pitchFamily="18" charset="0"/>
                          <a:ea typeface="Cambria Math" panose="02040503050406030204" pitchFamily="18" charset="0"/>
                        </a:rPr>
                        <m:t>   </m:t>
                      </m:r>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b="0" i="1" smtClean="0">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b="0" i="1" smtClean="0">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b="0" i="1" smtClean="0">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𝑀</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smtClean="0">
                                      <a:solidFill>
                                        <a:srgbClr val="002060"/>
                                      </a:solidFill>
                                      <a:latin typeface="Cambria Math" panose="02040503050406030204" pitchFamily="18" charset="0"/>
                                      <a:ea typeface="Cambria Math" panose="02040503050406030204" pitchFamily="18" charset="0"/>
                                    </a:rPr>
                                    <m:t>𝛽</m:t>
                                  </m:r>
                                </m:e>
                                <m:sub>
                                  <m:r>
                                    <a:rPr lang="es-ES" b="0" i="1" smtClean="0">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smtClean="0">
                                  <a:solidFill>
                                    <a:srgbClr val="002060"/>
                                  </a:solidFill>
                                  <a:latin typeface="Cambria Math" panose="02040503050406030204" pitchFamily="18" charset="0"/>
                                  <a:ea typeface="Cambria Math" panose="02040503050406030204" pitchFamily="18" charset="0"/>
                                </a:rPr>
                                <m:t>𝒃</m:t>
                              </m:r>
                            </m:e>
                            <m:sub>
                              <m:r>
                                <a:rPr lang="es-ES" b="0" i="1" smtClean="0">
                                  <a:solidFill>
                                    <a:srgbClr val="002060"/>
                                  </a:solidFill>
                                  <a:latin typeface="Cambria Math" panose="02040503050406030204" pitchFamily="18" charset="0"/>
                                  <a:ea typeface="Cambria Math" panose="02040503050406030204" pitchFamily="18" charset="0"/>
                                </a:rPr>
                                <m:t>𝑖</m:t>
                              </m:r>
                            </m:sub>
                          </m:sSub>
                        </m:e>
                      </m:nary>
                      <m:r>
                        <a:rPr lang="es-ES" b="0" i="1" smtClean="0">
                          <a:solidFill>
                            <a:srgbClr val="002060"/>
                          </a:solidFill>
                          <a:latin typeface="Cambria Math" panose="02040503050406030204" pitchFamily="18" charset="0"/>
                          <a:ea typeface="Cambria Math" panose="02040503050406030204" pitchFamily="18" charset="0"/>
                        </a:rPr>
                        <m:t>     +     </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m:t>
                          </m:r>
                          <m:r>
                            <a:rPr lang="es-ES" b="0" i="1" smtClean="0">
                              <a:solidFill>
                                <a:srgbClr val="002060"/>
                              </a:solidFill>
                              <a:latin typeface="Cambria Math" panose="02040503050406030204" pitchFamily="18" charset="0"/>
                              <a:ea typeface="Cambria Math" panose="02040503050406030204" pitchFamily="18" charset="0"/>
                            </a:rPr>
                            <m:t>𝑀</m:t>
                          </m:r>
                          <m:r>
                            <a:rPr lang="es-ES" b="0" i="1" smtClean="0">
                              <a:solidFill>
                                <a:srgbClr val="002060"/>
                              </a:solidFill>
                              <a:latin typeface="Cambria Math" panose="02040503050406030204" pitchFamily="18" charset="0"/>
                              <a:ea typeface="Cambria Math" panose="02040503050406030204" pitchFamily="18" charset="0"/>
                            </a:rPr>
                            <m:t>+1</m:t>
                          </m:r>
                        </m:sub>
                        <m:sup>
                          <m:r>
                            <a:rPr lang="es-ES" b="0" i="1" smtClean="0">
                              <a:solidFill>
                                <a:srgbClr val="002060"/>
                              </a:solidFill>
                              <a:latin typeface="Cambria Math" panose="02040503050406030204" pitchFamily="18" charset="0"/>
                              <a:ea typeface="Cambria Math" panose="02040503050406030204" pitchFamily="18" charset="0"/>
                            </a:rPr>
                            <m:t>𝐷</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oMath>
                  </m:oMathPara>
                </a14:m>
                <a:endParaRPr lang="es-ES" dirty="0"/>
              </a:p>
            </p:txBody>
          </p:sp>
        </mc:Choice>
        <mc:Fallback xmlns="">
          <p:sp>
            <p:nvSpPr>
              <p:cNvPr id="21" name="CuadroTexto 20">
                <a:extLst>
                  <a:ext uri="{FF2B5EF4-FFF2-40B4-BE49-F238E27FC236}">
                    <a16:creationId xmlns:a16="http://schemas.microsoft.com/office/drawing/2014/main" id="{7AECEA36-5FE3-4574-AEDE-B98F577F3D14}"/>
                  </a:ext>
                </a:extLst>
              </p:cNvPr>
              <p:cNvSpPr txBox="1">
                <a:spLocks noRot="1" noChangeAspect="1" noMove="1" noResize="1" noEditPoints="1" noAdjustHandles="1" noChangeArrowheads="1" noChangeShapeType="1" noTextEdit="1"/>
              </p:cNvSpPr>
              <p:nvPr/>
            </p:nvSpPr>
            <p:spPr>
              <a:xfrm>
                <a:off x="1327709" y="1142774"/>
                <a:ext cx="5018413" cy="902555"/>
              </a:xfrm>
              <a:prstGeom prst="rect">
                <a:avLst/>
              </a:prstGeom>
              <a:blipFill>
                <a:blip r:embed="rId3"/>
                <a:stretch>
                  <a:fillRect/>
                </a:stretch>
              </a:blipFill>
            </p:spPr>
            <p:txBody>
              <a:bodyPr/>
              <a:lstStyle/>
              <a:p>
                <a:r>
                  <a:rPr lang="es-ES">
                    <a:noFill/>
                  </a:rPr>
                  <a:t> </a:t>
                </a:r>
              </a:p>
            </p:txBody>
          </p:sp>
        </mc:Fallback>
      </mc:AlternateContent>
      <p:sp>
        <p:nvSpPr>
          <p:cNvPr id="3" name="Cerrar llave 2"/>
          <p:cNvSpPr/>
          <p:nvPr/>
        </p:nvSpPr>
        <p:spPr>
          <a:xfrm rot="5400000">
            <a:off x="3161491" y="1577545"/>
            <a:ext cx="175098" cy="958686"/>
          </a:xfrm>
          <a:prstGeom prst="rightBrace">
            <a:avLst>
              <a:gd name="adj1" fmla="val 53495"/>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6" name="Rectángulo 5"/>
              <p:cNvSpPr/>
              <p:nvPr/>
            </p:nvSpPr>
            <p:spPr>
              <a:xfrm>
                <a:off x="2914846" y="2332970"/>
                <a:ext cx="71968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acc>
                            <m:accPr>
                              <m:chr m:val="̃"/>
                              <m:ctrlPr>
                                <a:rPr lang="es-ES" i="1">
                                  <a:solidFill>
                                    <a:srgbClr val="002060"/>
                                  </a:solidFill>
                                  <a:latin typeface="Cambria Math" panose="02040503050406030204" pitchFamily="18" charset="0"/>
                                  <a:ea typeface="Cambria Math" panose="02040503050406030204" pitchFamily="18" charset="0"/>
                                </a:rPr>
                              </m:ctrlPr>
                            </m:accPr>
                            <m:e>
                              <m:r>
                                <a:rPr lang="es-ES" b="1" i="1">
                                  <a:solidFill>
                                    <a:srgbClr val="002060"/>
                                  </a:solidFill>
                                  <a:latin typeface="Cambria Math" panose="02040503050406030204" pitchFamily="18" charset="0"/>
                                  <a:ea typeface="Cambria Math" panose="02040503050406030204" pitchFamily="18" charset="0"/>
                                </a:rPr>
                                <m:t>𝒙</m:t>
                              </m:r>
                            </m:e>
                          </m:acc>
                        </m:e>
                        <m:sub>
                          <m:r>
                            <a:rPr lang="es-ES" i="1">
                              <a:solidFill>
                                <a:srgbClr val="002060"/>
                              </a:solidFill>
                              <a:latin typeface="Cambria Math" panose="02040503050406030204" pitchFamily="18" charset="0"/>
                              <a:ea typeface="Cambria Math" panose="02040503050406030204" pitchFamily="18" charset="0"/>
                            </a:rPr>
                            <m:t>𝑗</m:t>
                          </m:r>
                        </m:sub>
                      </m:sSub>
                      <m:r>
                        <a:rPr lang="es-ES" b="0" i="1" smtClean="0">
                          <a:solidFill>
                            <a:srgbClr val="002060"/>
                          </a:solidFill>
                          <a:latin typeface="Cambria Math" panose="02040503050406030204" pitchFamily="18" charset="0"/>
                          <a:ea typeface="Cambria Math" panose="02040503050406030204" pitchFamily="18" charset="0"/>
                        </a:rPr>
                        <m:t> </m:t>
                      </m:r>
                      <m:r>
                        <a:rPr lang="es-ES" i="1">
                          <a:solidFill>
                            <a:srgbClr val="002060"/>
                          </a:solidFill>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2914846" y="2332970"/>
                <a:ext cx="719684" cy="391646"/>
              </a:xfrm>
              <a:prstGeom prst="rect">
                <a:avLst/>
              </a:prstGeom>
              <a:blipFill>
                <a:blip r:embed="rId4"/>
                <a:stretch>
                  <a:fillRect r="-7627" b="-781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381873" y="2045329"/>
                <a:ext cx="6181308" cy="984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𝑀</m:t>
                          </m:r>
                        </m:sup>
                        <m:e>
                          <m:sSub>
                            <m:sSubPr>
                              <m:ctrlPr>
                                <a:rPr lang="es-ES" i="1">
                                  <a:solidFill>
                                    <a:srgbClr val="002060"/>
                                  </a:solidFill>
                                  <a:latin typeface="Cambria Math" panose="02040503050406030204" pitchFamily="18" charset="0"/>
                                  <a:ea typeface="Cambria Math" panose="02040503050406030204" pitchFamily="18" charset="0"/>
                                </a:rPr>
                              </m:ctrlPr>
                            </m:sSub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𝛽</m:t>
                                  </m:r>
                                </m:e>
                                <m:sub>
                                  <m:r>
                                    <a:rPr lang="es-ES" i="1">
                                      <a:solidFill>
                                        <a:srgbClr val="002060"/>
                                      </a:solidFill>
                                      <a:latin typeface="Cambria Math" panose="02040503050406030204" pitchFamily="18" charset="0"/>
                                      <a:ea typeface="Cambria Math" panose="02040503050406030204" pitchFamily="18" charset="0"/>
                                    </a:rPr>
                                    <m:t>𝑗𝑖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r>
                        <a:rPr lang="es-ES" i="1">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𝑀</m:t>
                          </m:r>
                        </m:sup>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nary>
                      <m:r>
                        <a:rPr lang="es-ES" i="1">
                          <a:solidFill>
                            <a:srgbClr val="002060"/>
                          </a:solidFill>
                          <a:latin typeface="Cambria Math" panose="02040503050406030204" pitchFamily="18" charset="0"/>
                          <a:ea typeface="Cambria Math" panose="02040503050406030204" pitchFamily="18" charset="0"/>
                        </a:rPr>
                        <m:t>=</m:t>
                      </m:r>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𝑀</m:t>
                          </m:r>
                        </m:sup>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r>
                            <a:rPr lang="es-ES" i="1">
                              <a:solidFill>
                                <a:srgbClr val="002060"/>
                              </a:solidFill>
                              <a:latin typeface="Cambria Math" panose="02040503050406030204" pitchFamily="18" charset="0"/>
                              <a:ea typeface="Cambria Math" panose="02040503050406030204" pitchFamily="18" charset="0"/>
                            </a:rPr>
                            <m:t>(</m:t>
                          </m:r>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r>
                            <a:rPr lang="es-ES" i="1">
                              <a:solidFill>
                                <a:srgbClr val="002060"/>
                              </a:solidFill>
                              <a:latin typeface="Cambria Math" panose="02040503050406030204" pitchFamily="18" charset="0"/>
                              <a:ea typeface="Cambria Math" panose="02040503050406030204" pitchFamily="18" charset="0"/>
                            </a:rPr>
                            <m:t>)</m:t>
                          </m:r>
                        </m:e>
                      </m:nary>
                      <m:r>
                        <a:rPr lang="es-ES" i="1">
                          <a:solidFill>
                            <a:srgbClr val="002060"/>
                          </a:solidFill>
                          <a:latin typeface="Cambria Math" panose="02040503050406030204" pitchFamily="18" charset="0"/>
                          <a:ea typeface="Cambria Math" panose="02040503050406030204" pitchFamily="18" charset="0"/>
                        </a:rPr>
                        <m:t>=</m:t>
                      </m:r>
                      <m:d>
                        <m:dPr>
                          <m:ctrlPr>
                            <a:rPr lang="es-ES" i="1">
                              <a:solidFill>
                                <a:srgbClr val="002060"/>
                              </a:solidFill>
                              <a:latin typeface="Cambria Math" panose="02040503050406030204" pitchFamily="18" charset="0"/>
                              <a:ea typeface="Cambria Math" panose="02040503050406030204" pitchFamily="18" charset="0"/>
                            </a:rPr>
                          </m:ctrlPr>
                        </m:dPr>
                        <m:e>
                          <m:nary>
                            <m:naryPr>
                              <m:chr m:val="∑"/>
                              <m:ctrlPr>
                                <a:rPr lang="es-ES" i="1">
                                  <a:solidFill>
                                    <a:srgbClr val="002060"/>
                                  </a:solidFill>
                                  <a:latin typeface="Cambria Math" panose="02040503050406030204" pitchFamily="18" charset="0"/>
                                  <a:ea typeface="Cambria Math" panose="02040503050406030204" pitchFamily="18" charset="0"/>
                                </a:rPr>
                              </m:ctrlPr>
                            </m:naryPr>
                            <m:sub>
                              <m:r>
                                <a:rPr lang="es-ES" i="1">
                                  <a:solidFill>
                                    <a:srgbClr val="002060"/>
                                  </a:solidFill>
                                  <a:latin typeface="Cambria Math" panose="02040503050406030204" pitchFamily="18" charset="0"/>
                                  <a:ea typeface="Cambria Math" panose="02040503050406030204" pitchFamily="18" charset="0"/>
                                </a:rPr>
                                <m:t>𝑖</m:t>
                              </m:r>
                              <m:r>
                                <a:rPr lang="es-ES" i="1">
                                  <a:solidFill>
                                    <a:srgbClr val="002060"/>
                                  </a:solidFill>
                                  <a:latin typeface="Cambria Math" panose="02040503050406030204" pitchFamily="18" charset="0"/>
                                  <a:ea typeface="Cambria Math" panose="02040503050406030204" pitchFamily="18" charset="0"/>
                                </a:rPr>
                                <m:t>=1</m:t>
                              </m:r>
                            </m:sub>
                            <m:sup>
                              <m:r>
                                <a:rPr lang="es-ES" i="1">
                                  <a:solidFill>
                                    <a:srgbClr val="002060"/>
                                  </a:solidFill>
                                  <a:latin typeface="Cambria Math" panose="02040503050406030204" pitchFamily="18" charset="0"/>
                                  <a:ea typeface="Cambria Math" panose="02040503050406030204" pitchFamily="18" charset="0"/>
                                </a:rPr>
                                <m:t>𝑀</m:t>
                              </m:r>
                            </m:sup>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sSup>
                                <m:sSupPr>
                                  <m:ctrlPr>
                                    <a:rPr lang="es-ES" i="1">
                                      <a:solidFill>
                                        <a:srgbClr val="002060"/>
                                      </a:solidFill>
                                      <a:latin typeface="Cambria Math" panose="02040503050406030204" pitchFamily="18" charset="0"/>
                                      <a:ea typeface="Cambria Math" panose="02040503050406030204" pitchFamily="18" charset="0"/>
                                    </a:rPr>
                                  </m:ctrlPr>
                                </m:sSupPr>
                                <m:e>
                                  <m:sSub>
                                    <m:sSubPr>
                                      <m:ctrlPr>
                                        <a:rPr lang="es-ES" i="1">
                                          <a:solidFill>
                                            <a:srgbClr val="002060"/>
                                          </a:solidFill>
                                          <a:latin typeface="Cambria Math" panose="02040503050406030204" pitchFamily="18" charset="0"/>
                                          <a:ea typeface="Cambria Math" panose="02040503050406030204" pitchFamily="18" charset="0"/>
                                        </a:rPr>
                                      </m:ctrlPr>
                                    </m:sSubPr>
                                    <m:e>
                                      <m:r>
                                        <a:rPr lang="es-ES" b="1" i="1">
                                          <a:solidFill>
                                            <a:srgbClr val="002060"/>
                                          </a:solidFill>
                                          <a:latin typeface="Cambria Math" panose="02040503050406030204" pitchFamily="18" charset="0"/>
                                          <a:ea typeface="Cambria Math" panose="02040503050406030204" pitchFamily="18" charset="0"/>
                                        </a:rPr>
                                        <m:t>𝒃</m:t>
                                      </m:r>
                                    </m:e>
                                    <m:sub>
                                      <m:r>
                                        <a:rPr lang="es-ES" i="1">
                                          <a:solidFill>
                                            <a:srgbClr val="002060"/>
                                          </a:solidFill>
                                          <a:latin typeface="Cambria Math" panose="02040503050406030204" pitchFamily="18" charset="0"/>
                                          <a:ea typeface="Cambria Math" panose="02040503050406030204" pitchFamily="18" charset="0"/>
                                        </a:rPr>
                                        <m:t>𝑖</m:t>
                                      </m:r>
                                    </m:sub>
                                  </m:sSub>
                                </m:e>
                                <m:sup>
                                  <m:r>
                                    <a:rPr lang="es-ES" i="1">
                                      <a:solidFill>
                                        <a:srgbClr val="002060"/>
                                      </a:solidFill>
                                      <a:latin typeface="Cambria Math" panose="02040503050406030204" pitchFamily="18" charset="0"/>
                                      <a:ea typeface="Cambria Math" panose="02040503050406030204" pitchFamily="18" charset="0"/>
                                    </a:rPr>
                                    <m:t>𝑇</m:t>
                                  </m:r>
                                </m:sup>
                              </m:sSup>
                            </m:e>
                          </m:nary>
                        </m:e>
                      </m:d>
                      <m:sSub>
                        <m:sSubPr>
                          <m:ctrlPr>
                            <a:rPr lang="es-ES" i="1">
                              <a:solidFill>
                                <a:srgbClr val="002060"/>
                              </a:solidFill>
                              <a:latin typeface="Cambria Math" panose="02040503050406030204" pitchFamily="18" charset="0"/>
                              <a:ea typeface="Cambria Math" panose="02040503050406030204" pitchFamily="18" charset="0"/>
                            </a:rPr>
                          </m:ctrlPr>
                        </m:sSubPr>
                        <m:e>
                          <m:r>
                            <a:rPr lang="es-ES" i="1">
                              <a:solidFill>
                                <a:srgbClr val="002060"/>
                              </a:solidFill>
                              <a:latin typeface="Cambria Math" panose="02040503050406030204" pitchFamily="18" charset="0"/>
                              <a:ea typeface="Cambria Math" panose="02040503050406030204" pitchFamily="18" charset="0"/>
                            </a:rPr>
                            <m:t> </m:t>
                          </m:r>
                          <m:r>
                            <a:rPr lang="es-ES" b="1" i="1">
                              <a:solidFill>
                                <a:srgbClr val="002060"/>
                              </a:solidFill>
                              <a:latin typeface="Cambria Math" panose="02040503050406030204" pitchFamily="18" charset="0"/>
                              <a:ea typeface="Cambria Math" panose="02040503050406030204" pitchFamily="18" charset="0"/>
                            </a:rPr>
                            <m:t>𝒙</m:t>
                          </m:r>
                        </m:e>
                        <m:sub>
                          <m:r>
                            <a:rPr lang="es-ES" i="1">
                              <a:solidFill>
                                <a:srgbClr val="002060"/>
                              </a:solidFill>
                              <a:latin typeface="Cambria Math" panose="02040503050406030204" pitchFamily="18" charset="0"/>
                              <a:ea typeface="Cambria Math" panose="02040503050406030204" pitchFamily="18" charset="0"/>
                            </a:rPr>
                            <m:t>𝑗</m:t>
                          </m:r>
                        </m:sub>
                      </m:sSub>
                    </m:oMath>
                  </m:oMathPara>
                </a14:m>
                <a:endParaRPr lang="es-ES" dirty="0"/>
              </a:p>
            </p:txBody>
          </p:sp>
        </mc:Choice>
        <mc:Fallback xmlns="">
          <p:sp>
            <p:nvSpPr>
              <p:cNvPr id="7" name="Rectángulo 6"/>
              <p:cNvSpPr>
                <a:spLocks noRot="1" noChangeAspect="1" noMove="1" noResize="1" noEditPoints="1" noAdjustHandles="1" noChangeArrowheads="1" noChangeShapeType="1" noTextEdit="1"/>
              </p:cNvSpPr>
              <p:nvPr/>
            </p:nvSpPr>
            <p:spPr>
              <a:xfrm>
                <a:off x="3381873" y="2045329"/>
                <a:ext cx="6181308" cy="984052"/>
              </a:xfrm>
              <a:prstGeom prst="rect">
                <a:avLst/>
              </a:prstGeom>
              <a:blipFill>
                <a:blip r:embed="rId5"/>
                <a:stretch>
                  <a:fillRect/>
                </a:stretch>
              </a:blipFill>
            </p:spPr>
            <p:txBody>
              <a:bodyPr/>
              <a:lstStyle/>
              <a:p>
                <a:r>
                  <a:rPr lang="es-ES">
                    <a:noFill/>
                  </a:rPr>
                  <a:t> </a:t>
                </a:r>
              </a:p>
            </p:txBody>
          </p:sp>
        </mc:Fallback>
      </mc:AlternateContent>
      <p:sp>
        <p:nvSpPr>
          <p:cNvPr id="10" name="Flecha derecha 9"/>
          <p:cNvSpPr/>
          <p:nvPr/>
        </p:nvSpPr>
        <p:spPr>
          <a:xfrm rot="16200000">
            <a:off x="5966318" y="2823494"/>
            <a:ext cx="436088" cy="160508"/>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5501662" y="3122610"/>
            <a:ext cx="1368000" cy="2880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redondeado 28"/>
          <p:cNvSpPr/>
          <p:nvPr/>
        </p:nvSpPr>
        <p:spPr>
          <a:xfrm>
            <a:off x="7901151" y="1416042"/>
            <a:ext cx="1368000" cy="52526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solidFill>
                  <a:srgbClr val="002060"/>
                </a:solidFill>
              </a:rPr>
              <a:t>Proyection</a:t>
            </a:r>
            <a:r>
              <a:rPr lang="es-ES" dirty="0">
                <a:solidFill>
                  <a:srgbClr val="002060"/>
                </a:solidFill>
              </a:rPr>
              <a:t> </a:t>
            </a:r>
            <a:r>
              <a:rPr lang="es-ES" dirty="0" err="1">
                <a:solidFill>
                  <a:srgbClr val="002060"/>
                </a:solidFill>
              </a:rPr>
              <a:t>matrix</a:t>
            </a:r>
            <a:endParaRPr lang="es-ES" dirty="0">
              <a:solidFill>
                <a:srgbClr val="002060"/>
              </a:solidFill>
            </a:endParaRPr>
          </a:p>
        </p:txBody>
      </p:sp>
      <p:sp>
        <p:nvSpPr>
          <p:cNvPr id="32" name="CuadroTexto 31">
            <a:extLst>
              <a:ext uri="{FF2B5EF4-FFF2-40B4-BE49-F238E27FC236}">
                <a16:creationId xmlns:a16="http://schemas.microsoft.com/office/drawing/2014/main" id="{19323196-3413-456E-B84F-F24FA9E884D2}"/>
              </a:ext>
            </a:extLst>
          </p:cNvPr>
          <p:cNvSpPr txBox="1"/>
          <p:nvPr/>
        </p:nvSpPr>
        <p:spPr>
          <a:xfrm>
            <a:off x="517330" y="3698266"/>
            <a:ext cx="3523673" cy="369332"/>
          </a:xfrm>
          <a:prstGeom prst="rect">
            <a:avLst/>
          </a:prstGeom>
          <a:noFill/>
        </p:spPr>
        <p:txBody>
          <a:bodyPr wrap="square">
            <a:spAutoFit/>
          </a:bodyPr>
          <a:lstStyle/>
          <a:p>
            <a:r>
              <a:rPr lang="es-ES" dirty="0">
                <a:solidFill>
                  <a:srgbClr val="002060"/>
                </a:solidFill>
              </a:rPr>
              <a:t>In </a:t>
            </a:r>
            <a:r>
              <a:rPr lang="es-ES" dirty="0" err="1">
                <a:solidFill>
                  <a:srgbClr val="002060"/>
                </a:solidFill>
              </a:rPr>
              <a:t>matrix</a:t>
            </a:r>
            <a:r>
              <a:rPr lang="es-ES" dirty="0">
                <a:solidFill>
                  <a:srgbClr val="002060"/>
                </a:solidFill>
              </a:rPr>
              <a:t> </a:t>
            </a:r>
            <a:r>
              <a:rPr lang="es-ES" dirty="0" err="1">
                <a:solidFill>
                  <a:srgbClr val="002060"/>
                </a:solidFill>
              </a:rPr>
              <a:t>form</a:t>
            </a:r>
            <a:r>
              <a:rPr lang="es-ES" dirty="0">
                <a:solidFill>
                  <a:srgbClr val="002060"/>
                </a:solidFill>
              </a:rPr>
              <a:t> </a:t>
            </a:r>
            <a:r>
              <a:rPr lang="es-ES" dirty="0" err="1">
                <a:solidFill>
                  <a:srgbClr val="002060"/>
                </a:solidFill>
              </a:rPr>
              <a:t>it</a:t>
            </a:r>
            <a:r>
              <a:rPr lang="es-ES" dirty="0">
                <a:solidFill>
                  <a:srgbClr val="002060"/>
                </a:solidFill>
              </a:rPr>
              <a:t> can be </a:t>
            </a:r>
            <a:r>
              <a:rPr lang="es-ES" dirty="0" err="1">
                <a:solidFill>
                  <a:srgbClr val="002060"/>
                </a:solidFill>
              </a:rPr>
              <a:t>written</a:t>
            </a:r>
            <a:r>
              <a:rPr lang="es-ES" dirty="0">
                <a:solidFill>
                  <a:srgbClr val="002060"/>
                </a:solidFill>
              </a:rPr>
              <a:t> as:</a:t>
            </a:r>
          </a:p>
        </p:txBody>
      </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AD9EE076-A5D8-43DF-A70C-DA35F4749313}"/>
                  </a:ext>
                </a:extLst>
              </p:cNvPr>
              <p:cNvSpPr txBox="1"/>
              <p:nvPr/>
            </p:nvSpPr>
            <p:spPr>
              <a:xfrm>
                <a:off x="-1186876" y="4604220"/>
                <a:ext cx="6096000" cy="3742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b="0" i="1" smtClean="0">
                              <a:solidFill>
                                <a:srgbClr val="002060"/>
                              </a:solidFill>
                              <a:latin typeface="Cambria Math" panose="02040503050406030204" pitchFamily="18" charset="0"/>
                            </a:rPr>
                          </m:ctrlPr>
                        </m:accPr>
                        <m:e>
                          <m:r>
                            <a:rPr lang="es-ES" i="1">
                              <a:solidFill>
                                <a:srgbClr val="002060"/>
                              </a:solidFill>
                              <a:latin typeface="Cambria Math" panose="02040503050406030204" pitchFamily="18" charset="0"/>
                            </a:rPr>
                            <m:t>𝑋</m:t>
                          </m:r>
                        </m:e>
                      </m:acc>
                      <m:r>
                        <a:rPr lang="es-ES" i="1">
                          <a:solidFill>
                            <a:srgbClr val="002060"/>
                          </a:solidFill>
                          <a:latin typeface="Cambria Math" panose="02040503050406030204" pitchFamily="18" charset="0"/>
                        </a:rPr>
                        <m:t>=</m:t>
                      </m:r>
                      <m:r>
                        <a:rPr lang="es-ES" i="1">
                          <a:solidFill>
                            <a:srgbClr val="002060"/>
                          </a:solidFill>
                          <a:latin typeface="Cambria Math" panose="02040503050406030204" pitchFamily="18" charset="0"/>
                        </a:rPr>
                        <m:t>𝐵</m:t>
                      </m:r>
                      <m:sSup>
                        <m:sSupPr>
                          <m:ctrlPr>
                            <a:rPr lang="es-ES" i="1">
                              <a:solidFill>
                                <a:srgbClr val="002060"/>
                              </a:solidFill>
                              <a:latin typeface="Cambria Math" panose="02040503050406030204" pitchFamily="18" charset="0"/>
                            </a:rPr>
                          </m:ctrlPr>
                        </m:sSupPr>
                        <m:e>
                          <m:r>
                            <a:rPr lang="es-ES" i="1">
                              <a:solidFill>
                                <a:srgbClr val="002060"/>
                              </a:solidFill>
                              <a:latin typeface="Cambria Math" panose="02040503050406030204" pitchFamily="18" charset="0"/>
                            </a:rPr>
                            <m:t>𝐵</m:t>
                          </m:r>
                        </m:e>
                        <m:sup>
                          <m:r>
                            <a:rPr lang="es-ES" i="1">
                              <a:solidFill>
                                <a:srgbClr val="002060"/>
                              </a:solidFill>
                              <a:latin typeface="Cambria Math" panose="02040503050406030204" pitchFamily="18" charset="0"/>
                            </a:rPr>
                            <m:t>𝑇</m:t>
                          </m:r>
                        </m:sup>
                      </m:sSup>
                      <m:r>
                        <a:rPr lang="es-ES" i="1">
                          <a:solidFill>
                            <a:srgbClr val="002060"/>
                          </a:solidFill>
                          <a:latin typeface="Cambria Math" panose="02040503050406030204" pitchFamily="18" charset="0"/>
                        </a:rPr>
                        <m:t>𝑋</m:t>
                      </m:r>
                    </m:oMath>
                  </m:oMathPara>
                </a14:m>
                <a:endParaRPr lang="es-ES" dirty="0"/>
              </a:p>
            </p:txBody>
          </p:sp>
        </mc:Choice>
        <mc:Fallback xmlns="">
          <p:sp>
            <p:nvSpPr>
              <p:cNvPr id="33" name="CuadroTexto 32">
                <a:extLst>
                  <a:ext uri="{FF2B5EF4-FFF2-40B4-BE49-F238E27FC236}">
                    <a16:creationId xmlns:a16="http://schemas.microsoft.com/office/drawing/2014/main" id="{AD9EE076-A5D8-43DF-A70C-DA35F4749313}"/>
                  </a:ext>
                </a:extLst>
              </p:cNvPr>
              <p:cNvSpPr txBox="1">
                <a:spLocks noRot="1" noChangeAspect="1" noMove="1" noResize="1" noEditPoints="1" noAdjustHandles="1" noChangeArrowheads="1" noChangeShapeType="1" noTextEdit="1"/>
              </p:cNvSpPr>
              <p:nvPr/>
            </p:nvSpPr>
            <p:spPr>
              <a:xfrm>
                <a:off x="-1186876" y="4604220"/>
                <a:ext cx="6096000" cy="374270"/>
              </a:xfrm>
              <a:prstGeom prst="rect">
                <a:avLst/>
              </a:prstGeom>
              <a:blipFill>
                <a:blip r:embed="rId6"/>
                <a:stretch>
                  <a:fillRect t="-4839"/>
                </a:stretch>
              </a:blipFill>
            </p:spPr>
            <p:txBody>
              <a:bodyPr/>
              <a:lstStyle/>
              <a:p>
                <a:r>
                  <a:rPr lang="es-ES">
                    <a:noFill/>
                  </a:rPr>
                  <a:t> </a:t>
                </a:r>
              </a:p>
            </p:txBody>
          </p:sp>
        </mc:Fallback>
      </mc:AlternateContent>
      <p:sp>
        <p:nvSpPr>
          <p:cNvPr id="34" name="Cerrar llave 33">
            <a:extLst>
              <a:ext uri="{FF2B5EF4-FFF2-40B4-BE49-F238E27FC236}">
                <a16:creationId xmlns:a16="http://schemas.microsoft.com/office/drawing/2014/main" id="{FC3C1B84-C78B-4E71-8187-442936EF4F97}"/>
              </a:ext>
            </a:extLst>
          </p:cNvPr>
          <p:cNvSpPr/>
          <p:nvPr/>
        </p:nvSpPr>
        <p:spPr>
          <a:xfrm rot="16200000">
            <a:off x="2069764" y="4385497"/>
            <a:ext cx="168165" cy="412613"/>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35" name="Conector: angular 5">
            <a:extLst>
              <a:ext uri="{FF2B5EF4-FFF2-40B4-BE49-F238E27FC236}">
                <a16:creationId xmlns:a16="http://schemas.microsoft.com/office/drawing/2014/main" id="{17C92937-8C8D-4EFC-BC35-A627FD79757E}"/>
              </a:ext>
            </a:extLst>
          </p:cNvPr>
          <p:cNvCxnSpPr>
            <a:cxnSpLocks/>
          </p:cNvCxnSpPr>
          <p:nvPr/>
        </p:nvCxnSpPr>
        <p:spPr>
          <a:xfrm flipV="1">
            <a:off x="2144118" y="4332225"/>
            <a:ext cx="770728" cy="223746"/>
          </a:xfrm>
          <a:prstGeom prst="bentConnector3">
            <a:avLst>
              <a:gd name="adj1" fmla="val 2039"/>
            </a:avLst>
          </a:prstGeom>
          <a:ln w="3175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2D1DC905-B520-4525-A8F8-D33592E987F8}"/>
                  </a:ext>
                </a:extLst>
              </p:cNvPr>
              <p:cNvSpPr txBox="1"/>
              <p:nvPr/>
            </p:nvSpPr>
            <p:spPr>
              <a:xfrm>
                <a:off x="2829279" y="4154679"/>
                <a:ext cx="91785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smtClean="0">
                              <a:solidFill>
                                <a:srgbClr val="002060"/>
                              </a:solidFill>
                              <a:latin typeface="Cambria Math" panose="02040503050406030204" pitchFamily="18" charset="0"/>
                            </a:rPr>
                          </m:ctrlPr>
                        </m:sSupPr>
                        <m:e>
                          <m:r>
                            <a:rPr lang="es-ES" i="1">
                              <a:solidFill>
                                <a:srgbClr val="002060"/>
                              </a:solidFill>
                              <a:latin typeface="Cambria Math" panose="02040503050406030204" pitchFamily="18" charset="0"/>
                            </a:rPr>
                            <m:t>𝐵</m:t>
                          </m:r>
                        </m:e>
                        <m:sup>
                          <m:r>
                            <a:rPr lang="es-ES" i="1">
                              <a:solidFill>
                                <a:srgbClr val="002060"/>
                              </a:solidFill>
                              <a:latin typeface="Cambria Math" panose="02040503050406030204" pitchFamily="18" charset="0"/>
                            </a:rPr>
                            <m:t>𝑇</m:t>
                          </m:r>
                        </m:sup>
                      </m:sSup>
                      <m:r>
                        <a:rPr lang="es-ES" i="1">
                          <a:solidFill>
                            <a:srgbClr val="002060"/>
                          </a:solidFill>
                          <a:latin typeface="Cambria Math" panose="02040503050406030204" pitchFamily="18" charset="0"/>
                        </a:rPr>
                        <m:t>𝑋</m:t>
                      </m:r>
                      <m:r>
                        <a:rPr lang="es-ES" i="1">
                          <a:solidFill>
                            <a:srgbClr val="002060"/>
                          </a:solidFill>
                          <a:latin typeface="Cambria Math" panose="02040503050406030204" pitchFamily="18" charset="0"/>
                        </a:rPr>
                        <m:t> ≡</m:t>
                      </m:r>
                    </m:oMath>
                  </m:oMathPara>
                </a14:m>
                <a:endParaRPr lang="es-ES" dirty="0">
                  <a:solidFill>
                    <a:srgbClr val="002060"/>
                  </a:solidFill>
                </a:endParaRPr>
              </a:p>
            </p:txBody>
          </p:sp>
        </mc:Choice>
        <mc:Fallback xmlns="">
          <p:sp>
            <p:nvSpPr>
              <p:cNvPr id="36" name="CuadroTexto 35">
                <a:extLst>
                  <a:ext uri="{FF2B5EF4-FFF2-40B4-BE49-F238E27FC236}">
                    <a16:creationId xmlns:a16="http://schemas.microsoft.com/office/drawing/2014/main" id="{2D1DC905-B520-4525-A8F8-D33592E987F8}"/>
                  </a:ext>
                </a:extLst>
              </p:cNvPr>
              <p:cNvSpPr txBox="1">
                <a:spLocks noRot="1" noChangeAspect="1" noMove="1" noResize="1" noEditPoints="1" noAdjustHandles="1" noChangeArrowheads="1" noChangeShapeType="1" noTextEdit="1"/>
              </p:cNvSpPr>
              <p:nvPr/>
            </p:nvSpPr>
            <p:spPr>
              <a:xfrm>
                <a:off x="2829279" y="4154679"/>
                <a:ext cx="917852" cy="369332"/>
              </a:xfrm>
              <a:prstGeom prst="rect">
                <a:avLst/>
              </a:prstGeom>
              <a:blipFill>
                <a:blip r:embed="rId7"/>
                <a:stretch>
                  <a:fillRect/>
                </a:stretch>
              </a:blipFill>
            </p:spPr>
            <p:txBody>
              <a:bodyPr/>
              <a:lstStyle/>
              <a:p>
                <a:r>
                  <a:rPr lang="es-ES">
                    <a:noFill/>
                  </a:rPr>
                  <a:t> </a:t>
                </a:r>
              </a:p>
            </p:txBody>
          </p:sp>
        </mc:Fallback>
      </mc:AlternateContent>
      <p:sp>
        <p:nvSpPr>
          <p:cNvPr id="37" name="Cerrar llave 36">
            <a:extLst>
              <a:ext uri="{FF2B5EF4-FFF2-40B4-BE49-F238E27FC236}">
                <a16:creationId xmlns:a16="http://schemas.microsoft.com/office/drawing/2014/main" id="{626904A9-AB5F-403B-AE60-6839BBCFE56D}"/>
              </a:ext>
            </a:extLst>
          </p:cNvPr>
          <p:cNvSpPr/>
          <p:nvPr/>
        </p:nvSpPr>
        <p:spPr>
          <a:xfrm rot="5400000">
            <a:off x="1863457" y="4758892"/>
            <a:ext cx="168165" cy="412614"/>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38" name="Conector: angular 28">
            <a:extLst>
              <a:ext uri="{FF2B5EF4-FFF2-40B4-BE49-F238E27FC236}">
                <a16:creationId xmlns:a16="http://schemas.microsoft.com/office/drawing/2014/main" id="{05F71AB3-F658-4F10-9A76-8358AEB9B6F6}"/>
              </a:ext>
            </a:extLst>
          </p:cNvPr>
          <p:cNvCxnSpPr>
            <a:cxnSpLocks/>
          </p:cNvCxnSpPr>
          <p:nvPr/>
        </p:nvCxnSpPr>
        <p:spPr>
          <a:xfrm>
            <a:off x="1947539" y="5004215"/>
            <a:ext cx="931348" cy="179505"/>
          </a:xfrm>
          <a:prstGeom prst="bentConnector3">
            <a:avLst>
              <a:gd name="adj1" fmla="val -135"/>
            </a:avLst>
          </a:prstGeom>
          <a:ln w="3175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BC45F8A1-876D-46F1-BF73-2DA8811C6257}"/>
                  </a:ext>
                </a:extLst>
              </p:cNvPr>
              <p:cNvSpPr txBox="1"/>
              <p:nvPr/>
            </p:nvSpPr>
            <p:spPr>
              <a:xfrm>
                <a:off x="2829279" y="4999054"/>
                <a:ext cx="89910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solidFill>
                            <a:srgbClr val="002060"/>
                          </a:solidFill>
                          <a:latin typeface="Cambria Math" panose="02040503050406030204" pitchFamily="18" charset="0"/>
                        </a:rPr>
                        <m:t>𝐵</m:t>
                      </m:r>
                      <m:sSup>
                        <m:sSupPr>
                          <m:ctrlPr>
                            <a:rPr lang="es-ES" i="1">
                              <a:solidFill>
                                <a:srgbClr val="002060"/>
                              </a:solidFill>
                              <a:latin typeface="Cambria Math" panose="02040503050406030204" pitchFamily="18" charset="0"/>
                            </a:rPr>
                          </m:ctrlPr>
                        </m:sSupPr>
                        <m:e>
                          <m:r>
                            <a:rPr lang="es-ES" i="1">
                              <a:solidFill>
                                <a:srgbClr val="002060"/>
                              </a:solidFill>
                              <a:latin typeface="Cambria Math" panose="02040503050406030204" pitchFamily="18" charset="0"/>
                            </a:rPr>
                            <m:t>𝐵</m:t>
                          </m:r>
                        </m:e>
                        <m:sup>
                          <m:r>
                            <a:rPr lang="es-ES" i="1">
                              <a:solidFill>
                                <a:srgbClr val="002060"/>
                              </a:solidFill>
                              <a:latin typeface="Cambria Math" panose="02040503050406030204" pitchFamily="18" charset="0"/>
                            </a:rPr>
                            <m:t>𝑇</m:t>
                          </m:r>
                        </m:sup>
                      </m:sSup>
                      <m:r>
                        <a:rPr lang="es-ES" i="1" smtClean="0">
                          <a:solidFill>
                            <a:srgbClr val="002060"/>
                          </a:solidFill>
                          <a:latin typeface="Cambria Math" panose="02040503050406030204" pitchFamily="18" charset="0"/>
                          <a:ea typeface="Cambria Math" panose="02040503050406030204" pitchFamily="18" charset="0"/>
                        </a:rPr>
                        <m:t>≡</m:t>
                      </m:r>
                    </m:oMath>
                  </m:oMathPara>
                </a14:m>
                <a:endParaRPr lang="es-ES" dirty="0">
                  <a:solidFill>
                    <a:srgbClr val="002060"/>
                  </a:solidFill>
                </a:endParaRPr>
              </a:p>
            </p:txBody>
          </p:sp>
        </mc:Choice>
        <mc:Fallback xmlns="">
          <p:sp>
            <p:nvSpPr>
              <p:cNvPr id="39" name="CuadroTexto 38">
                <a:extLst>
                  <a:ext uri="{FF2B5EF4-FFF2-40B4-BE49-F238E27FC236}">
                    <a16:creationId xmlns:a16="http://schemas.microsoft.com/office/drawing/2014/main" id="{BC45F8A1-876D-46F1-BF73-2DA8811C6257}"/>
                  </a:ext>
                </a:extLst>
              </p:cNvPr>
              <p:cNvSpPr txBox="1">
                <a:spLocks noRot="1" noChangeAspect="1" noMove="1" noResize="1" noEditPoints="1" noAdjustHandles="1" noChangeArrowheads="1" noChangeShapeType="1" noTextEdit="1"/>
              </p:cNvSpPr>
              <p:nvPr/>
            </p:nvSpPr>
            <p:spPr>
              <a:xfrm>
                <a:off x="2829279" y="4999054"/>
                <a:ext cx="899104" cy="369332"/>
              </a:xfrm>
              <a:prstGeom prst="rect">
                <a:avLst/>
              </a:prstGeom>
              <a:blipFill>
                <a:blip r:embed="rId8"/>
                <a:stretch>
                  <a:fillRect/>
                </a:stretch>
              </a:blipFill>
            </p:spPr>
            <p:txBody>
              <a:bodyPr/>
              <a:lstStyle/>
              <a:p>
                <a:r>
                  <a:rPr lang="es-ES">
                    <a:noFill/>
                  </a:rPr>
                  <a:t> </a:t>
                </a:r>
              </a:p>
            </p:txBody>
          </p:sp>
        </mc:Fallback>
      </mc:AlternateContent>
      <p:sp>
        <p:nvSpPr>
          <p:cNvPr id="19" name="Rectángulo 18"/>
          <p:cNvSpPr/>
          <p:nvPr/>
        </p:nvSpPr>
        <p:spPr>
          <a:xfrm>
            <a:off x="3634530" y="4977720"/>
            <a:ext cx="3683086" cy="646331"/>
          </a:xfrm>
          <a:prstGeom prst="rect">
            <a:avLst/>
          </a:prstGeom>
        </p:spPr>
        <p:txBody>
          <a:bodyPr wrap="square">
            <a:spAutoFit/>
          </a:bodyPr>
          <a:lstStyle/>
          <a:p>
            <a:r>
              <a:rPr lang="es-ES" dirty="0" err="1">
                <a:solidFill>
                  <a:srgbClr val="002060"/>
                </a:solidFill>
              </a:rPr>
              <a:t>Projection</a:t>
            </a:r>
            <a:r>
              <a:rPr lang="es-ES" dirty="0">
                <a:solidFill>
                  <a:srgbClr val="002060"/>
                </a:solidFill>
              </a:rPr>
              <a:t> </a:t>
            </a:r>
            <a:r>
              <a:rPr lang="es-ES" dirty="0" err="1">
                <a:solidFill>
                  <a:srgbClr val="002060"/>
                </a:solidFill>
              </a:rPr>
              <a:t>Matrix</a:t>
            </a:r>
            <a:r>
              <a:rPr lang="es-ES" dirty="0">
                <a:solidFill>
                  <a:srgbClr val="002060"/>
                </a:solidFill>
              </a:rPr>
              <a:t> </a:t>
            </a:r>
            <a:r>
              <a:rPr lang="es-ES" dirty="0" err="1">
                <a:solidFill>
                  <a:srgbClr val="002060"/>
                </a:solidFill>
              </a:rPr>
              <a:t>from</a:t>
            </a:r>
            <a:r>
              <a:rPr lang="es-ES" dirty="0">
                <a:solidFill>
                  <a:srgbClr val="002060"/>
                </a:solidFill>
              </a:rPr>
              <a:t> original </a:t>
            </a:r>
            <a:r>
              <a:rPr lang="es-ES" dirty="0" err="1">
                <a:solidFill>
                  <a:srgbClr val="002060"/>
                </a:solidFill>
              </a:rPr>
              <a:t>space</a:t>
            </a:r>
            <a:r>
              <a:rPr lang="es-ES" dirty="0">
                <a:solidFill>
                  <a:srgbClr val="002060"/>
                </a:solidFill>
              </a:rPr>
              <a:t> to Principal </a:t>
            </a:r>
            <a:r>
              <a:rPr lang="es-ES" dirty="0" err="1">
                <a:solidFill>
                  <a:srgbClr val="002060"/>
                </a:solidFill>
              </a:rPr>
              <a:t>Component</a:t>
            </a:r>
            <a:r>
              <a:rPr lang="es-ES" dirty="0">
                <a:solidFill>
                  <a:srgbClr val="002060"/>
                </a:solidFill>
              </a:rPr>
              <a:t> </a:t>
            </a:r>
            <a:r>
              <a:rPr lang="es-ES" dirty="0" err="1">
                <a:solidFill>
                  <a:srgbClr val="002060"/>
                </a:solidFill>
              </a:rPr>
              <a:t>Subspace</a:t>
            </a:r>
            <a:endParaRPr lang="es-ES" dirty="0"/>
          </a:p>
        </p:txBody>
      </p:sp>
      <p:pic>
        <p:nvPicPr>
          <p:cNvPr id="40" name="Imagen 39"/>
          <p:cNvPicPr>
            <a:picLocks noChangeAspect="1"/>
          </p:cNvPicPr>
          <p:nvPr/>
        </p:nvPicPr>
        <p:blipFill rotWithShape="1">
          <a:blip r:embed="rId9"/>
          <a:srcRect t="21836"/>
          <a:stretch/>
        </p:blipFill>
        <p:spPr>
          <a:xfrm>
            <a:off x="8043540" y="4027565"/>
            <a:ext cx="3291815" cy="1769608"/>
          </a:xfrm>
          <a:prstGeom prst="rect">
            <a:avLst/>
          </a:prstGeom>
        </p:spPr>
      </p:pic>
      <p:sp>
        <p:nvSpPr>
          <p:cNvPr id="45" name="Rectángulo redondeado 44"/>
          <p:cNvSpPr/>
          <p:nvPr/>
        </p:nvSpPr>
        <p:spPr>
          <a:xfrm>
            <a:off x="8297751" y="5797173"/>
            <a:ext cx="2959783" cy="52526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1100" dirty="0">
                <a:solidFill>
                  <a:srgbClr val="002060"/>
                </a:solidFill>
              </a:rPr>
              <a:t>In light blue original 2D data.</a:t>
            </a:r>
          </a:p>
          <a:p>
            <a:pPr marL="171450" indent="-171450">
              <a:buFont typeface="Arial" panose="020B0604020202020204" pitchFamily="34" charset="0"/>
              <a:buChar char="•"/>
            </a:pPr>
            <a:r>
              <a:rPr lang="es-ES" sz="1100" dirty="0">
                <a:solidFill>
                  <a:srgbClr val="002060"/>
                </a:solidFill>
              </a:rPr>
              <a:t>In </a:t>
            </a:r>
            <a:r>
              <a:rPr lang="es-ES" sz="1100" dirty="0" err="1">
                <a:solidFill>
                  <a:srgbClr val="002060"/>
                </a:solidFill>
              </a:rPr>
              <a:t>dark</a:t>
            </a:r>
            <a:r>
              <a:rPr lang="es-ES" sz="1100" dirty="0">
                <a:solidFill>
                  <a:srgbClr val="002060"/>
                </a:solidFill>
              </a:rPr>
              <a:t> blue </a:t>
            </a:r>
            <a:r>
              <a:rPr lang="es-ES" sz="1100" dirty="0" err="1">
                <a:solidFill>
                  <a:srgbClr val="002060"/>
                </a:solidFill>
              </a:rPr>
              <a:t>projected</a:t>
            </a:r>
            <a:r>
              <a:rPr lang="es-ES" sz="1100" dirty="0">
                <a:solidFill>
                  <a:srgbClr val="002060"/>
                </a:solidFill>
              </a:rPr>
              <a:t> data in a 1D </a:t>
            </a:r>
            <a:r>
              <a:rPr lang="es-ES" sz="1100" dirty="0" err="1">
                <a:solidFill>
                  <a:srgbClr val="002060"/>
                </a:solidFill>
              </a:rPr>
              <a:t>subspace</a:t>
            </a:r>
            <a:endParaRPr lang="es-ES" sz="1100" dirty="0">
              <a:solidFill>
                <a:srgbClr val="002060"/>
              </a:solidFill>
            </a:endParaRPr>
          </a:p>
        </p:txBody>
      </p:sp>
      <mc:AlternateContent xmlns:mc="http://schemas.openxmlformats.org/markup-compatibility/2006" xmlns:a14="http://schemas.microsoft.com/office/drawing/2010/main">
        <mc:Choice Requires="a14">
          <p:sp>
            <p:nvSpPr>
              <p:cNvPr id="46" name="Rectángulo 45"/>
              <p:cNvSpPr/>
              <p:nvPr/>
            </p:nvSpPr>
            <p:spPr>
              <a:xfrm>
                <a:off x="511931" y="5516576"/>
                <a:ext cx="2792046" cy="736035"/>
              </a:xfrm>
              <a:prstGeom prst="rect">
                <a:avLst/>
              </a:prstGeom>
            </p:spPr>
            <p:txBody>
              <a:bodyPr wrap="none">
                <a:spAutoFit/>
              </a:bodyPr>
              <a:lstStyle/>
              <a:p>
                <a:r>
                  <a:rPr lang="es-ES" sz="1600" dirty="0" err="1">
                    <a:solidFill>
                      <a:srgbClr val="002060"/>
                    </a:solidFill>
                  </a:rPr>
                  <a:t>with</a:t>
                </a:r>
                <a:r>
                  <a:rPr lang="es-ES" sz="1600" dirty="0">
                    <a:solidFill>
                      <a:srgbClr val="002060"/>
                    </a:solidFill>
                  </a:rPr>
                  <a:t> </a:t>
                </a:r>
                <a14:m>
                  <m:oMath xmlns:m="http://schemas.openxmlformats.org/officeDocument/2006/math">
                    <m:r>
                      <a:rPr lang="es-ES" sz="1600" i="1">
                        <a:solidFill>
                          <a:srgbClr val="002060"/>
                        </a:solidFill>
                        <a:latin typeface="Cambria Math" panose="02040503050406030204" pitchFamily="18" charset="0"/>
                      </a:rPr>
                      <m:t>𝐵</m:t>
                    </m:r>
                    <m:r>
                      <a:rPr lang="es-ES" sz="1600" i="1">
                        <a:solidFill>
                          <a:srgbClr val="002060"/>
                        </a:solidFill>
                        <a:latin typeface="Cambria Math" panose="02040503050406030204" pitchFamily="18" charset="0"/>
                      </a:rPr>
                      <m:t>=</m:t>
                    </m:r>
                    <m:d>
                      <m:dPr>
                        <m:ctrlPr>
                          <a:rPr lang="es-ES" sz="1600" i="1">
                            <a:solidFill>
                              <a:srgbClr val="002060"/>
                            </a:solidFill>
                            <a:latin typeface="Cambria Math" panose="02040503050406030204" pitchFamily="18" charset="0"/>
                          </a:rPr>
                        </m:ctrlPr>
                      </m:dPr>
                      <m:e>
                        <m:m>
                          <m:mPr>
                            <m:mcs>
                              <m:mc>
                                <m:mcPr>
                                  <m:count m:val="2"/>
                                  <m:mcJc m:val="center"/>
                                </m:mcPr>
                              </m:mc>
                            </m:mcs>
                            <m:ctrlPr>
                              <a:rPr lang="es-ES" sz="1600" i="1">
                                <a:solidFill>
                                  <a:srgbClr val="002060"/>
                                </a:solidFill>
                                <a:latin typeface="Cambria Math" panose="02040503050406030204" pitchFamily="18" charset="0"/>
                              </a:rPr>
                            </m:ctrlPr>
                          </m:mPr>
                          <m:mr>
                            <m:e>
                              <m:m>
                                <m:mPr>
                                  <m:mcs>
                                    <m:mc>
                                      <m:mcPr>
                                        <m:count m:val="2"/>
                                        <m:mcJc m:val="center"/>
                                      </m:mcPr>
                                    </m:mc>
                                  </m:mcs>
                                  <m:ctrlPr>
                                    <a:rPr lang="es-ES" sz="1600" i="1">
                                      <a:solidFill>
                                        <a:srgbClr val="002060"/>
                                      </a:solidFill>
                                      <a:latin typeface="Cambria Math" panose="02040503050406030204" pitchFamily="18" charset="0"/>
                                    </a:rPr>
                                  </m:ctrlPr>
                                </m:mPr>
                                <m:mr>
                                  <m:e>
                                    <m:m>
                                      <m:mPr>
                                        <m:mcs>
                                          <m:mc>
                                            <m:mcPr>
                                              <m:count m:val="1"/>
                                              <m:mcJc m:val="center"/>
                                            </m:mcPr>
                                          </m:mc>
                                        </m:mcs>
                                        <m:ctrlPr>
                                          <a:rPr lang="es-ES" sz="1600" i="1">
                                            <a:solidFill>
                                              <a:srgbClr val="002060"/>
                                            </a:solidFill>
                                            <a:latin typeface="Cambria Math" panose="02040503050406030204" pitchFamily="18" charset="0"/>
                                          </a:rPr>
                                        </m:ctrlPr>
                                      </m:mPr>
                                      <m:mr>
                                        <m:e>
                                          <m:r>
                                            <m:rPr>
                                              <m:brk m:alnAt="7"/>
                                            </m:rPr>
                                            <a:rPr lang="es-ES" sz="1600" i="1">
                                              <a:solidFill>
                                                <a:srgbClr val="002060"/>
                                              </a:solidFill>
                                              <a:latin typeface="Cambria Math" panose="02040503050406030204" pitchFamily="18" charset="0"/>
                                            </a:rPr>
                                            <m:t>⋮</m:t>
                                          </m:r>
                                        </m:e>
                                      </m:mr>
                                      <m:m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1" i="1">
                                                  <a:solidFill>
                                                    <a:srgbClr val="002060"/>
                                                  </a:solidFill>
                                                  <a:latin typeface="Cambria Math" panose="02040503050406030204" pitchFamily="18" charset="0"/>
                                                  <a:ea typeface="Cambria Math" panose="02040503050406030204" pitchFamily="18" charset="0"/>
                                                </a:rPr>
                                                <m:t>𝒃</m:t>
                                              </m:r>
                                            </m:e>
                                            <m:sub>
                                              <m:r>
                                                <a:rPr lang="es-ES" sz="1600" i="1">
                                                  <a:solidFill>
                                                    <a:srgbClr val="002060"/>
                                                  </a:solidFill>
                                                  <a:latin typeface="Cambria Math" panose="02040503050406030204" pitchFamily="18" charset="0"/>
                                                  <a:ea typeface="Cambria Math" panose="02040503050406030204" pitchFamily="18" charset="0"/>
                                                </a:rPr>
                                                <m:t>1</m:t>
                                              </m:r>
                                            </m:sub>
                                          </m:sSub>
                                        </m:e>
                                      </m:mr>
                                      <m:mr>
                                        <m:e>
                                          <m:r>
                                            <a:rPr lang="es-ES" sz="1600" i="1">
                                              <a:solidFill>
                                                <a:srgbClr val="002060"/>
                                              </a:solidFill>
                                              <a:latin typeface="Cambria Math" panose="02040503050406030204" pitchFamily="18" charset="0"/>
                                            </a:rPr>
                                            <m:t>⋮</m:t>
                                          </m:r>
                                        </m:e>
                                      </m:mr>
                                    </m:m>
                                  </m:e>
                                  <m:e>
                                    <m:m>
                                      <m:mPr>
                                        <m:mcs>
                                          <m:mc>
                                            <m:mcPr>
                                              <m:count m:val="1"/>
                                              <m:mcJc m:val="center"/>
                                            </m:mcPr>
                                          </m:mc>
                                        </m:mcs>
                                        <m:ctrlPr>
                                          <a:rPr lang="es-ES" sz="1600" i="1">
                                            <a:solidFill>
                                              <a:srgbClr val="002060"/>
                                            </a:solidFill>
                                            <a:latin typeface="Cambria Math" panose="02040503050406030204" pitchFamily="18" charset="0"/>
                                          </a:rPr>
                                        </m:ctrlPr>
                                      </m:mPr>
                                      <m:mr>
                                        <m:e>
                                          <m:r>
                                            <m:rPr>
                                              <m:brk m:alnAt="7"/>
                                            </m:rPr>
                                            <a:rPr lang="es-ES" sz="1600" i="1">
                                              <a:solidFill>
                                                <a:srgbClr val="002060"/>
                                              </a:solidFill>
                                              <a:latin typeface="Cambria Math" panose="02040503050406030204" pitchFamily="18" charset="0"/>
                                            </a:rPr>
                                            <m:t>⋮</m:t>
                                          </m:r>
                                        </m:e>
                                      </m:mr>
                                      <m:m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1" i="1">
                                                  <a:solidFill>
                                                    <a:srgbClr val="002060"/>
                                                  </a:solidFill>
                                                  <a:latin typeface="Cambria Math" panose="02040503050406030204" pitchFamily="18" charset="0"/>
                                                  <a:ea typeface="Cambria Math" panose="02040503050406030204" pitchFamily="18" charset="0"/>
                                                </a:rPr>
                                                <m:t>𝒃</m:t>
                                              </m:r>
                                            </m:e>
                                            <m:sub>
                                              <m:r>
                                                <a:rPr lang="es-ES" sz="1600" i="1">
                                                  <a:solidFill>
                                                    <a:srgbClr val="002060"/>
                                                  </a:solidFill>
                                                  <a:latin typeface="Cambria Math" panose="02040503050406030204" pitchFamily="18" charset="0"/>
                                                  <a:ea typeface="Cambria Math" panose="02040503050406030204" pitchFamily="18" charset="0"/>
                                                </a:rPr>
                                                <m:t>2</m:t>
                                              </m:r>
                                            </m:sub>
                                          </m:sSub>
                                        </m:e>
                                      </m:mr>
                                      <m:mr>
                                        <m:e>
                                          <m:r>
                                            <a:rPr lang="es-ES" sz="1600" i="1">
                                              <a:solidFill>
                                                <a:srgbClr val="002060"/>
                                              </a:solidFill>
                                              <a:latin typeface="Cambria Math" panose="02040503050406030204" pitchFamily="18" charset="0"/>
                                            </a:rPr>
                                            <m:t>⋮</m:t>
                                          </m:r>
                                        </m:e>
                                      </m:mr>
                                    </m:m>
                                  </m:e>
                                </m:mr>
                              </m:m>
                            </m:e>
                            <m:e>
                              <m:m>
                                <m:mPr>
                                  <m:mcs>
                                    <m:mc>
                                      <m:mcPr>
                                        <m:count m:val="2"/>
                                        <m:mcJc m:val="center"/>
                                      </m:mcPr>
                                    </m:mc>
                                  </m:mcs>
                                  <m:ctrlPr>
                                    <a:rPr lang="es-ES" sz="1600" i="1">
                                      <a:solidFill>
                                        <a:srgbClr val="002060"/>
                                      </a:solidFill>
                                      <a:latin typeface="Cambria Math" panose="02040503050406030204" pitchFamily="18" charset="0"/>
                                    </a:rPr>
                                  </m:ctrlPr>
                                </m:mPr>
                                <m:mr>
                                  <m:e>
                                    <m:r>
                                      <m:rPr>
                                        <m:brk m:alnAt="7"/>
                                      </m:rPr>
                                      <a:rPr lang="es-ES" sz="1600" i="1">
                                        <a:solidFill>
                                          <a:srgbClr val="002060"/>
                                        </a:solidFill>
                                        <a:latin typeface="Cambria Math" panose="02040503050406030204" pitchFamily="18" charset="0"/>
                                      </a:rPr>
                                      <m:t>⋯</m:t>
                                    </m:r>
                                  </m:e>
                                  <m:e>
                                    <m:m>
                                      <m:mPr>
                                        <m:mcs>
                                          <m:mc>
                                            <m:mcPr>
                                              <m:count m:val="1"/>
                                              <m:mcJc m:val="center"/>
                                            </m:mcPr>
                                          </m:mc>
                                        </m:mcs>
                                        <m:ctrlPr>
                                          <a:rPr lang="es-ES" sz="1600" i="1">
                                            <a:solidFill>
                                              <a:srgbClr val="002060"/>
                                            </a:solidFill>
                                            <a:latin typeface="Cambria Math" panose="02040503050406030204" pitchFamily="18" charset="0"/>
                                          </a:rPr>
                                        </m:ctrlPr>
                                      </m:mPr>
                                      <m:mr>
                                        <m:e>
                                          <m:r>
                                            <m:rPr>
                                              <m:brk m:alnAt="7"/>
                                            </m:rPr>
                                            <a:rPr lang="es-ES" sz="1600" i="1">
                                              <a:solidFill>
                                                <a:srgbClr val="002060"/>
                                              </a:solidFill>
                                              <a:latin typeface="Cambria Math" panose="02040503050406030204" pitchFamily="18" charset="0"/>
                                            </a:rPr>
                                            <m:t>⋮</m:t>
                                          </m:r>
                                        </m:e>
                                      </m:mr>
                                      <m:mr>
                                        <m:e>
                                          <m:sSub>
                                            <m:sSubPr>
                                              <m:ctrlPr>
                                                <a:rPr lang="es-ES" sz="1600" i="1">
                                                  <a:solidFill>
                                                    <a:srgbClr val="002060"/>
                                                  </a:solidFill>
                                                  <a:latin typeface="Cambria Math" panose="02040503050406030204" pitchFamily="18" charset="0"/>
                                                  <a:ea typeface="Cambria Math" panose="02040503050406030204" pitchFamily="18" charset="0"/>
                                                </a:rPr>
                                              </m:ctrlPr>
                                            </m:sSubPr>
                                            <m:e>
                                              <m:r>
                                                <a:rPr lang="es-ES" sz="1600" b="1" i="1">
                                                  <a:solidFill>
                                                    <a:srgbClr val="002060"/>
                                                  </a:solidFill>
                                                  <a:latin typeface="Cambria Math" panose="02040503050406030204" pitchFamily="18" charset="0"/>
                                                  <a:ea typeface="Cambria Math" panose="02040503050406030204" pitchFamily="18" charset="0"/>
                                                </a:rPr>
                                                <m:t>𝒃</m:t>
                                              </m:r>
                                            </m:e>
                                            <m:sub>
                                              <m:r>
                                                <a:rPr lang="es-ES" sz="1600" b="1" i="1">
                                                  <a:solidFill>
                                                    <a:srgbClr val="002060"/>
                                                  </a:solidFill>
                                                  <a:latin typeface="Cambria Math" panose="02040503050406030204" pitchFamily="18" charset="0"/>
                                                  <a:ea typeface="Cambria Math" panose="02040503050406030204" pitchFamily="18" charset="0"/>
                                                </a:rPr>
                                                <m:t>𝑴</m:t>
                                              </m:r>
                                            </m:sub>
                                          </m:sSub>
                                        </m:e>
                                      </m:mr>
                                      <m:mr>
                                        <m:e>
                                          <m:r>
                                            <a:rPr lang="es-ES" sz="1600" i="1">
                                              <a:solidFill>
                                                <a:srgbClr val="002060"/>
                                              </a:solidFill>
                                              <a:latin typeface="Cambria Math" panose="02040503050406030204" pitchFamily="18" charset="0"/>
                                            </a:rPr>
                                            <m:t>⋮</m:t>
                                          </m:r>
                                        </m:e>
                                      </m:mr>
                                    </m:m>
                                  </m:e>
                                </m:mr>
                              </m:m>
                            </m:e>
                          </m:mr>
                        </m:m>
                      </m:e>
                    </m:d>
                  </m:oMath>
                </a14:m>
                <a:endParaRPr lang="es-ES" sz="1600" dirty="0"/>
              </a:p>
            </p:txBody>
          </p:sp>
        </mc:Choice>
        <mc:Fallback xmlns="">
          <p:sp>
            <p:nvSpPr>
              <p:cNvPr id="46" name="Rectángulo 45"/>
              <p:cNvSpPr>
                <a:spLocks noRot="1" noChangeAspect="1" noMove="1" noResize="1" noEditPoints="1" noAdjustHandles="1" noChangeArrowheads="1" noChangeShapeType="1" noTextEdit="1"/>
              </p:cNvSpPr>
              <p:nvPr/>
            </p:nvSpPr>
            <p:spPr>
              <a:xfrm>
                <a:off x="511931" y="5516576"/>
                <a:ext cx="2792046" cy="736035"/>
              </a:xfrm>
              <a:prstGeom prst="rect">
                <a:avLst/>
              </a:prstGeom>
              <a:blipFill>
                <a:blip r:embed="rId10"/>
                <a:stretch>
                  <a:fillRect l="-131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Rectángulo 46"/>
              <p:cNvSpPr/>
              <p:nvPr/>
            </p:nvSpPr>
            <p:spPr>
              <a:xfrm>
                <a:off x="3634530" y="4134115"/>
                <a:ext cx="4196236" cy="646331"/>
              </a:xfrm>
              <a:prstGeom prst="rect">
                <a:avLst/>
              </a:prstGeom>
            </p:spPr>
            <p:txBody>
              <a:bodyPr wrap="square">
                <a:spAutoFit/>
              </a:bodyPr>
              <a:lstStyle/>
              <a:p>
                <a:r>
                  <a:rPr lang="es-ES" dirty="0">
                    <a:solidFill>
                      <a:srgbClr val="002060"/>
                    </a:solidFill>
                  </a:rPr>
                  <a:t>Coordinates </a:t>
                </a:r>
                <a:r>
                  <a:rPr lang="es-ES" dirty="0" err="1">
                    <a:solidFill>
                      <a:srgbClr val="002060"/>
                    </a:solidFill>
                  </a:rPr>
                  <a:t>of</a:t>
                </a:r>
                <a:r>
                  <a:rPr lang="es-ES" dirty="0">
                    <a:solidFill>
                      <a:srgbClr val="002060"/>
                    </a:solidFill>
                  </a:rPr>
                  <a:t> </a:t>
                </a:r>
                <a14:m>
                  <m:oMath xmlns:m="http://schemas.openxmlformats.org/officeDocument/2006/math">
                    <m:r>
                      <a:rPr lang="es-ES" i="1">
                        <a:solidFill>
                          <a:srgbClr val="002060"/>
                        </a:solidFill>
                        <a:latin typeface="Cambria Math" panose="02040503050406030204" pitchFamily="18" charset="0"/>
                      </a:rPr>
                      <m:t>𝑋</m:t>
                    </m:r>
                    <m:r>
                      <a:rPr lang="es-ES" i="1">
                        <a:solidFill>
                          <a:srgbClr val="002060"/>
                        </a:solidFill>
                        <a:latin typeface="Cambria Math" panose="02040503050406030204" pitchFamily="18" charset="0"/>
                      </a:rPr>
                      <m:t> </m:t>
                    </m:r>
                  </m:oMath>
                </a14:m>
                <a:r>
                  <a:rPr lang="es-ES" dirty="0">
                    <a:solidFill>
                      <a:srgbClr val="002060"/>
                    </a:solidFill>
                  </a:rPr>
                  <a:t>in </a:t>
                </a:r>
                <a:r>
                  <a:rPr lang="es-ES" dirty="0" err="1">
                    <a:solidFill>
                      <a:srgbClr val="002060"/>
                    </a:solidFill>
                  </a:rPr>
                  <a:t>the</a:t>
                </a:r>
                <a:r>
                  <a:rPr lang="es-ES" dirty="0">
                    <a:solidFill>
                      <a:srgbClr val="002060"/>
                    </a:solidFill>
                  </a:rPr>
                  <a:t> Principal </a:t>
                </a:r>
                <a:r>
                  <a:rPr lang="es-ES" dirty="0" err="1">
                    <a:solidFill>
                      <a:srgbClr val="002060"/>
                    </a:solidFill>
                  </a:rPr>
                  <a:t>Subspace</a:t>
                </a:r>
                <a:r>
                  <a:rPr lang="es-ES" dirty="0">
                    <a:solidFill>
                      <a:srgbClr val="002060"/>
                    </a:solidFill>
                  </a:rPr>
                  <a:t>. </a:t>
                </a:r>
                <a:r>
                  <a:rPr lang="es-ES" dirty="0" err="1">
                    <a:solidFill>
                      <a:srgbClr val="002060"/>
                    </a:solidFill>
                  </a:rPr>
                  <a:t>Also</a:t>
                </a:r>
                <a:r>
                  <a:rPr lang="es-ES" dirty="0">
                    <a:solidFill>
                      <a:srgbClr val="002060"/>
                    </a:solidFill>
                  </a:rPr>
                  <a:t> </a:t>
                </a:r>
                <a:r>
                  <a:rPr lang="es-ES" dirty="0" err="1">
                    <a:solidFill>
                      <a:srgbClr val="002060"/>
                    </a:solidFill>
                  </a:rPr>
                  <a:t>called</a:t>
                </a:r>
                <a:r>
                  <a:rPr lang="es-ES" dirty="0">
                    <a:solidFill>
                      <a:srgbClr val="002060"/>
                    </a:solidFill>
                  </a:rPr>
                  <a:t> </a:t>
                </a:r>
                <a:r>
                  <a:rPr lang="es-ES" dirty="0" err="1">
                    <a:solidFill>
                      <a:srgbClr val="002060"/>
                    </a:solidFill>
                  </a:rPr>
                  <a:t>Code</a:t>
                </a:r>
                <a:r>
                  <a:rPr lang="es-ES" dirty="0">
                    <a:solidFill>
                      <a:srgbClr val="002060"/>
                    </a:solidFill>
                  </a:rPr>
                  <a:t> </a:t>
                </a:r>
                <a:r>
                  <a:rPr lang="es-ES" dirty="0" err="1">
                    <a:solidFill>
                      <a:srgbClr val="002060"/>
                    </a:solidFill>
                  </a:rPr>
                  <a:t>Coordinates</a:t>
                </a:r>
                <a:endParaRPr lang="es-ES" dirty="0"/>
              </a:p>
            </p:txBody>
          </p:sp>
        </mc:Choice>
        <mc:Fallback xmlns="">
          <p:sp>
            <p:nvSpPr>
              <p:cNvPr id="47" name="Rectángulo 46"/>
              <p:cNvSpPr>
                <a:spLocks noRot="1" noChangeAspect="1" noMove="1" noResize="1" noEditPoints="1" noAdjustHandles="1" noChangeArrowheads="1" noChangeShapeType="1" noTextEdit="1"/>
              </p:cNvSpPr>
              <p:nvPr/>
            </p:nvSpPr>
            <p:spPr>
              <a:xfrm>
                <a:off x="3634530" y="4134115"/>
                <a:ext cx="4196236" cy="646331"/>
              </a:xfrm>
              <a:prstGeom prst="rect">
                <a:avLst/>
              </a:prstGeom>
              <a:blipFill>
                <a:blip r:embed="rId11"/>
                <a:stretch>
                  <a:fillRect l="-1161" t="-4717" r="-1887" b="-14151"/>
                </a:stretch>
              </a:blipFill>
            </p:spPr>
            <p:txBody>
              <a:bodyPr/>
              <a:lstStyle/>
              <a:p>
                <a:r>
                  <a:rPr lang="es-ES">
                    <a:noFill/>
                  </a:rPr>
                  <a:t> </a:t>
                </a:r>
              </a:p>
            </p:txBody>
          </p:sp>
        </mc:Fallback>
      </mc:AlternateContent>
      <p:sp>
        <p:nvSpPr>
          <p:cNvPr id="25" name="Rectángulo 24"/>
          <p:cNvSpPr/>
          <p:nvPr/>
        </p:nvSpPr>
        <p:spPr>
          <a:xfrm>
            <a:off x="109538" y="125257"/>
            <a:ext cx="2438873" cy="307777"/>
          </a:xfrm>
          <a:prstGeom prst="rect">
            <a:avLst/>
          </a:prstGeom>
        </p:spPr>
        <p:txBody>
          <a:bodyPr wrap="none">
            <a:spAutoFit/>
          </a:bodyPr>
          <a:lstStyle/>
          <a:p>
            <a:r>
              <a:rPr lang="es-ES" sz="1400" b="1" dirty="0">
                <a:solidFill>
                  <a:srgbClr val="002060"/>
                </a:solidFill>
              </a:rPr>
              <a:t>Principal </a:t>
            </a:r>
            <a:r>
              <a:rPr lang="es-ES" sz="1400" b="1" dirty="0" err="1">
                <a:solidFill>
                  <a:srgbClr val="002060"/>
                </a:solidFill>
              </a:rPr>
              <a:t>Component</a:t>
            </a:r>
            <a:r>
              <a:rPr lang="es-ES" sz="1400" b="1" dirty="0">
                <a:solidFill>
                  <a:srgbClr val="002060"/>
                </a:solidFill>
              </a:rPr>
              <a:t> </a:t>
            </a:r>
            <a:r>
              <a:rPr lang="es-ES" sz="1400" b="1" dirty="0" err="1">
                <a:solidFill>
                  <a:srgbClr val="002060"/>
                </a:solidFill>
              </a:rPr>
              <a:t>Analysis</a:t>
            </a:r>
            <a:r>
              <a:rPr lang="es-ES" sz="1400" b="1" dirty="0">
                <a:solidFill>
                  <a:srgbClr val="002060"/>
                </a:solidFill>
              </a:rPr>
              <a:t> </a:t>
            </a:r>
            <a:endParaRPr lang="es-ES" sz="1400" dirty="0"/>
          </a:p>
        </p:txBody>
      </p:sp>
      <p:sp>
        <p:nvSpPr>
          <p:cNvPr id="26" name="Marcador de pie de página 3">
            <a:extLst>
              <a:ext uri="{FF2B5EF4-FFF2-40B4-BE49-F238E27FC236}">
                <a16:creationId xmlns:a16="http://schemas.microsoft.com/office/drawing/2014/main" id="{A1435420-70DB-4EFE-BBF3-C3E27D6A12EA}"/>
              </a:ext>
            </a:extLst>
          </p:cNvPr>
          <p:cNvSpPr>
            <a:spLocks noGrp="1"/>
          </p:cNvSpPr>
          <p:nvPr>
            <p:ph type="ftr" sz="quarter" idx="11"/>
          </p:nvPr>
        </p:nvSpPr>
        <p:spPr>
          <a:xfrm>
            <a:off x="8401616" y="2"/>
            <a:ext cx="3790384" cy="365125"/>
          </a:xfrm>
        </p:spPr>
        <p:txBody>
          <a:bodyPr/>
          <a:lstStyle/>
          <a:p>
            <a:pPr>
              <a:lnSpc>
                <a:spcPct val="150000"/>
              </a:lnSpc>
            </a:pPr>
            <a:r>
              <a:rPr lang="en-US" sz="1000" dirty="0">
                <a:solidFill>
                  <a:schemeClr val="accent5">
                    <a:lumMod val="50000"/>
                  </a:schemeClr>
                </a:solidFill>
              </a:rPr>
              <a:t>Eigenvalue Problems in Engineering with application to fluid dynamics</a:t>
            </a:r>
            <a:endParaRPr lang="es-ES" sz="1000" dirty="0">
              <a:solidFill>
                <a:schemeClr val="accent5">
                  <a:lumMod val="50000"/>
                </a:schemeClr>
              </a:solidFill>
            </a:endParaRPr>
          </a:p>
        </p:txBody>
      </p:sp>
    </p:spTree>
    <p:extLst>
      <p:ext uri="{BB962C8B-B14F-4D97-AF65-F5344CB8AC3E}">
        <p14:creationId xmlns:p14="http://schemas.microsoft.com/office/powerpoint/2010/main" val="3698402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40736</TotalTime>
  <Words>1574</Words>
  <Application>Microsoft Office PowerPoint</Application>
  <PresentationFormat>Panorámica</PresentationFormat>
  <Paragraphs>296</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Cambria Math</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uss</dc:creator>
  <cp:lastModifiedBy>Javier de Vicente</cp:lastModifiedBy>
  <cp:revision>325</cp:revision>
  <cp:lastPrinted>2021-09-19T17:47:03Z</cp:lastPrinted>
  <dcterms:created xsi:type="dcterms:W3CDTF">2018-11-26T16:12:09Z</dcterms:created>
  <dcterms:modified xsi:type="dcterms:W3CDTF">2021-12-04T11:15:25Z</dcterms:modified>
</cp:coreProperties>
</file>