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9"/>
  </p:notesMasterIdLst>
  <p:sldIdLst>
    <p:sldId id="428" r:id="rId2"/>
    <p:sldId id="429" r:id="rId3"/>
    <p:sldId id="434" r:id="rId4"/>
    <p:sldId id="431" r:id="rId5"/>
    <p:sldId id="436" r:id="rId6"/>
    <p:sldId id="437" r:id="rId7"/>
    <p:sldId id="439" r:id="rId8"/>
  </p:sldIdLst>
  <p:sldSz cx="12192000" cy="6858000"/>
  <p:notesSz cx="6792913" cy="992505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735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45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46" d="100"/>
          <a:sy n="46" d="100"/>
        </p:scale>
        <p:origin x="43" y="691"/>
      </p:cViewPr>
      <p:guideLst>
        <p:guide orient="horz" pos="2183"/>
        <p:guide pos="735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3596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7745" y="0"/>
            <a:ext cx="2943596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3DBFC0-00FC-4C8F-976D-30EC62A610F5}" type="datetimeFigureOut">
              <a:rPr lang="es-ES" smtClean="0"/>
              <a:t>01/12/2021</a:t>
            </a:fld>
            <a:endParaRPr lang="es-E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39838"/>
            <a:ext cx="5954713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292" y="4776431"/>
            <a:ext cx="5434330" cy="39079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7076"/>
            <a:ext cx="2943596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7745" y="9427076"/>
            <a:ext cx="2943596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91E284-FB0A-4E60-AB2F-C5EDB034FEA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639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665C0-9501-4968-9EA1-7DA1C6F99485}" type="slidenum">
              <a:rPr lang="es-ES" smtClean="0">
                <a:solidFill>
                  <a:prstClr val="black"/>
                </a:solidFill>
              </a:rPr>
              <a:pPr/>
              <a:t>1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852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C3802-D2A7-4F9B-A298-B6724A952294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01/12/2021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>
                <a:solidFill>
                  <a:prstClr val="black">
                    <a:tint val="75000"/>
                  </a:prstClr>
                </a:solidFill>
              </a:rPr>
              <a:t>Prueba 1: Historial Académico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4FCC0-1602-4E53-A4A9-B84AD752D31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266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2AB98-F11C-41BE-AD23-51188374AF01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01/12/2021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>
                <a:solidFill>
                  <a:prstClr val="black">
                    <a:tint val="75000"/>
                  </a:prstClr>
                </a:solidFill>
              </a:rPr>
              <a:t>Prueba 1: Historial Académico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4FCC0-1602-4E53-A4A9-B84AD752D31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33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66C51-CF59-472E-9ACB-A870AF9C7A4C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01/12/2021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>
                <a:solidFill>
                  <a:prstClr val="black">
                    <a:tint val="75000"/>
                  </a:prstClr>
                </a:solidFill>
              </a:rPr>
              <a:t>Prueba 1: Historial Académico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4FCC0-1602-4E53-A4A9-B84AD752D31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764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0E230-057F-4806-8DE6-56E4A59C06F9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01/12/2021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>
                <a:solidFill>
                  <a:prstClr val="black">
                    <a:tint val="75000"/>
                  </a:prstClr>
                </a:solidFill>
              </a:rPr>
              <a:t>Prueba 1: Historial Académico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4FCC0-1602-4E53-A4A9-B84AD752D31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913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04395-00A1-4745-94C3-8D2D82D4B532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01/12/2021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>
                <a:solidFill>
                  <a:prstClr val="black">
                    <a:tint val="75000"/>
                  </a:prstClr>
                </a:solidFill>
              </a:rPr>
              <a:t>Prueba 1: Historial Académico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4FCC0-1602-4E53-A4A9-B84AD752D31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378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11877-4BA7-4147-9C3D-C58DC974567F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01/12/2021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>
                <a:solidFill>
                  <a:prstClr val="black">
                    <a:tint val="75000"/>
                  </a:prstClr>
                </a:solidFill>
              </a:rPr>
              <a:t>Prueba 1: Historial Académico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4FCC0-1602-4E53-A4A9-B84AD752D31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808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D1881-89A9-48E8-832C-0A99DEFC4FF4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01/12/2021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>
                <a:solidFill>
                  <a:prstClr val="black">
                    <a:tint val="75000"/>
                  </a:prstClr>
                </a:solidFill>
              </a:rPr>
              <a:t>Prueba 1: Historial Académico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4FCC0-1602-4E53-A4A9-B84AD752D31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742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4159E-8304-4B36-8F7B-03D18F6BF97C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01/12/2021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>
                <a:solidFill>
                  <a:prstClr val="black">
                    <a:tint val="75000"/>
                  </a:prstClr>
                </a:solidFill>
              </a:rPr>
              <a:t>Prueba 1: Historial Académico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4FCC0-1602-4E53-A4A9-B84AD752D31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535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7DCE1-9259-4ACA-81FA-8ACB3F38A66E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01/12/2021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>
                <a:solidFill>
                  <a:prstClr val="black">
                    <a:tint val="75000"/>
                  </a:prstClr>
                </a:solidFill>
              </a:rPr>
              <a:t>Prueba 1: Historial Académico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4FCC0-1602-4E53-A4A9-B84AD752D31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680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2B0B0-BE86-4057-BD87-337FEA3E269B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01/12/2021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>
                <a:solidFill>
                  <a:prstClr val="black">
                    <a:tint val="75000"/>
                  </a:prstClr>
                </a:solidFill>
              </a:rPr>
              <a:t>Prueba 1: Historial Académico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4FCC0-1602-4E53-A4A9-B84AD752D31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042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B0392-110A-4E6C-B8F6-FFFBAE43FC33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01/12/2021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>
                <a:solidFill>
                  <a:prstClr val="black">
                    <a:tint val="75000"/>
                  </a:prstClr>
                </a:solidFill>
              </a:rPr>
              <a:t>Prueba 1: Historial Académico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4FCC0-1602-4E53-A4A9-B84AD752D31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165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9000">
              <a:schemeClr val="bg1"/>
            </a:gs>
            <a:gs pos="74000">
              <a:schemeClr val="accent1">
                <a:lumMod val="20000"/>
                <a:lumOff val="80000"/>
                <a:alpha val="8000"/>
              </a:schemeClr>
            </a:gs>
            <a:gs pos="90000">
              <a:schemeClr val="accent1">
                <a:lumMod val="40000"/>
                <a:lumOff val="60000"/>
                <a:alpha val="38000"/>
              </a:schemeClr>
            </a:gs>
            <a:gs pos="100000">
              <a:schemeClr val="accent1">
                <a:lumMod val="46000"/>
                <a:lumOff val="54000"/>
                <a:alpha val="82000"/>
              </a:scheme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0AB74C-7D9C-4232-A3D2-4469BF94EF04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01/12/2021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>
                <a:solidFill>
                  <a:prstClr val="black">
                    <a:tint val="75000"/>
                  </a:prstClr>
                </a:solidFill>
              </a:rPr>
              <a:t>Prueba 1: Historial Académico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04FCC0-1602-4E53-A4A9-B84AD752D31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008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4.png"/><Relationship Id="rId3" Type="http://schemas.openxmlformats.org/officeDocument/2006/relationships/image" Target="../media/image16.png"/><Relationship Id="rId7" Type="http://schemas.openxmlformats.org/officeDocument/2006/relationships/hyperlink" Target="http://es.easycalculation.com/algebra/quartic-equation.php" TargetMode="External"/><Relationship Id="rId12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18.png"/><Relationship Id="rId5" Type="http://schemas.openxmlformats.org/officeDocument/2006/relationships/hyperlink" Target="http://www.josechu.com/ecuaciones_polinomicas/cubica_solucion_es.htm" TargetMode="External"/><Relationship Id="rId15" Type="http://schemas.openxmlformats.org/officeDocument/2006/relationships/image" Target="../media/image22.pn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Relationship Id="rId14" Type="http://schemas.openxmlformats.org/officeDocument/2006/relationships/hyperlink" Target="https://www.isical.ac.in/~arnabc/numana/nonlin1.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394722" y="606261"/>
            <a:ext cx="7183846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</a:rPr>
              <a:t>Eigenvalue Problems in Engineering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</a:rPr>
              <a:t> with application to fluid dynamics</a:t>
            </a:r>
            <a:endParaRPr lang="es-ES" sz="3600" b="1" dirty="0">
              <a:solidFill>
                <a:srgbClr val="002060"/>
              </a:solidFill>
            </a:endParaRPr>
          </a:p>
        </p:txBody>
      </p:sp>
      <p:sp>
        <p:nvSpPr>
          <p:cNvPr id="7" name="TextBox 12"/>
          <p:cNvSpPr txBox="1"/>
          <p:nvPr/>
        </p:nvSpPr>
        <p:spPr>
          <a:xfrm>
            <a:off x="4069611" y="2893978"/>
            <a:ext cx="2756702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lnSpc>
                <a:spcPct val="150000"/>
              </a:lnSpc>
            </a:pPr>
            <a:r>
              <a:rPr lang="es-ES" sz="2400" dirty="0">
                <a:solidFill>
                  <a:srgbClr val="002060"/>
                </a:solidFill>
              </a:rPr>
              <a:t>Training </a:t>
            </a:r>
            <a:r>
              <a:rPr lang="es-ES" sz="2400" dirty="0" err="1">
                <a:solidFill>
                  <a:srgbClr val="002060"/>
                </a:solidFill>
              </a:rPr>
              <a:t>Event</a:t>
            </a:r>
            <a:endParaRPr lang="es-ES" sz="2400" dirty="0">
              <a:solidFill>
                <a:srgbClr val="002060"/>
              </a:solidFill>
            </a:endParaRPr>
          </a:p>
          <a:p>
            <a:pPr lvl="1" algn="ctr">
              <a:lnSpc>
                <a:spcPct val="150000"/>
              </a:lnSpc>
            </a:pPr>
            <a:r>
              <a:rPr lang="es-ES" sz="2400" dirty="0" err="1">
                <a:solidFill>
                  <a:srgbClr val="002060"/>
                </a:solidFill>
              </a:rPr>
              <a:t>December</a:t>
            </a:r>
            <a:r>
              <a:rPr lang="es-ES" sz="2400" dirty="0">
                <a:solidFill>
                  <a:srgbClr val="002060"/>
                </a:solidFill>
              </a:rPr>
              <a:t> 2021</a:t>
            </a:r>
            <a:endParaRPr lang="es-ES" sz="24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074" name="Picture 2" descr="https://cordis.europa.eu/assets/img/projects/icons/logo-h20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6894" y="5866645"/>
            <a:ext cx="878752" cy="87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-75446" y="6099065"/>
            <a:ext cx="108671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base">
              <a:lnSpc>
                <a:spcPct val="150000"/>
              </a:lnSpc>
            </a:pPr>
            <a:r>
              <a:rPr lang="en-US" sz="2400" dirty="0" err="1">
                <a:solidFill>
                  <a:srgbClr val="002060"/>
                </a:solidFill>
              </a:rPr>
              <a:t>SSeCoID</a:t>
            </a:r>
            <a:r>
              <a:rPr lang="en-US" sz="2400" dirty="0">
                <a:solidFill>
                  <a:srgbClr val="002060"/>
                </a:solidFill>
              </a:rPr>
              <a:t>: Stability and Sensitivity Methods for Flow Control and Industrial Design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64799" y="4037048"/>
            <a:ext cx="1087844" cy="83713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2748519" y="4336748"/>
            <a:ext cx="5598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lnSpc>
                <a:spcPct val="150000"/>
              </a:lnSpc>
            </a:pPr>
            <a:r>
              <a:rPr lang="es-ES" sz="2400" dirty="0">
                <a:solidFill>
                  <a:srgbClr val="002060"/>
                </a:solidFill>
              </a:rPr>
              <a:t>Universidad Politécnica de Madrid</a:t>
            </a:r>
            <a:endParaRPr lang="es-ES" sz="24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Line 52"/>
          <p:cNvSpPr>
            <a:spLocks noChangeShapeType="1"/>
          </p:cNvSpPr>
          <p:nvPr/>
        </p:nvSpPr>
        <p:spPr bwMode="auto">
          <a:xfrm>
            <a:off x="1756372" y="534154"/>
            <a:ext cx="7958673" cy="0"/>
          </a:xfrm>
          <a:prstGeom prst="line">
            <a:avLst/>
          </a:prstGeom>
          <a:noFill/>
          <a:ln w="28575">
            <a:solidFill>
              <a:schemeClr val="accent5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5" name="Line 53"/>
          <p:cNvSpPr>
            <a:spLocks noChangeShapeType="1"/>
          </p:cNvSpPr>
          <p:nvPr/>
        </p:nvSpPr>
        <p:spPr bwMode="auto">
          <a:xfrm>
            <a:off x="1744677" y="2706075"/>
            <a:ext cx="7956000" cy="0"/>
          </a:xfrm>
          <a:prstGeom prst="line">
            <a:avLst/>
          </a:prstGeom>
          <a:noFill/>
          <a:ln w="28575">
            <a:solidFill>
              <a:schemeClr val="accent5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3642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11917345" y="6438918"/>
            <a:ext cx="200130" cy="365125"/>
          </a:xfrm>
        </p:spPr>
        <p:txBody>
          <a:bodyPr/>
          <a:lstStyle/>
          <a:p>
            <a:fld id="{5104FCC0-1602-4E53-A4A9-B84AD752D31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2" descr="C:\Users\sgp\Desktop\Informatica\Clase2. Metodos Autovalores\resonance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38" y="1984051"/>
            <a:ext cx="3921125" cy="2231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970173" y="1379554"/>
            <a:ext cx="56610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Eigenvalue Problems </a:t>
            </a:r>
            <a:r>
              <a:rPr lang="en-US" dirty="0">
                <a:solidFill>
                  <a:srgbClr val="002060"/>
                </a:solidFill>
              </a:rPr>
              <a:t>appear in different fields of sciences.</a:t>
            </a:r>
            <a:endParaRPr lang="es-E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ángulo 7"/>
              <p:cNvSpPr/>
              <p:nvPr/>
            </p:nvSpPr>
            <p:spPr>
              <a:xfrm>
                <a:off x="4336588" y="1807042"/>
                <a:ext cx="7438575" cy="20313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s-ES" dirty="0">
                    <a:solidFill>
                      <a:srgbClr val="002060"/>
                    </a:solidFill>
                  </a:rPr>
                  <a:t>Schrödinger </a:t>
                </a:r>
                <a:r>
                  <a:rPr lang="es-ES" dirty="0" err="1">
                    <a:solidFill>
                      <a:srgbClr val="002060"/>
                    </a:solidFill>
                  </a:rPr>
                  <a:t>equation</a:t>
                </a:r>
                <a:r>
                  <a:rPr lang="es-ES" dirty="0">
                    <a:solidFill>
                      <a:srgbClr val="002060"/>
                    </a:solidFill>
                  </a:rPr>
                  <a:t> in quantum </a:t>
                </a:r>
                <a:r>
                  <a:rPr lang="es-ES" dirty="0" err="1">
                    <a:solidFill>
                      <a:srgbClr val="002060"/>
                    </a:solidFill>
                  </a:rPr>
                  <a:t>mechanics</a:t>
                </a:r>
                <a:r>
                  <a:rPr lang="es-ES" dirty="0">
                    <a:solidFill>
                      <a:srgbClr val="002060"/>
                    </a:solidFill>
                  </a:rPr>
                  <a:t>.  </a:t>
                </a:r>
                <a14:m>
                  <m:oMath xmlns:m="http://schemas.openxmlformats.org/officeDocument/2006/math"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sSub>
                      <m:sSubPr>
                        <m:ctrlP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</m:oMath>
                </a14:m>
                <a:endParaRPr lang="es-ES" dirty="0">
                  <a:solidFill>
                    <a:srgbClr val="002060"/>
                  </a:solidFill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endParaRPr lang="es-ES" dirty="0">
                  <a:solidFill>
                    <a:srgbClr val="002060"/>
                  </a:solidFill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s-ES" dirty="0" err="1">
                    <a:solidFill>
                      <a:srgbClr val="002060"/>
                    </a:solidFill>
                  </a:rPr>
                  <a:t>Vibration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analysis</a:t>
                </a:r>
                <a:r>
                  <a:rPr lang="es-ES" dirty="0">
                    <a:solidFill>
                      <a:srgbClr val="002060"/>
                    </a:solidFill>
                  </a:rPr>
                  <a:t>.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endParaRPr lang="es-ES" dirty="0">
                  <a:solidFill>
                    <a:srgbClr val="002060"/>
                  </a:solidFill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s-ES" dirty="0">
                    <a:solidFill>
                      <a:srgbClr val="002060"/>
                    </a:solidFill>
                  </a:rPr>
                  <a:t>Fluid </a:t>
                </a:r>
                <a:r>
                  <a:rPr lang="es-ES" dirty="0" err="1">
                    <a:solidFill>
                      <a:srgbClr val="002060"/>
                    </a:solidFill>
                  </a:rPr>
                  <a:t>dynamics</a:t>
                </a:r>
                <a:r>
                  <a:rPr lang="es-ES" dirty="0">
                    <a:solidFill>
                      <a:srgbClr val="002060"/>
                    </a:solidFill>
                  </a:rPr>
                  <a:t>.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endParaRPr lang="es-ES" dirty="0">
                  <a:solidFill>
                    <a:srgbClr val="002060"/>
                  </a:solidFill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s-ES" dirty="0">
                    <a:solidFill>
                      <a:srgbClr val="002060"/>
                    </a:solidFill>
                  </a:rPr>
                  <a:t>Machine </a:t>
                </a:r>
                <a:r>
                  <a:rPr lang="es-ES" dirty="0" err="1">
                    <a:solidFill>
                      <a:srgbClr val="002060"/>
                    </a:solidFill>
                  </a:rPr>
                  <a:t>learning</a:t>
                </a:r>
                <a:r>
                  <a:rPr lang="es-ES" dirty="0">
                    <a:solidFill>
                      <a:srgbClr val="002060"/>
                    </a:solidFill>
                  </a:rPr>
                  <a:t>. </a:t>
                </a:r>
                <a:r>
                  <a:rPr lang="es-ES" dirty="0" err="1">
                    <a:solidFill>
                      <a:srgbClr val="002060"/>
                    </a:solidFill>
                  </a:rPr>
                  <a:t>Dimensionality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reduction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techniques</a:t>
                </a:r>
                <a:r>
                  <a:rPr lang="es-ES" dirty="0">
                    <a:solidFill>
                      <a:srgbClr val="002060"/>
                    </a:solidFill>
                  </a:rPr>
                  <a:t>. </a:t>
                </a:r>
                <a:r>
                  <a:rPr lang="es-ES" dirty="0" err="1">
                    <a:solidFill>
                      <a:srgbClr val="002060"/>
                    </a:solidFill>
                  </a:rPr>
                  <a:t>Image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restoration</a:t>
                </a:r>
                <a:r>
                  <a:rPr lang="es-ES" dirty="0">
                    <a:solidFill>
                      <a:srgbClr val="002060"/>
                    </a:solidFill>
                  </a:rPr>
                  <a:t>.</a:t>
                </a:r>
              </a:p>
            </p:txBody>
          </p:sp>
        </mc:Choice>
        <mc:Fallback>
          <p:sp>
            <p:nvSpPr>
              <p:cNvPr id="8" name="Rectángu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6588" y="1807042"/>
                <a:ext cx="7438575" cy="2031325"/>
              </a:xfrm>
              <a:prstGeom prst="rect">
                <a:avLst/>
              </a:prstGeom>
              <a:blipFill>
                <a:blip r:embed="rId3"/>
                <a:stretch>
                  <a:fillRect l="-491" t="-1497" r="-737" b="-3593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ángulo 8"/>
          <p:cNvSpPr/>
          <p:nvPr/>
        </p:nvSpPr>
        <p:spPr>
          <a:xfrm>
            <a:off x="416837" y="4739489"/>
            <a:ext cx="43518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Eigenvalue Problems </a:t>
            </a:r>
            <a:r>
              <a:rPr lang="en-US" dirty="0">
                <a:solidFill>
                  <a:srgbClr val="002060"/>
                </a:solidFill>
              </a:rPr>
              <a:t>are challenging. Around 40% papers in </a:t>
            </a:r>
            <a:r>
              <a:rPr lang="en-US" i="1" dirty="0">
                <a:solidFill>
                  <a:srgbClr val="002060"/>
                </a:solidFill>
              </a:rPr>
              <a:t>SIAM J. on Matrix Analysis and Applications </a:t>
            </a:r>
            <a:r>
              <a:rPr lang="en-US" dirty="0">
                <a:solidFill>
                  <a:srgbClr val="002060"/>
                </a:solidFill>
              </a:rPr>
              <a:t>are related to eigenvalue problem research.</a:t>
            </a:r>
            <a:endParaRPr lang="es-ES" i="1" dirty="0"/>
          </a:p>
        </p:txBody>
      </p:sp>
      <p:sp>
        <p:nvSpPr>
          <p:cNvPr id="10" name="Rectángulo redondeado 9"/>
          <p:cNvSpPr/>
          <p:nvPr/>
        </p:nvSpPr>
        <p:spPr>
          <a:xfrm>
            <a:off x="5383761" y="4316963"/>
            <a:ext cx="6391402" cy="2392770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/>
          <p:cNvSpPr/>
          <p:nvPr/>
        </p:nvSpPr>
        <p:spPr>
          <a:xfrm>
            <a:off x="5654109" y="4652562"/>
            <a:ext cx="612105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2060"/>
                </a:solidFill>
              </a:rPr>
              <a:t>Am I </a:t>
            </a:r>
            <a:r>
              <a:rPr lang="es-ES" sz="1600" dirty="0" err="1">
                <a:solidFill>
                  <a:srgbClr val="002060"/>
                </a:solidFill>
              </a:rPr>
              <a:t>interested</a:t>
            </a:r>
            <a:r>
              <a:rPr lang="es-ES" sz="1600" dirty="0">
                <a:solidFill>
                  <a:srgbClr val="002060"/>
                </a:solidFill>
              </a:rPr>
              <a:t> in </a:t>
            </a:r>
            <a:r>
              <a:rPr lang="es-ES" sz="1600" dirty="0" err="1">
                <a:solidFill>
                  <a:srgbClr val="002060"/>
                </a:solidFill>
              </a:rPr>
              <a:t>all</a:t>
            </a:r>
            <a:r>
              <a:rPr lang="es-ES" sz="1600" dirty="0">
                <a:solidFill>
                  <a:srgbClr val="002060"/>
                </a:solidFill>
              </a:rPr>
              <a:t> </a:t>
            </a:r>
            <a:r>
              <a:rPr lang="es-ES" sz="1600" dirty="0" err="1">
                <a:solidFill>
                  <a:srgbClr val="002060"/>
                </a:solidFill>
              </a:rPr>
              <a:t>the</a:t>
            </a:r>
            <a:r>
              <a:rPr lang="es-ES" sz="1600" dirty="0">
                <a:solidFill>
                  <a:srgbClr val="002060"/>
                </a:solidFill>
              </a:rPr>
              <a:t> </a:t>
            </a:r>
            <a:r>
              <a:rPr lang="es-ES" sz="1600" dirty="0" err="1">
                <a:solidFill>
                  <a:srgbClr val="002060"/>
                </a:solidFill>
              </a:rPr>
              <a:t>solutions</a:t>
            </a:r>
            <a:r>
              <a:rPr lang="es-ES" sz="1600" dirty="0">
                <a:solidFill>
                  <a:srgbClr val="002060"/>
                </a:solidFill>
              </a:rPr>
              <a:t> of </a:t>
            </a:r>
            <a:r>
              <a:rPr lang="es-ES" sz="1600" dirty="0" err="1">
                <a:solidFill>
                  <a:srgbClr val="002060"/>
                </a:solidFill>
              </a:rPr>
              <a:t>the</a:t>
            </a:r>
            <a:r>
              <a:rPr lang="es-ES" sz="1600" dirty="0">
                <a:solidFill>
                  <a:srgbClr val="002060"/>
                </a:solidFill>
              </a:rPr>
              <a:t> </a:t>
            </a:r>
            <a:r>
              <a:rPr lang="es-ES" sz="1600" dirty="0" err="1">
                <a:solidFill>
                  <a:srgbClr val="002060"/>
                </a:solidFill>
              </a:rPr>
              <a:t>Eigenvalue</a:t>
            </a:r>
            <a:r>
              <a:rPr lang="es-ES" sz="1600" dirty="0">
                <a:solidFill>
                  <a:srgbClr val="002060"/>
                </a:solidFill>
              </a:rPr>
              <a:t> </a:t>
            </a:r>
            <a:r>
              <a:rPr lang="es-ES" sz="1600" dirty="0" err="1">
                <a:solidFill>
                  <a:srgbClr val="002060"/>
                </a:solidFill>
              </a:rPr>
              <a:t>Problem</a:t>
            </a:r>
            <a:r>
              <a:rPr lang="es-ES" sz="1600" dirty="0">
                <a:solidFill>
                  <a:srgbClr val="002060"/>
                </a:solidFill>
              </a:rPr>
              <a:t>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6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 err="1">
                <a:solidFill>
                  <a:srgbClr val="002060"/>
                </a:solidFill>
              </a:rPr>
              <a:t>If</a:t>
            </a:r>
            <a:r>
              <a:rPr lang="es-ES" sz="1600" dirty="0">
                <a:solidFill>
                  <a:srgbClr val="002060"/>
                </a:solidFill>
              </a:rPr>
              <a:t> I am </a:t>
            </a:r>
            <a:r>
              <a:rPr lang="es-ES" sz="1600" dirty="0" err="1">
                <a:solidFill>
                  <a:srgbClr val="002060"/>
                </a:solidFill>
              </a:rPr>
              <a:t>looking</a:t>
            </a:r>
            <a:r>
              <a:rPr lang="es-ES" sz="1600" dirty="0">
                <a:solidFill>
                  <a:srgbClr val="002060"/>
                </a:solidFill>
              </a:rPr>
              <a:t> </a:t>
            </a:r>
            <a:r>
              <a:rPr lang="es-ES" sz="1600" dirty="0" err="1">
                <a:solidFill>
                  <a:srgbClr val="002060"/>
                </a:solidFill>
              </a:rPr>
              <a:t>for</a:t>
            </a:r>
            <a:r>
              <a:rPr lang="es-ES" sz="1600" dirty="0">
                <a:solidFill>
                  <a:srgbClr val="002060"/>
                </a:solidFill>
              </a:rPr>
              <a:t> </a:t>
            </a:r>
            <a:r>
              <a:rPr lang="es-ES" sz="1600" dirty="0" err="1">
                <a:solidFill>
                  <a:srgbClr val="002060"/>
                </a:solidFill>
              </a:rPr>
              <a:t>specific</a:t>
            </a:r>
            <a:r>
              <a:rPr lang="es-ES" sz="1600" dirty="0">
                <a:solidFill>
                  <a:srgbClr val="002060"/>
                </a:solidFill>
              </a:rPr>
              <a:t> </a:t>
            </a:r>
            <a:r>
              <a:rPr lang="es-ES" sz="1600" dirty="0" err="1">
                <a:solidFill>
                  <a:srgbClr val="002060"/>
                </a:solidFill>
              </a:rPr>
              <a:t>eigenvalues</a:t>
            </a:r>
            <a:r>
              <a:rPr lang="es-ES" sz="1600" dirty="0">
                <a:solidFill>
                  <a:srgbClr val="002060"/>
                </a:solidFill>
              </a:rPr>
              <a:t>. </a:t>
            </a:r>
            <a:r>
              <a:rPr lang="es-ES" sz="1600" dirty="0" err="1">
                <a:solidFill>
                  <a:srgbClr val="002060"/>
                </a:solidFill>
              </a:rPr>
              <a:t>Which</a:t>
            </a:r>
            <a:r>
              <a:rPr lang="es-ES" sz="1600" dirty="0">
                <a:solidFill>
                  <a:srgbClr val="002060"/>
                </a:solidFill>
              </a:rPr>
              <a:t> </a:t>
            </a:r>
            <a:r>
              <a:rPr lang="es-ES" sz="1600" dirty="0" err="1">
                <a:solidFill>
                  <a:srgbClr val="002060"/>
                </a:solidFill>
              </a:rPr>
              <a:t>ones</a:t>
            </a:r>
            <a:r>
              <a:rPr lang="es-ES" sz="1600" dirty="0">
                <a:solidFill>
                  <a:srgbClr val="002060"/>
                </a:solidFill>
              </a:rPr>
              <a:t> do I </a:t>
            </a:r>
            <a:r>
              <a:rPr lang="es-ES" sz="1600" dirty="0" err="1">
                <a:solidFill>
                  <a:srgbClr val="002060"/>
                </a:solidFill>
              </a:rPr>
              <a:t>require</a:t>
            </a:r>
            <a:r>
              <a:rPr lang="es-ES" sz="1600" dirty="0">
                <a:solidFill>
                  <a:srgbClr val="002060"/>
                </a:solidFill>
              </a:rPr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6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 err="1">
                <a:solidFill>
                  <a:srgbClr val="002060"/>
                </a:solidFill>
              </a:rPr>
              <a:t>Is</a:t>
            </a:r>
            <a:r>
              <a:rPr lang="es-ES" sz="1600" dirty="0">
                <a:solidFill>
                  <a:srgbClr val="002060"/>
                </a:solidFill>
              </a:rPr>
              <a:t> </a:t>
            </a:r>
            <a:r>
              <a:rPr lang="es-ES" sz="1600" dirty="0" err="1">
                <a:solidFill>
                  <a:srgbClr val="002060"/>
                </a:solidFill>
              </a:rPr>
              <a:t>the</a:t>
            </a:r>
            <a:r>
              <a:rPr lang="es-ES" sz="1600" dirty="0">
                <a:solidFill>
                  <a:srgbClr val="002060"/>
                </a:solidFill>
              </a:rPr>
              <a:t> </a:t>
            </a:r>
            <a:r>
              <a:rPr lang="es-ES" sz="1600" dirty="0" err="1">
                <a:solidFill>
                  <a:srgbClr val="002060"/>
                </a:solidFill>
              </a:rPr>
              <a:t>matrix</a:t>
            </a:r>
            <a:r>
              <a:rPr lang="es-ES" sz="1600" dirty="0">
                <a:solidFill>
                  <a:srgbClr val="002060"/>
                </a:solidFill>
              </a:rPr>
              <a:t> real </a:t>
            </a:r>
            <a:r>
              <a:rPr lang="es-ES" sz="1600" dirty="0" err="1">
                <a:solidFill>
                  <a:srgbClr val="002060"/>
                </a:solidFill>
              </a:rPr>
              <a:t>or</a:t>
            </a:r>
            <a:r>
              <a:rPr lang="es-ES" sz="1600" dirty="0">
                <a:solidFill>
                  <a:srgbClr val="002060"/>
                </a:solidFill>
              </a:rPr>
              <a:t> </a:t>
            </a:r>
            <a:r>
              <a:rPr lang="es-ES" sz="1600" dirty="0" err="1">
                <a:solidFill>
                  <a:srgbClr val="002060"/>
                </a:solidFill>
              </a:rPr>
              <a:t>complex</a:t>
            </a:r>
            <a:r>
              <a:rPr lang="es-ES" sz="1600" dirty="0">
                <a:solidFill>
                  <a:srgbClr val="002060"/>
                </a:solidFill>
              </a:rPr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6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 err="1">
                <a:solidFill>
                  <a:srgbClr val="002060"/>
                </a:solidFill>
              </a:rPr>
              <a:t>What</a:t>
            </a:r>
            <a:r>
              <a:rPr lang="es-ES" sz="1600" dirty="0">
                <a:solidFill>
                  <a:srgbClr val="002060"/>
                </a:solidFill>
              </a:rPr>
              <a:t> </a:t>
            </a:r>
            <a:r>
              <a:rPr lang="es-ES" sz="1600" dirty="0" err="1">
                <a:solidFill>
                  <a:srgbClr val="002060"/>
                </a:solidFill>
              </a:rPr>
              <a:t>special</a:t>
            </a:r>
            <a:r>
              <a:rPr lang="es-ES" sz="1600" dirty="0">
                <a:solidFill>
                  <a:srgbClr val="002060"/>
                </a:solidFill>
              </a:rPr>
              <a:t> </a:t>
            </a:r>
            <a:r>
              <a:rPr lang="es-ES" sz="1600" dirty="0" err="1">
                <a:solidFill>
                  <a:srgbClr val="002060"/>
                </a:solidFill>
              </a:rPr>
              <a:t>properties</a:t>
            </a:r>
            <a:r>
              <a:rPr lang="es-ES" sz="1600" dirty="0">
                <a:solidFill>
                  <a:srgbClr val="002060"/>
                </a:solidFill>
              </a:rPr>
              <a:t> </a:t>
            </a:r>
            <a:r>
              <a:rPr lang="es-ES" sz="1600" dirty="0" err="1">
                <a:solidFill>
                  <a:srgbClr val="002060"/>
                </a:solidFill>
              </a:rPr>
              <a:t>does</a:t>
            </a:r>
            <a:r>
              <a:rPr lang="es-ES" sz="1600" dirty="0">
                <a:solidFill>
                  <a:srgbClr val="002060"/>
                </a:solidFill>
              </a:rPr>
              <a:t> </a:t>
            </a:r>
            <a:r>
              <a:rPr lang="es-ES" sz="1600" dirty="0" err="1">
                <a:solidFill>
                  <a:srgbClr val="002060"/>
                </a:solidFill>
              </a:rPr>
              <a:t>the</a:t>
            </a:r>
            <a:r>
              <a:rPr lang="es-ES" sz="1600" dirty="0">
                <a:solidFill>
                  <a:srgbClr val="002060"/>
                </a:solidFill>
              </a:rPr>
              <a:t> </a:t>
            </a:r>
            <a:r>
              <a:rPr lang="es-ES" sz="1600" dirty="0" err="1">
                <a:solidFill>
                  <a:srgbClr val="002060"/>
                </a:solidFill>
              </a:rPr>
              <a:t>matrix</a:t>
            </a:r>
            <a:r>
              <a:rPr lang="es-ES" sz="1600" dirty="0">
                <a:solidFill>
                  <a:srgbClr val="002060"/>
                </a:solidFill>
              </a:rPr>
              <a:t> </a:t>
            </a:r>
            <a:r>
              <a:rPr lang="es-ES" sz="1600" dirty="0" err="1">
                <a:solidFill>
                  <a:srgbClr val="002060"/>
                </a:solidFill>
              </a:rPr>
              <a:t>have</a:t>
            </a:r>
            <a:r>
              <a:rPr lang="es-ES" sz="1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7595845" y="4009186"/>
            <a:ext cx="920059" cy="307777"/>
          </a:xfrm>
          <a:prstGeom prst="rect">
            <a:avLst/>
          </a:prstGeom>
          <a:ln w="28575">
            <a:solidFill>
              <a:schemeClr val="accent1">
                <a:shade val="50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s-ES" sz="1400" dirty="0" err="1">
                <a:solidFill>
                  <a:srgbClr val="002060"/>
                </a:solidFill>
              </a:rPr>
              <a:t>Questions</a:t>
            </a:r>
            <a:endParaRPr lang="es-ES" sz="1400" dirty="0"/>
          </a:p>
        </p:txBody>
      </p:sp>
      <p:sp>
        <p:nvSpPr>
          <p:cNvPr id="13" name="TextBox 29">
            <a:extLst>
              <a:ext uri="{FF2B5EF4-FFF2-40B4-BE49-F238E27FC236}">
                <a16:creationId xmlns:a16="http://schemas.microsoft.com/office/drawing/2014/main" id="{10D4A434-BD03-48FA-86FB-B03B521D5F2C}"/>
              </a:ext>
            </a:extLst>
          </p:cNvPr>
          <p:cNvSpPr txBox="1"/>
          <p:nvPr/>
        </p:nvSpPr>
        <p:spPr>
          <a:xfrm>
            <a:off x="320841" y="679518"/>
            <a:ext cx="11145961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50000"/>
              </a:lnSpc>
              <a:buClr>
                <a:srgbClr val="168BBA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es-ES" b="1" dirty="0" err="1">
                <a:solidFill>
                  <a:srgbClr val="002060"/>
                </a:solidFill>
              </a:rPr>
              <a:t>Introduction</a:t>
            </a:r>
            <a:r>
              <a:rPr lang="en-US" dirty="0">
                <a:solidFill>
                  <a:srgbClr val="002060"/>
                </a:solidFill>
              </a:rPr>
              <a:t>. Eigenvalue Problems</a:t>
            </a:r>
          </a:p>
        </p:txBody>
      </p:sp>
      <p:sp>
        <p:nvSpPr>
          <p:cNvPr id="14" name="Marcador de pie de página 3">
            <a:extLst>
              <a:ext uri="{FF2B5EF4-FFF2-40B4-BE49-F238E27FC236}">
                <a16:creationId xmlns:a16="http://schemas.microsoft.com/office/drawing/2014/main" id="{5EFFEFD3-D76A-424D-876F-043FE54F8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01616" y="2"/>
            <a:ext cx="3790384" cy="3651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5">
                    <a:lumMod val="50000"/>
                  </a:schemeClr>
                </a:solidFill>
              </a:rPr>
              <a:t>Eigenvalue Problems in Engineering with application to fluid dynamics</a:t>
            </a:r>
            <a:endParaRPr lang="es-ES" sz="10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400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8401616" y="2"/>
            <a:ext cx="3790384" cy="3651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5">
                    <a:lumMod val="50000"/>
                  </a:schemeClr>
                </a:solidFill>
              </a:rPr>
              <a:t>Eigenvalue Problems in Engineering with application to fluid dynamics</a:t>
            </a:r>
            <a:endParaRPr lang="es-ES" sz="1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4FCC0-1602-4E53-A4A9-B84AD752D31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-171416"/>
            <a:ext cx="65" cy="276999"/>
          </a:xfrm>
          <a:prstGeom prst="rect">
            <a:avLst/>
          </a:prstGeom>
          <a:solidFill>
            <a:srgbClr val="FFFD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ángulo 11"/>
              <p:cNvSpPr/>
              <p:nvPr/>
            </p:nvSpPr>
            <p:spPr>
              <a:xfrm>
                <a:off x="320841" y="4753781"/>
                <a:ext cx="10143129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ES" sz="1600" dirty="0">
                    <a:solidFill>
                      <a:srgbClr val="002060"/>
                    </a:solidFill>
                  </a:rPr>
                  <a:t>Example: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Low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vibration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systems</a:t>
                </a:r>
                <a:r>
                  <a:rPr lang="es-ES" sz="1600" dirty="0">
                    <a:solidFill>
                      <a:srgbClr val="002060"/>
                    </a:solidFill>
                  </a:rPr>
                  <a:t> in n-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dimensions</a:t>
                </a:r>
                <a:r>
                  <a:rPr lang="es-ES" sz="1600" dirty="0">
                    <a:solidFill>
                      <a:srgbClr val="002060"/>
                    </a:solidFill>
                  </a:rPr>
                  <a:t> are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described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by</a:t>
                </a:r>
                <a:r>
                  <a:rPr lang="es-ES" sz="1600" dirty="0">
                    <a:solidFill>
                      <a:srgbClr val="002060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ES" sz="160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M</m:t>
                    </m:r>
                    <m:acc>
                      <m:accPr>
                        <m:chr m:val="̈"/>
                        <m:ctrlPr>
                          <a:rPr lang="es-ES" sz="1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s-ES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acc>
                    <m:r>
                      <a:rPr lang="es-ES" sz="1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s-ES" sz="1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acc>
                      <m:accPr>
                        <m:chr m:val="̇"/>
                        <m:ctrlPr>
                          <a:rPr lang="es-E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s-ES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acc>
                    <m:r>
                      <a:rPr lang="es-ES" sz="1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s-ES" sz="1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es-ES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s-ES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s-ES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n-US" sz="1600" dirty="0">
                    <a:solidFill>
                      <a:srgbClr val="002060"/>
                    </a:solidFill>
                  </a:rPr>
                  <a:t>where 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ES" sz="160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M</m:t>
                    </m:r>
                    <m:r>
                      <a:rPr lang="es-ES" sz="1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solidFill>
                      <a:srgbClr val="002060"/>
                    </a:solidFill>
                  </a:rPr>
                  <a:t> is mass matrix, 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s-ES" sz="1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s-ES" sz="1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solidFill>
                      <a:srgbClr val="002060"/>
                    </a:solidFill>
                  </a:rPr>
                  <a:t> is viscous damping matrix, and </a:t>
                </a:r>
                <a14:m>
                  <m:oMath xmlns:m="http://schemas.openxmlformats.org/officeDocument/2006/math">
                    <m:r>
                      <a:rPr lang="es-ES" sz="1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sz="1600" dirty="0">
                    <a:solidFill>
                      <a:srgbClr val="002060"/>
                    </a:solidFill>
                  </a:rPr>
                  <a:t> is the stiffness matrix. Considering </a:t>
                </a:r>
                <a14:m>
                  <m:oMath xmlns:m="http://schemas.openxmlformats.org/officeDocument/2006/math">
                    <m:r>
                      <a:rPr lang="es-ES" sz="1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s-ES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  <m:sSup>
                      <m:sSupPr>
                        <m:ctrlPr>
                          <a:rPr lang="es-ES" sz="1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l-GR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es-E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s-ES" sz="1600" dirty="0">
                    <a:solidFill>
                      <a:srgbClr val="002060"/>
                    </a:solidFill>
                  </a:rPr>
                  <a:t> leads to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Quadratic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Eigenvalue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Problem</a:t>
                </a:r>
                <a:r>
                  <a:rPr lang="es-ES" sz="1600" dirty="0">
                    <a:solidFill>
                      <a:srgbClr val="002060"/>
                    </a:solidFill>
                  </a:rPr>
                  <a:t>:</a:t>
                </a:r>
              </a:p>
            </p:txBody>
          </p:sp>
        </mc:Choice>
        <mc:Fallback>
          <p:sp>
            <p:nvSpPr>
              <p:cNvPr id="12" name="Rectángu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841" y="4753781"/>
                <a:ext cx="10143129" cy="584775"/>
              </a:xfrm>
              <a:prstGeom prst="rect">
                <a:avLst/>
              </a:prstGeom>
              <a:blipFill>
                <a:blip r:embed="rId2"/>
                <a:stretch>
                  <a:fillRect l="-361" t="-3125" b="-1250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ángulo 13"/>
              <p:cNvSpPr/>
              <p:nvPr/>
            </p:nvSpPr>
            <p:spPr>
              <a:xfrm>
                <a:off x="4389698" y="5527582"/>
                <a:ext cx="250825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ES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l-GR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s-E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s-E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s-E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l-GR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s-E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s-E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s-E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s-E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acc>
                        <m:accPr>
                          <m:chr m:val="⃗"/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s-E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s-ES" dirty="0"/>
              </a:p>
            </p:txBody>
          </p:sp>
        </mc:Choice>
        <mc:Fallback>
          <p:sp>
            <p:nvSpPr>
              <p:cNvPr id="14" name="Rectángulo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9698" y="5527582"/>
                <a:ext cx="2508251" cy="369332"/>
              </a:xfrm>
              <a:prstGeom prst="rect">
                <a:avLst/>
              </a:prstGeom>
              <a:blipFill>
                <a:blip r:embed="rId3"/>
                <a:stretch>
                  <a:fillRect t="-23333" b="-13333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29">
            <a:extLst>
              <a:ext uri="{FF2B5EF4-FFF2-40B4-BE49-F238E27FC236}">
                <a16:creationId xmlns:a16="http://schemas.microsoft.com/office/drawing/2014/main" id="{6B37422A-4ACA-4625-9F21-4C4BF133CACC}"/>
              </a:ext>
            </a:extLst>
          </p:cNvPr>
          <p:cNvSpPr txBox="1"/>
          <p:nvPr/>
        </p:nvSpPr>
        <p:spPr>
          <a:xfrm>
            <a:off x="320841" y="679518"/>
            <a:ext cx="11145961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50000"/>
              </a:lnSpc>
              <a:buClr>
                <a:srgbClr val="168BBA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es-ES" b="1" dirty="0" err="1">
                <a:solidFill>
                  <a:srgbClr val="002060"/>
                </a:solidFill>
              </a:rPr>
              <a:t>Introduction</a:t>
            </a:r>
            <a:r>
              <a:rPr lang="en-US" dirty="0">
                <a:solidFill>
                  <a:srgbClr val="002060"/>
                </a:solidFill>
              </a:rPr>
              <a:t>. Eigenvalue Problem Classification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ángulo: esquinas redondeadas 2">
                <a:extLst>
                  <a:ext uri="{FF2B5EF4-FFF2-40B4-BE49-F238E27FC236}">
                    <a16:creationId xmlns:a16="http://schemas.microsoft.com/office/drawing/2014/main" id="{F34CBB1B-1A6F-4D51-85B0-9F63221E6791}"/>
                  </a:ext>
                </a:extLst>
              </p:cNvPr>
              <p:cNvSpPr/>
              <p:nvPr/>
            </p:nvSpPr>
            <p:spPr>
              <a:xfrm>
                <a:off x="3268410" y="1965724"/>
                <a:ext cx="2700000" cy="2259110"/>
              </a:xfrm>
              <a:prstGeom prst="roundRect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b="1" dirty="0" err="1">
                    <a:solidFill>
                      <a:srgbClr val="002060"/>
                    </a:solidFill>
                  </a:rPr>
                  <a:t>Generalized</a:t>
                </a:r>
                <a:r>
                  <a:rPr lang="es-ES" b="1" dirty="0">
                    <a:solidFill>
                      <a:srgbClr val="002060"/>
                    </a:solidFill>
                  </a:rPr>
                  <a:t> Linear </a:t>
                </a:r>
                <a:r>
                  <a:rPr lang="es-ES" b="1" dirty="0" err="1">
                    <a:solidFill>
                      <a:srgbClr val="002060"/>
                    </a:solidFill>
                  </a:rPr>
                  <a:t>Eigenvalue</a:t>
                </a:r>
                <a:r>
                  <a:rPr lang="es-ES" b="1" dirty="0">
                    <a:solidFill>
                      <a:srgbClr val="002060"/>
                    </a:solidFill>
                  </a:rPr>
                  <a:t> </a:t>
                </a:r>
                <a:r>
                  <a:rPr lang="es-ES" b="1" dirty="0" err="1">
                    <a:solidFill>
                      <a:srgbClr val="002060"/>
                    </a:solidFill>
                  </a:rPr>
                  <a:t>Problem</a:t>
                </a:r>
                <a:r>
                  <a:rPr lang="es-ES" sz="1800" dirty="0">
                    <a:solidFill>
                      <a:srgbClr val="002060"/>
                    </a:solidFill>
                  </a:rPr>
                  <a:t> </a:t>
                </a:r>
              </a:p>
              <a:p>
                <a:pPr algn="ctr"/>
                <a:endParaRPr lang="es-ES" dirty="0">
                  <a:solidFill>
                    <a:srgbClr val="002060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2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  <m:acc>
                        <m:accPr>
                          <m:chr m:val="⃗"/>
                          <m:ctrlPr>
                            <a:rPr lang="es-ES" sz="2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ES" sz="2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</m:acc>
                      <m:r>
                        <a:rPr lang="es-ES" sz="2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sz="20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𝝀</m:t>
                      </m:r>
                      <m:r>
                        <a:rPr lang="es-ES" sz="2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𝑩</m:t>
                      </m:r>
                      <m:acc>
                        <m:accPr>
                          <m:chr m:val="⃗"/>
                          <m:ctrlPr>
                            <a:rPr lang="es-ES" sz="2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ES" sz="2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</m:acc>
                    </m:oMath>
                  </m:oMathPara>
                </a14:m>
                <a:endParaRPr lang="es-ES" sz="2000" b="1" dirty="0"/>
              </a:p>
              <a:p>
                <a:pPr algn="ctr"/>
                <a:endParaRPr lang="es-ES" sz="20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20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s-ES" sz="20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s-ES" sz="20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s-ES" sz="20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s-ES" sz="20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ℳ</m:t>
                          </m:r>
                        </m:e>
                        <m:sup>
                          <m:r>
                            <a:rPr lang="es-ES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𝑛𝑥𝑛</m:t>
                          </m:r>
                        </m:sup>
                      </m:sSup>
                    </m:oMath>
                  </m:oMathPara>
                </a14:m>
                <a:endParaRPr lang="es-ES" sz="2000" dirty="0"/>
              </a:p>
            </p:txBody>
          </p:sp>
        </mc:Choice>
        <mc:Fallback>
          <p:sp>
            <p:nvSpPr>
              <p:cNvPr id="3" name="Rectángulo: esquinas redondeadas 2">
                <a:extLst>
                  <a:ext uri="{FF2B5EF4-FFF2-40B4-BE49-F238E27FC236}">
                    <a16:creationId xmlns:a16="http://schemas.microsoft.com/office/drawing/2014/main" id="{F34CBB1B-1A6F-4D51-85B0-9F63221E67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8410" y="1965724"/>
                <a:ext cx="2700000" cy="2259110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ángulo: esquinas redondeadas 12">
                <a:extLst>
                  <a:ext uri="{FF2B5EF4-FFF2-40B4-BE49-F238E27FC236}">
                    <a16:creationId xmlns:a16="http://schemas.microsoft.com/office/drawing/2014/main" id="{2C36B0B3-3844-459D-964F-3C8F3E407E9F}"/>
                  </a:ext>
                </a:extLst>
              </p:cNvPr>
              <p:cNvSpPr/>
              <p:nvPr/>
            </p:nvSpPr>
            <p:spPr>
              <a:xfrm>
                <a:off x="289176" y="1965724"/>
                <a:ext cx="2700000" cy="2259110"/>
              </a:xfrm>
              <a:prstGeom prst="roundRect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b="1" dirty="0">
                    <a:solidFill>
                      <a:srgbClr val="002060"/>
                    </a:solidFill>
                  </a:rPr>
                  <a:t>Standard Linear </a:t>
                </a:r>
                <a:r>
                  <a:rPr lang="es-ES" b="1" dirty="0" err="1">
                    <a:solidFill>
                      <a:srgbClr val="002060"/>
                    </a:solidFill>
                  </a:rPr>
                  <a:t>Eigenvalue</a:t>
                </a:r>
                <a:r>
                  <a:rPr lang="es-ES" b="1" dirty="0">
                    <a:solidFill>
                      <a:srgbClr val="002060"/>
                    </a:solidFill>
                  </a:rPr>
                  <a:t> </a:t>
                </a:r>
                <a:r>
                  <a:rPr lang="es-ES" b="1" dirty="0" err="1">
                    <a:solidFill>
                      <a:srgbClr val="002060"/>
                    </a:solidFill>
                  </a:rPr>
                  <a:t>Problem</a:t>
                </a:r>
                <a:r>
                  <a:rPr lang="es-ES" sz="1800" dirty="0">
                    <a:solidFill>
                      <a:srgbClr val="002060"/>
                    </a:solidFill>
                  </a:rPr>
                  <a:t> </a:t>
                </a:r>
              </a:p>
              <a:p>
                <a:pPr algn="ctr"/>
                <a:endParaRPr lang="es-ES" dirty="0">
                  <a:solidFill>
                    <a:srgbClr val="002060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2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  <m:acc>
                        <m:accPr>
                          <m:chr m:val="⃗"/>
                          <m:ctrlPr>
                            <a:rPr lang="es-ES" sz="2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ES" sz="2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</m:acc>
                      <m:r>
                        <a:rPr lang="es-ES" sz="2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sz="20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𝝀</m:t>
                      </m:r>
                      <m:acc>
                        <m:accPr>
                          <m:chr m:val="⃗"/>
                          <m:ctrlPr>
                            <a:rPr lang="es-ES" sz="2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ES" sz="2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</m:acc>
                    </m:oMath>
                  </m:oMathPara>
                </a14:m>
                <a:endParaRPr lang="es-ES" sz="2000" b="1" dirty="0"/>
              </a:p>
              <a:p>
                <a:pPr algn="ctr"/>
                <a:endParaRPr lang="es-ES" sz="20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20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s-ES" sz="20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, ∈</m:t>
                      </m:r>
                      <m:sSup>
                        <m:sSupPr>
                          <m:ctrlPr>
                            <a:rPr lang="es-ES" sz="20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ℳ</m:t>
                          </m:r>
                        </m:e>
                        <m:sup>
                          <m:r>
                            <a:rPr lang="es-ES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𝑛𝑥𝑛</m:t>
                          </m:r>
                        </m:sup>
                      </m:sSup>
                    </m:oMath>
                  </m:oMathPara>
                </a14:m>
                <a:endParaRPr lang="es-ES" sz="2000" dirty="0"/>
              </a:p>
            </p:txBody>
          </p:sp>
        </mc:Choice>
        <mc:Fallback>
          <p:sp>
            <p:nvSpPr>
              <p:cNvPr id="13" name="Rectángulo: esquinas redondeadas 12">
                <a:extLst>
                  <a:ext uri="{FF2B5EF4-FFF2-40B4-BE49-F238E27FC236}">
                    <a16:creationId xmlns:a16="http://schemas.microsoft.com/office/drawing/2014/main" id="{2C36B0B3-3844-459D-964F-3C8F3E407E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176" y="1965724"/>
                <a:ext cx="2700000" cy="2259110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ángulo: esquinas redondeadas 14">
                <a:extLst>
                  <a:ext uri="{FF2B5EF4-FFF2-40B4-BE49-F238E27FC236}">
                    <a16:creationId xmlns:a16="http://schemas.microsoft.com/office/drawing/2014/main" id="{40F84D96-DCE4-4400-9BA3-5F102A07BE5D}"/>
                  </a:ext>
                </a:extLst>
              </p:cNvPr>
              <p:cNvSpPr/>
              <p:nvPr/>
            </p:nvSpPr>
            <p:spPr>
              <a:xfrm>
                <a:off x="6247644" y="1965724"/>
                <a:ext cx="2700000" cy="2259110"/>
              </a:xfrm>
              <a:prstGeom prst="roundRect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b="1" dirty="0">
                    <a:solidFill>
                      <a:srgbClr val="002060"/>
                    </a:solidFill>
                  </a:rPr>
                  <a:t>Non-Linear </a:t>
                </a:r>
                <a:r>
                  <a:rPr lang="es-ES" b="1" dirty="0" err="1">
                    <a:solidFill>
                      <a:srgbClr val="002060"/>
                    </a:solidFill>
                  </a:rPr>
                  <a:t>Eigenvalue</a:t>
                </a:r>
                <a:r>
                  <a:rPr lang="es-ES" b="1" dirty="0">
                    <a:solidFill>
                      <a:srgbClr val="002060"/>
                    </a:solidFill>
                  </a:rPr>
                  <a:t> </a:t>
                </a:r>
                <a:r>
                  <a:rPr lang="es-ES" b="1" dirty="0" err="1">
                    <a:solidFill>
                      <a:srgbClr val="002060"/>
                    </a:solidFill>
                  </a:rPr>
                  <a:t>Problem</a:t>
                </a:r>
                <a:r>
                  <a:rPr lang="es-ES" sz="1800" dirty="0">
                    <a:solidFill>
                      <a:srgbClr val="002060"/>
                    </a:solidFill>
                  </a:rPr>
                  <a:t> </a:t>
                </a:r>
              </a:p>
              <a:p>
                <a:pPr algn="ctr"/>
                <a:endParaRPr lang="es-ES" dirty="0">
                  <a:solidFill>
                    <a:srgbClr val="002060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20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𝐌</m:t>
                      </m:r>
                      <m:r>
                        <a:rPr lang="es-ES" sz="2000" b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s-ES" sz="20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𝛌</m:t>
                      </m:r>
                      <m:r>
                        <a:rPr lang="es-ES" sz="2000" b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acc>
                        <m:accPr>
                          <m:chr m:val="⃗"/>
                          <m:ctrlPr>
                            <a:rPr lang="es-ES" sz="2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ES" sz="2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</m:acc>
                      <m:r>
                        <m:rPr>
                          <m:nor/>
                        </m:rPr>
                        <a:rPr lang="es-ES" sz="2000" b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r>
                        <m:rPr>
                          <m:nor/>
                        </m:rPr>
                        <a:rPr lang="es-ES" sz="20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s-ES" sz="2000" b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s-ES" sz="2000" b="1" dirty="0"/>
              </a:p>
              <a:p>
                <a:pPr algn="ctr"/>
                <a:endParaRPr lang="es-ES" sz="2000" b="1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s-ES" sz="20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</m:t>
                      </m:r>
                      <m:r>
                        <a:rPr lang="es-ES" sz="20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r>
                        <a:rPr lang="es-ES" sz="20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ℝ</m:t>
                      </m:r>
                      <m:r>
                        <a:rPr lang="es-ES" sz="20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⟶</m:t>
                      </m:r>
                      <m:sSup>
                        <m:sSupPr>
                          <m:ctrlPr>
                            <a:rPr lang="es-ES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ℳ</m:t>
                          </m:r>
                        </m:e>
                        <m:sup>
                          <m:r>
                            <a:rPr lang="es-ES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𝑛𝑥𝑛</m:t>
                          </m:r>
                        </m:sup>
                      </m:sSup>
                    </m:oMath>
                  </m:oMathPara>
                </a14:m>
                <a:endParaRPr lang="es-ES" sz="2000" dirty="0"/>
              </a:p>
            </p:txBody>
          </p:sp>
        </mc:Choice>
        <mc:Fallback>
          <p:sp>
            <p:nvSpPr>
              <p:cNvPr id="15" name="Rectángulo: esquinas redondeadas 14">
                <a:extLst>
                  <a:ext uri="{FF2B5EF4-FFF2-40B4-BE49-F238E27FC236}">
                    <a16:creationId xmlns:a16="http://schemas.microsoft.com/office/drawing/2014/main" id="{40F84D96-DCE4-4400-9BA3-5F102A07BE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7644" y="1965724"/>
                <a:ext cx="2700000" cy="2259110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ángulo: esquinas redondeadas 15">
                <a:extLst>
                  <a:ext uri="{FF2B5EF4-FFF2-40B4-BE49-F238E27FC236}">
                    <a16:creationId xmlns:a16="http://schemas.microsoft.com/office/drawing/2014/main" id="{BDB58F9D-8BFB-4ED4-8D57-A261BD211C83}"/>
                  </a:ext>
                </a:extLst>
              </p:cNvPr>
              <p:cNvSpPr/>
              <p:nvPr/>
            </p:nvSpPr>
            <p:spPr>
              <a:xfrm>
                <a:off x="9226878" y="1965724"/>
                <a:ext cx="2700000" cy="2259110"/>
              </a:xfrm>
              <a:prstGeom prst="roundRect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b="1" dirty="0">
                    <a:solidFill>
                      <a:srgbClr val="002060"/>
                    </a:solidFill>
                  </a:rPr>
                  <a:t>Singular </a:t>
                </a:r>
                <a:r>
                  <a:rPr lang="es-ES" b="1" dirty="0" err="1">
                    <a:solidFill>
                      <a:srgbClr val="002060"/>
                    </a:solidFill>
                  </a:rPr>
                  <a:t>Value</a:t>
                </a:r>
                <a:r>
                  <a:rPr lang="es-ES" b="1" dirty="0">
                    <a:solidFill>
                      <a:srgbClr val="002060"/>
                    </a:solidFill>
                  </a:rPr>
                  <a:t> </a:t>
                </a:r>
                <a:r>
                  <a:rPr lang="es-ES" b="1" dirty="0" err="1">
                    <a:solidFill>
                      <a:srgbClr val="002060"/>
                    </a:solidFill>
                  </a:rPr>
                  <a:t>Decomposition</a:t>
                </a:r>
                <a:endParaRPr lang="es-ES" sz="1800" dirty="0">
                  <a:solidFill>
                    <a:srgbClr val="002060"/>
                  </a:solidFill>
                </a:endParaRPr>
              </a:p>
              <a:p>
                <a:pPr algn="ctr"/>
                <a:endParaRPr lang="es-ES" dirty="0">
                  <a:solidFill>
                    <a:srgbClr val="002060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20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  <m:acc>
                        <m:accPr>
                          <m:chr m:val="⃗"/>
                          <m:ctrlPr>
                            <a:rPr lang="es-ES" sz="2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ES" sz="2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</m:acc>
                      <m:r>
                        <a:rPr lang="es-ES" sz="20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sz="2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𝝈</m:t>
                      </m:r>
                      <m:acc>
                        <m:accPr>
                          <m:chr m:val="⃗"/>
                          <m:ctrlPr>
                            <a:rPr lang="es-ES" sz="2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ES" sz="2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𝒖</m:t>
                          </m:r>
                        </m:e>
                      </m:acc>
                    </m:oMath>
                  </m:oMathPara>
                </a14:m>
                <a:endParaRPr lang="es-ES" sz="2000" b="1" dirty="0"/>
              </a:p>
              <a:p>
                <a:pPr algn="ctr"/>
                <a:endParaRPr lang="es-ES" sz="2000" b="1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20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s-ES" sz="20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, ∈</m:t>
                      </m:r>
                      <m:sSup>
                        <m:sSupPr>
                          <m:ctrlPr>
                            <a:rPr lang="es-ES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ℳ</m:t>
                          </m:r>
                        </m:e>
                        <m:sup>
                          <m:r>
                            <a:rPr lang="es-ES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𝑛𝑥</m:t>
                          </m:r>
                          <m:r>
                            <a:rPr lang="es-ES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p>
                      </m:sSup>
                    </m:oMath>
                  </m:oMathPara>
                </a14:m>
                <a:endParaRPr lang="es-ES" sz="2000" dirty="0"/>
              </a:p>
            </p:txBody>
          </p:sp>
        </mc:Choice>
        <mc:Fallback>
          <p:sp>
            <p:nvSpPr>
              <p:cNvPr id="16" name="Rectángulo: esquinas redondeadas 15">
                <a:extLst>
                  <a:ext uri="{FF2B5EF4-FFF2-40B4-BE49-F238E27FC236}">
                    <a16:creationId xmlns:a16="http://schemas.microsoft.com/office/drawing/2014/main" id="{BDB58F9D-8BFB-4ED4-8D57-A261BD211C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6878" y="1965724"/>
                <a:ext cx="2700000" cy="2259110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4382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4" grpId="0"/>
      <p:bldP spid="14" grpId="1"/>
      <p:bldP spid="3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8401616" y="2"/>
            <a:ext cx="3790384" cy="3651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5">
                    <a:lumMod val="50000"/>
                  </a:schemeClr>
                </a:solidFill>
              </a:rPr>
              <a:t>Eigenvalue Problems in Engineering with application to fluid dynamics</a:t>
            </a:r>
            <a:endParaRPr lang="es-ES" sz="1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4FCC0-1602-4E53-A4A9-B84AD752D31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29"/>
              <p:cNvSpPr txBox="1"/>
              <p:nvPr/>
            </p:nvSpPr>
            <p:spPr>
              <a:xfrm>
                <a:off x="246756" y="1055955"/>
                <a:ext cx="11698487" cy="1978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742950" lvl="1" indent="-285750">
                  <a:lnSpc>
                    <a:spcPts val="3500"/>
                  </a:lnSpc>
                  <a:buFont typeface="Arial" panose="020B0604020202020204" pitchFamily="34" charset="0"/>
                  <a:buChar char="•"/>
                </a:pPr>
                <a:r>
                  <a:rPr lang="es-ES" sz="1600" u="sng" dirty="0" err="1">
                    <a:solidFill>
                      <a:srgbClr val="002060"/>
                    </a:solidFill>
                  </a:rPr>
                  <a:t>Goal</a:t>
                </a:r>
                <a:r>
                  <a:rPr lang="es-ES" sz="1600" dirty="0">
                    <a:solidFill>
                      <a:srgbClr val="002060"/>
                    </a:solidFill>
                  </a:rPr>
                  <a:t>: Given a square matrix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ES" sz="16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s-ES" sz="1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s-ES" sz="1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p>
                        <m:r>
                          <a:rPr lang="es-E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𝑛𝑥𝑛</m:t>
                        </m:r>
                      </m:sup>
                    </m:sSup>
                  </m:oMath>
                </a14:m>
                <a:r>
                  <a:rPr lang="es-ES" sz="1600" dirty="0">
                    <a:solidFill>
                      <a:srgbClr val="002060"/>
                    </a:solidFill>
                  </a:rPr>
                  <a:t> find  </a:t>
                </a:r>
                <a14:m>
                  <m:oMath xmlns:m="http://schemas.openxmlformats.org/officeDocument/2006/math">
                    <m:r>
                      <a:rPr lang="es-ES" sz="1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such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that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sz="1600" dirty="0">
                    <a:solidFill>
                      <a:srgbClr val="002060"/>
                    </a:solidFill>
                  </a:rPr>
                  <a:t> linear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system</a:t>
                </a:r>
                <a:r>
                  <a:rPr lang="es-ES" sz="1600" dirty="0">
                    <a:solidFill>
                      <a:srgbClr val="002060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s-ES" sz="1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acc>
                      <m:accPr>
                        <m:chr m:val="⃗"/>
                        <m:ctrlP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  <m:r>
                      <a:rPr lang="es-ES" sz="1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s-ES" sz="1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acc>
                      <m:accPr>
                        <m:chr m:val="⃗"/>
                        <m:ctrlP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</m:oMath>
                </a14:m>
                <a:r>
                  <a:rPr lang="es-ES" sz="1600" b="1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>
                    <a:solidFill>
                      <a:srgbClr val="002060"/>
                    </a:solidFill>
                  </a:rPr>
                  <a:t>has non-trivial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solution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  <m:r>
                      <a:rPr lang="es-ES" sz="1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</a:p>
              <a:p>
                <a:pPr marL="1200150" lvl="2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s-ES" sz="1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is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an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eigenvalue</a:t>
                </a:r>
                <a:r>
                  <a:rPr lang="es-ES" sz="1600" dirty="0">
                    <a:solidFill>
                      <a:srgbClr val="002060"/>
                    </a:solidFill>
                  </a:rPr>
                  <a:t>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ES" sz="160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A</m:t>
                    </m:r>
                  </m:oMath>
                </a14:m>
                <a:r>
                  <a:rPr lang="es-ES" sz="1600" dirty="0">
                    <a:solidFill>
                      <a:srgbClr val="002060"/>
                    </a:solidFill>
                  </a:rPr>
                  <a:t>. </a:t>
                </a:r>
              </a:p>
              <a:p>
                <a:pPr marL="1200150" lvl="2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  <m:r>
                      <a:rPr lang="es-ES" sz="1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ES" sz="1600" dirty="0" err="1">
                    <a:solidFill>
                      <a:srgbClr val="002060"/>
                    </a:solidFill>
                  </a:rPr>
                  <a:t>is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eigenvector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associated</a:t>
                </a:r>
                <a:r>
                  <a:rPr lang="es-ES" sz="1600" dirty="0">
                    <a:solidFill>
                      <a:srgbClr val="002060"/>
                    </a:solidFill>
                  </a:rPr>
                  <a:t> to </a:t>
                </a:r>
                <a14:m>
                  <m:oMath xmlns:m="http://schemas.openxmlformats.org/officeDocument/2006/math">
                    <m:r>
                      <a:rPr lang="es-ES" sz="1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s-ES" sz="1600" dirty="0">
                    <a:solidFill>
                      <a:srgbClr val="002060"/>
                    </a:solidFill>
                  </a:rPr>
                  <a:t>.</a:t>
                </a:r>
              </a:p>
              <a:p>
                <a:pPr marL="1200150" lvl="2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s-ES" sz="1600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sz="1600" dirty="0">
                    <a:solidFill>
                      <a:srgbClr val="002060"/>
                    </a:solidFill>
                  </a:rPr>
                  <a:t> set of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eigenvalues</a:t>
                </a:r>
                <a:r>
                  <a:rPr lang="es-ES" sz="1600" dirty="0">
                    <a:solidFill>
                      <a:srgbClr val="002060"/>
                    </a:solidFill>
                  </a:rPr>
                  <a:t>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ES" sz="160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A</m:t>
                    </m:r>
                  </m:oMath>
                </a14:m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is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called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eigenspectrum</a:t>
                </a:r>
                <a:r>
                  <a:rPr lang="es-ES" sz="1600" dirty="0">
                    <a:solidFill>
                      <a:srgbClr val="002060"/>
                    </a:solidFill>
                  </a:rPr>
                  <a:t> and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is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denoted</a:t>
                </a:r>
                <a:r>
                  <a:rPr lang="es-ES" sz="1600" dirty="0">
                    <a:solidFill>
                      <a:srgbClr val="002060"/>
                    </a:solidFill>
                  </a:rPr>
                  <a:t> as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  <m:d>
                      <m:dPr>
                        <m:ctrlPr>
                          <a:rPr lang="es-E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s-ES" sz="16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e>
                    </m:d>
                  </m:oMath>
                </a14:m>
                <a:endParaRPr lang="es-ES" sz="1600" dirty="0">
                  <a:solidFill>
                    <a:srgbClr val="002060"/>
                  </a:solidFill>
                </a:endParaRPr>
              </a:p>
              <a:p>
                <a:pPr marL="1200150" lvl="2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s-ES" sz="1600" dirty="0" err="1">
                    <a:solidFill>
                      <a:srgbClr val="002060"/>
                    </a:solidFill>
                  </a:rPr>
                  <a:t>Left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eigenvector</a:t>
                </a:r>
                <a:r>
                  <a:rPr lang="es-ES" sz="1600" dirty="0">
                    <a:solidFill>
                      <a:srgbClr val="002060"/>
                    </a:solidFill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s-ES" sz="16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 sz="16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acc>
                      </m:e>
                      <m:sup>
                        <m: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s-ES" sz="1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s-ES" sz="1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s-ES" sz="1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sSup>
                      <m:sSupPr>
                        <m:ctrlP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s-ES" sz="16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 sz="16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acc>
                      </m:e>
                      <m:sup>
                        <m: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s-ES" sz="1600" dirty="0">
                    <a:solidFill>
                      <a:srgbClr val="002060"/>
                    </a:solidFill>
                  </a:rPr>
                  <a:t>     So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acc>
                      <m:accPr>
                        <m:chr m:val="⃗"/>
                        <m:ctrlP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acc>
                    <m:r>
                      <a:rPr lang="es-ES" sz="1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s-ES" sz="1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acc>
                      <m:accPr>
                        <m:chr m:val="⃗"/>
                        <m:ctrlP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acc>
                  </m:oMath>
                </a14:m>
                <a:r>
                  <a:rPr lang="es-ES" sz="1600" dirty="0">
                    <a:solidFill>
                      <a:srgbClr val="002060"/>
                    </a:solidFill>
                  </a:rPr>
                  <a:t>    A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left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eigenvector</a:t>
                </a:r>
                <a:r>
                  <a:rPr lang="es-ES" sz="1600" dirty="0">
                    <a:solidFill>
                      <a:srgbClr val="002060"/>
                    </a:solidFill>
                  </a:rPr>
                  <a:t> of </a:t>
                </a:r>
                <a14:m>
                  <m:oMath xmlns:m="http://schemas.openxmlformats.org/officeDocument/2006/math">
                    <m:r>
                      <a:rPr lang="es-ES" sz="1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is</a:t>
                </a:r>
                <a:r>
                  <a:rPr lang="es-ES" sz="1600" dirty="0">
                    <a:solidFill>
                      <a:srgbClr val="002060"/>
                    </a:solidFill>
                  </a:rPr>
                  <a:t> a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right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eigenvector</a:t>
                </a:r>
                <a:r>
                  <a:rPr lang="es-ES" sz="1600" dirty="0">
                    <a:solidFill>
                      <a:srgbClr val="002060"/>
                    </a:solidFill>
                  </a:rPr>
                  <a:t>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with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same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eigenvalue</a:t>
                </a:r>
                <a:endParaRPr lang="es-ES" sz="1600" dirty="0">
                  <a:solidFill>
                    <a:srgbClr val="002060"/>
                  </a:solidFill>
                </a:endParaRPr>
              </a:p>
            </p:txBody>
          </p:sp>
        </mc:Choice>
        <mc:Fallback>
          <p:sp>
            <p:nvSpPr>
              <p:cNvPr id="7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756" y="1055955"/>
                <a:ext cx="11698487" cy="1978619"/>
              </a:xfrm>
              <a:prstGeom prst="rect">
                <a:avLst/>
              </a:prstGeom>
              <a:blipFill>
                <a:blip r:embed="rId2"/>
                <a:stretch>
                  <a:fillRect b="-3077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ángulo 7"/>
              <p:cNvSpPr/>
              <p:nvPr/>
            </p:nvSpPr>
            <p:spPr>
              <a:xfrm>
                <a:off x="246755" y="3081033"/>
                <a:ext cx="8552011" cy="5411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42950" lvl="1" indent="-285750">
                  <a:lnSpc>
                    <a:spcPts val="3500"/>
                  </a:lnSpc>
                  <a:buFont typeface="Arial" panose="020B0604020202020204" pitchFamily="34" charset="0"/>
                  <a:buChar char="•"/>
                </a:pPr>
                <a:r>
                  <a:rPr lang="es-ES" sz="1600" dirty="0" err="1">
                    <a:solidFill>
                      <a:srgbClr val="002060"/>
                    </a:solidFill>
                  </a:rPr>
                  <a:t>Eigenvectors</a:t>
                </a:r>
                <a:r>
                  <a:rPr lang="es-ES" sz="1600" dirty="0">
                    <a:solidFill>
                      <a:srgbClr val="002060"/>
                    </a:solidFill>
                  </a:rPr>
                  <a:t> determines 1-dimensional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invariant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subspaces</a:t>
                </a:r>
                <a:r>
                  <a:rPr lang="es-ES" sz="1600" dirty="0">
                    <a:solidFill>
                      <a:srgbClr val="002060"/>
                    </a:solidFill>
                  </a:rPr>
                  <a:t> of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sz="1600" dirty="0">
                    <a:solidFill>
                      <a:srgbClr val="002060"/>
                    </a:solidFill>
                  </a:rPr>
                  <a:t> linear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transformation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s-ES" sz="1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s-ES" sz="1600" b="1" dirty="0">
                    <a:solidFill>
                      <a:srgbClr val="002060"/>
                    </a:solidFill>
                  </a:rPr>
                  <a:t>.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</a:p>
            </p:txBody>
          </p:sp>
        </mc:Choice>
        <mc:Fallback>
          <p:sp>
            <p:nvSpPr>
              <p:cNvPr id="8" name="Rectángu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755" y="3081033"/>
                <a:ext cx="8552011" cy="541174"/>
              </a:xfrm>
              <a:prstGeom prst="rect">
                <a:avLst/>
              </a:prstGeom>
              <a:blipFill>
                <a:blip r:embed="rId3"/>
                <a:stretch>
                  <a:fillRect b="-3371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243" y="3751584"/>
            <a:ext cx="2969893" cy="29698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ángulo 10"/>
              <p:cNvSpPr/>
              <p:nvPr/>
            </p:nvSpPr>
            <p:spPr>
              <a:xfrm>
                <a:off x="5470324" y="3642842"/>
                <a:ext cx="5646071" cy="29323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>
                  <a:lnSpc>
                    <a:spcPct val="150000"/>
                  </a:lnSpc>
                </a:pPr>
                <a:r>
                  <a:rPr lang="es-ES" sz="1400" dirty="0">
                    <a:solidFill>
                      <a:srgbClr val="002060"/>
                    </a:solidFill>
                    <a:ea typeface="Cambria Math" panose="02040503050406030204" pitchFamily="18" charset="0"/>
                  </a:rPr>
                  <a:t>Matrix </a:t>
                </a:r>
                <a14:m>
                  <m:oMath xmlns:m="http://schemas.openxmlformats.org/officeDocument/2006/math">
                    <m:r>
                      <a:rPr lang="es-ES" sz="14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es-ES" sz="14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s-ES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s-ES" sz="14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s-ES" sz="14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es-ES" sz="14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s-ES" sz="14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s-ES" sz="14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s-ES" sz="1400" dirty="0">
                    <a:solidFill>
                      <a:srgbClr val="002060"/>
                    </a:solidFill>
                  </a:rPr>
                  <a:t> fulfills </a:t>
                </a:r>
                <a14:m>
                  <m:oMath xmlns:m="http://schemas.openxmlformats.org/officeDocument/2006/math">
                    <m:m>
                      <m:mPr>
                        <m:mcs>
                          <m:mc>
                            <m:mcPr>
                              <m:count m:val="1"/>
                              <m:mcJc m:val="center"/>
                            </m:mcPr>
                          </m:mc>
                        </m:mcs>
                        <m:ctrlPr>
                          <a:rPr lang="es-ES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mPr>
                      <m:mr>
                        <m:e>
                          <m:d>
                            <m:dPr>
                              <m:ctrlPr>
                                <a:rPr lang="es-ES" sz="14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sz="14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s-ES" sz="1400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  <m:e>
                                    <m:r>
                                      <a:rPr lang="es-ES" sz="1400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s-ES" sz="1400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  <m:e>
                                    <m:r>
                                      <a:rPr lang="es-ES" sz="1400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mr>
                              </m:m>
                            </m:e>
                          </m:d>
                          <m:d>
                            <m:dPr>
                              <m:ctrlPr>
                                <a:rPr lang="es-ES" sz="14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sz="14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s-ES" sz="1400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s-ES" sz="1400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mr>
                              </m:m>
                            </m:e>
                          </m:d>
                          <m:r>
                            <a:rPr lang="es-ES" sz="1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=3</m:t>
                          </m:r>
                          <m:d>
                            <m:dPr>
                              <m:ctrlPr>
                                <a:rPr lang="es-ES" sz="14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sz="14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s-ES" sz="1400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s-ES" sz="1400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mr>
                              </m:m>
                            </m:e>
                          </m:d>
                          <m:r>
                            <a:rPr lang="es-ES" sz="1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  </m:t>
                          </m:r>
                        </m:e>
                      </m:mr>
                      <m:mr>
                        <m:e>
                          <m:r>
                            <a:rPr lang="es-ES" sz="1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  <m:d>
                            <m:dPr>
                              <m:ctrlPr>
                                <a:rPr lang="es-ES" sz="14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sz="14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s-ES" sz="1400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  <m:e>
                                    <m:r>
                                      <a:rPr lang="es-ES" sz="1400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s-ES" sz="1400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  <m:e>
                                    <m:r>
                                      <a:rPr lang="es-ES" sz="1400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mr>
                              </m:m>
                            </m:e>
                          </m:d>
                          <m:d>
                            <m:dPr>
                              <m:ctrlPr>
                                <a:rPr lang="es-ES" sz="14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sz="14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s-ES" sz="1400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s-ES" sz="1400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−1</m:t>
                                    </m:r>
                                  </m:e>
                                </m:mr>
                              </m:m>
                            </m:e>
                          </m:d>
                          <m:r>
                            <a:rPr lang="es-ES" sz="1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  <m:d>
                            <m:dPr>
                              <m:ctrlPr>
                                <a:rPr lang="es-ES" sz="14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sz="14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s-ES" sz="1400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s-ES" sz="1400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−1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</m:mr>
                    </m:m>
                  </m:oMath>
                </a14:m>
                <a:endParaRPr lang="es-ES" sz="1400" dirty="0">
                  <a:solidFill>
                    <a:srgbClr val="002060"/>
                  </a:solidFill>
                </a:endParaRP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s-ES" sz="1400" dirty="0">
                    <a:solidFill>
                      <a:srgbClr val="002060"/>
                    </a:solidFill>
                  </a:rPr>
                  <a:t>Blue </a:t>
                </a:r>
                <a:r>
                  <a:rPr lang="es-ES" sz="1400" dirty="0" err="1">
                    <a:solidFill>
                      <a:srgbClr val="002060"/>
                    </a:solidFill>
                  </a:rPr>
                  <a:t>eigenvector</a:t>
                </a:r>
                <a:r>
                  <a:rPr lang="es-ES" sz="1400" dirty="0">
                    <a:solidFill>
                      <a:srgbClr val="002060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s-ES" sz="14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 sz="14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e>
                      <m:sub>
                        <m:r>
                          <a:rPr lang="es-ES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s-ES" sz="14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s-ES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s-ES" sz="14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s-ES" sz="14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s-ES" sz="14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r>
                      <a:rPr lang="es-ES" sz="14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s-ES" sz="1400" dirty="0">
                    <a:solidFill>
                      <a:srgbClr val="002060"/>
                    </a:solidFill>
                  </a:rPr>
                  <a:t> </a:t>
                </a:r>
                <a:r>
                  <a:rPr lang="es-ES" sz="1400" dirty="0" err="1">
                    <a:solidFill>
                      <a:srgbClr val="002060"/>
                    </a:solidFill>
                  </a:rPr>
                  <a:t>is</a:t>
                </a:r>
                <a:r>
                  <a:rPr lang="es-ES" sz="1400" dirty="0">
                    <a:solidFill>
                      <a:srgbClr val="002060"/>
                    </a:solidFill>
                  </a:rPr>
                  <a:t> </a:t>
                </a:r>
                <a:r>
                  <a:rPr lang="es-ES" sz="1400" dirty="0" err="1">
                    <a:solidFill>
                      <a:srgbClr val="002060"/>
                    </a:solidFill>
                  </a:rPr>
                  <a:t>amplified</a:t>
                </a:r>
                <a:r>
                  <a:rPr lang="es-ES" sz="1400" dirty="0">
                    <a:solidFill>
                      <a:srgbClr val="002060"/>
                    </a:solidFill>
                  </a:rPr>
                  <a:t> (3x) </a:t>
                </a:r>
                <a:r>
                  <a:rPr lang="es-ES" sz="1400" dirty="0" err="1">
                    <a:solidFill>
                      <a:srgbClr val="002060"/>
                    </a:solidFill>
                  </a:rPr>
                  <a:t>when</a:t>
                </a:r>
                <a:r>
                  <a:rPr lang="es-ES" sz="1400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s-ES" sz="14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s-ES" sz="1400" dirty="0">
                    <a:solidFill>
                      <a:srgbClr val="002060"/>
                    </a:solidFill>
                  </a:rPr>
                  <a:t> </a:t>
                </a:r>
                <a:r>
                  <a:rPr lang="es-ES" sz="1400" dirty="0" err="1">
                    <a:solidFill>
                      <a:srgbClr val="002060"/>
                    </a:solidFill>
                  </a:rPr>
                  <a:t>is</a:t>
                </a:r>
                <a:r>
                  <a:rPr lang="es-ES" sz="1400" dirty="0">
                    <a:solidFill>
                      <a:srgbClr val="002060"/>
                    </a:solidFill>
                  </a:rPr>
                  <a:t> </a:t>
                </a:r>
                <a:r>
                  <a:rPr lang="es-ES" sz="1400" dirty="0" err="1">
                    <a:solidFill>
                      <a:srgbClr val="002060"/>
                    </a:solidFill>
                  </a:rPr>
                  <a:t>applied</a:t>
                </a:r>
                <a:r>
                  <a:rPr lang="es-ES" sz="1400" dirty="0">
                    <a:solidFill>
                      <a:srgbClr val="002060"/>
                    </a:solidFill>
                  </a:rPr>
                  <a:t> </a:t>
                </a:r>
                <a:r>
                  <a:rPr lang="es-ES" sz="1400" dirty="0" err="1">
                    <a:solidFill>
                      <a:srgbClr val="002060"/>
                    </a:solidFill>
                  </a:rPr>
                  <a:t>but</a:t>
                </a:r>
                <a:r>
                  <a:rPr lang="es-ES" sz="1400" dirty="0">
                    <a:solidFill>
                      <a:srgbClr val="002060"/>
                    </a:solidFill>
                  </a:rPr>
                  <a:t> </a:t>
                </a:r>
                <a:r>
                  <a:rPr lang="es-ES" sz="1400" dirty="0" err="1">
                    <a:solidFill>
                      <a:srgbClr val="002060"/>
                    </a:solidFill>
                  </a:rPr>
                  <a:t>keeps</a:t>
                </a:r>
                <a:r>
                  <a:rPr lang="es-ES" sz="1400" dirty="0">
                    <a:solidFill>
                      <a:srgbClr val="002060"/>
                    </a:solidFill>
                  </a:rPr>
                  <a:t> </a:t>
                </a:r>
                <a:r>
                  <a:rPr lang="es-ES" sz="1400" dirty="0" err="1">
                    <a:solidFill>
                      <a:srgbClr val="002060"/>
                    </a:solidFill>
                  </a:rPr>
                  <a:t>its</a:t>
                </a:r>
                <a:r>
                  <a:rPr lang="es-ES" sz="1400" dirty="0">
                    <a:solidFill>
                      <a:srgbClr val="002060"/>
                    </a:solidFill>
                  </a:rPr>
                  <a:t> </a:t>
                </a:r>
                <a:r>
                  <a:rPr lang="es-ES" sz="1400" dirty="0" err="1">
                    <a:solidFill>
                      <a:srgbClr val="002060"/>
                    </a:solidFill>
                  </a:rPr>
                  <a:t>direction</a:t>
                </a:r>
                <a:r>
                  <a:rPr lang="es-ES" sz="1400" dirty="0">
                    <a:solidFill>
                      <a:srgbClr val="002060"/>
                    </a:solidFill>
                  </a:rPr>
                  <a:t>. 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s-ES" sz="1400" dirty="0">
                    <a:solidFill>
                      <a:srgbClr val="002060"/>
                    </a:solidFill>
                  </a:rPr>
                  <a:t>Pink </a:t>
                </a:r>
                <a:r>
                  <a:rPr lang="es-ES" sz="1400" dirty="0" err="1">
                    <a:solidFill>
                      <a:srgbClr val="002060"/>
                    </a:solidFill>
                  </a:rPr>
                  <a:t>eigenvector</a:t>
                </a:r>
                <a:r>
                  <a:rPr lang="es-ES" sz="1400" dirty="0">
                    <a:solidFill>
                      <a:srgbClr val="002060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s-ES" sz="14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 sz="14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e>
                      <m:sub>
                        <m:r>
                          <a:rPr lang="es-ES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s-ES" sz="14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s-ES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s-ES" sz="14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s-ES" sz="14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s-ES" sz="14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s-ES" sz="1400" dirty="0">
                    <a:solidFill>
                      <a:srgbClr val="002060"/>
                    </a:solidFill>
                  </a:rPr>
                  <a:t>, </a:t>
                </a:r>
                <a:r>
                  <a:rPr lang="en-US" dirty="0"/>
                  <a:t> </a:t>
                </a:r>
                <a:r>
                  <a:rPr lang="en-US" sz="1400" dirty="0">
                    <a:solidFill>
                      <a:srgbClr val="002060"/>
                    </a:solidFill>
                  </a:rPr>
                  <a:t>is mapped to itself by </a:t>
                </a:r>
                <a14:m>
                  <m:oMath xmlns:m="http://schemas.openxmlformats.org/officeDocument/2006/math">
                    <m:r>
                      <a:rPr lang="es-ES" sz="14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s-ES" sz="1400" dirty="0">
                    <a:solidFill>
                      <a:srgbClr val="002060"/>
                    </a:solidFill>
                  </a:rPr>
                  <a:t>.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s-ES" sz="1400" dirty="0">
                    <a:solidFill>
                      <a:srgbClr val="002060"/>
                    </a:solidFill>
                  </a:rPr>
                  <a:t>Red </a:t>
                </a:r>
                <a:r>
                  <a:rPr lang="es-ES" sz="1400" dirty="0" err="1">
                    <a:solidFill>
                      <a:srgbClr val="002060"/>
                    </a:solidFill>
                  </a:rPr>
                  <a:t>vectors</a:t>
                </a:r>
                <a:r>
                  <a:rPr lang="es-ES" sz="1400" dirty="0">
                    <a:solidFill>
                      <a:srgbClr val="002060"/>
                    </a:solidFill>
                  </a:rPr>
                  <a:t> are </a:t>
                </a:r>
                <a:r>
                  <a:rPr lang="es-ES" sz="1400" dirty="0" err="1">
                    <a:solidFill>
                      <a:srgbClr val="002060"/>
                    </a:solidFill>
                  </a:rPr>
                  <a:t>linearly</a:t>
                </a:r>
                <a:r>
                  <a:rPr lang="es-ES" sz="1400" dirty="0">
                    <a:solidFill>
                      <a:srgbClr val="002060"/>
                    </a:solidFill>
                  </a:rPr>
                  <a:t> </a:t>
                </a:r>
                <a:r>
                  <a:rPr lang="es-ES" sz="1400" dirty="0" err="1">
                    <a:solidFill>
                      <a:srgbClr val="002060"/>
                    </a:solidFill>
                  </a:rPr>
                  <a:t>transformed</a:t>
                </a:r>
                <a:r>
                  <a:rPr lang="es-ES" sz="1400" dirty="0">
                    <a:solidFill>
                      <a:srgbClr val="002060"/>
                    </a:solidFill>
                  </a:rPr>
                  <a:t> </a:t>
                </a:r>
                <a:r>
                  <a:rPr lang="es-ES" sz="1400" dirty="0" err="1">
                    <a:solidFill>
                      <a:srgbClr val="002060"/>
                    </a:solidFill>
                  </a:rPr>
                  <a:t>by</a:t>
                </a:r>
                <a:r>
                  <a:rPr lang="es-ES" sz="1400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s-ES" sz="14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s-ES" sz="1400" dirty="0"/>
                  <a:t>.</a:t>
                </a:r>
              </a:p>
            </p:txBody>
          </p:sp>
        </mc:Choice>
        <mc:Fallback xmlns="">
          <p:sp>
            <p:nvSpPr>
              <p:cNvPr id="11" name="Rectángulo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0324" y="3642842"/>
                <a:ext cx="5646071" cy="293234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ángulo redondeado 11"/>
          <p:cNvSpPr/>
          <p:nvPr/>
        </p:nvSpPr>
        <p:spPr>
          <a:xfrm>
            <a:off x="2472612" y="3642842"/>
            <a:ext cx="8574833" cy="3125094"/>
          </a:xfrm>
          <a:prstGeom prst="roundRect">
            <a:avLst/>
          </a:prstGeom>
          <a:noFill/>
          <a:ln w="412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TextBox 29">
            <a:extLst>
              <a:ext uri="{FF2B5EF4-FFF2-40B4-BE49-F238E27FC236}">
                <a16:creationId xmlns:a16="http://schemas.microsoft.com/office/drawing/2014/main" id="{CFCFDCF4-28C8-4113-BBEA-C44D39910383}"/>
              </a:ext>
            </a:extLst>
          </p:cNvPr>
          <p:cNvSpPr txBox="1"/>
          <p:nvPr/>
        </p:nvSpPr>
        <p:spPr>
          <a:xfrm>
            <a:off x="320841" y="679518"/>
            <a:ext cx="11145961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50000"/>
              </a:lnSpc>
              <a:buClr>
                <a:srgbClr val="168BBA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es-ES" b="1" dirty="0" err="1">
                <a:solidFill>
                  <a:srgbClr val="002060"/>
                </a:solidFill>
              </a:rPr>
              <a:t>Introduction</a:t>
            </a:r>
            <a:r>
              <a:rPr lang="en-US" dirty="0">
                <a:solidFill>
                  <a:srgbClr val="002060"/>
                </a:solidFill>
              </a:rPr>
              <a:t>. Linear Eigenvalue Problem</a:t>
            </a:r>
          </a:p>
        </p:txBody>
      </p:sp>
    </p:spTree>
    <p:extLst>
      <p:ext uri="{BB962C8B-B14F-4D97-AF65-F5344CB8AC3E}">
        <p14:creationId xmlns:p14="http://schemas.microsoft.com/office/powerpoint/2010/main" val="2754990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8401616" y="2"/>
            <a:ext cx="3790384" cy="3651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5">
                    <a:lumMod val="50000"/>
                  </a:schemeClr>
                </a:solidFill>
              </a:rPr>
              <a:t>Eigenvalue Problems in Engineering with application to fluid dynamics</a:t>
            </a:r>
            <a:endParaRPr lang="es-ES" sz="1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4FCC0-1602-4E53-A4A9-B84AD752D31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29"/>
              <p:cNvSpPr txBox="1"/>
              <p:nvPr/>
            </p:nvSpPr>
            <p:spPr>
              <a:xfrm>
                <a:off x="44577" y="1316417"/>
                <a:ext cx="11698487" cy="4824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742950" lvl="1" indent="-285750">
                  <a:lnSpc>
                    <a:spcPts val="3500"/>
                  </a:lnSpc>
                  <a:buFont typeface="Arial" panose="020B0604020202020204" pitchFamily="34" charset="0"/>
                  <a:buChar char="•"/>
                </a:pPr>
                <a:r>
                  <a:rPr lang="es-ES" sz="1600" u="sng" dirty="0" err="1">
                    <a:solidFill>
                      <a:srgbClr val="002060"/>
                    </a:solidFill>
                  </a:rPr>
                  <a:t>Goal</a:t>
                </a:r>
                <a:r>
                  <a:rPr lang="es-ES" sz="1600" dirty="0">
                    <a:solidFill>
                      <a:srgbClr val="002060"/>
                    </a:solidFill>
                  </a:rPr>
                  <a:t>: Given a square matrix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ES" sz="16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s-ES" sz="1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s-ES" sz="1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p>
                        <m:r>
                          <a:rPr lang="es-E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𝑛𝑥𝑛</m:t>
                        </m:r>
                      </m:sup>
                    </m:sSup>
                  </m:oMath>
                </a14:m>
                <a:r>
                  <a:rPr lang="es-ES" sz="1600" dirty="0">
                    <a:solidFill>
                      <a:srgbClr val="002060"/>
                    </a:solidFill>
                  </a:rPr>
                  <a:t> find  </a:t>
                </a:r>
                <a14:m>
                  <m:oMath xmlns:m="http://schemas.openxmlformats.org/officeDocument/2006/math">
                    <m:r>
                      <a:rPr lang="es-ES" sz="1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such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that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sz="1600" dirty="0">
                    <a:solidFill>
                      <a:srgbClr val="002060"/>
                    </a:solidFill>
                  </a:rPr>
                  <a:t> linear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system</a:t>
                </a:r>
                <a:r>
                  <a:rPr lang="es-ES" sz="1600" dirty="0">
                    <a:solidFill>
                      <a:srgbClr val="002060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s-ES" sz="1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acc>
                      <m:accPr>
                        <m:chr m:val="⃗"/>
                        <m:ctrlP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  <m:r>
                      <a:rPr lang="es-ES" sz="1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s-ES" sz="1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acc>
                      <m:accPr>
                        <m:chr m:val="⃗"/>
                        <m:ctrlP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</m:oMath>
                </a14:m>
                <a:r>
                  <a:rPr lang="es-ES" sz="1600" b="1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>
                    <a:solidFill>
                      <a:srgbClr val="002060"/>
                    </a:solidFill>
                  </a:rPr>
                  <a:t>has non-trivial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solution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  <m:r>
                      <a:rPr lang="es-ES" sz="1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s-ES" sz="1600" dirty="0">
                  <a:solidFill>
                    <a:srgbClr val="002060"/>
                  </a:solidFill>
                </a:endParaRPr>
              </a:p>
            </p:txBody>
          </p:sp>
        </mc:Choice>
        <mc:Fallback>
          <p:sp>
            <p:nvSpPr>
              <p:cNvPr id="7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77" y="1316417"/>
                <a:ext cx="11698487" cy="482440"/>
              </a:xfrm>
              <a:prstGeom prst="rect">
                <a:avLst/>
              </a:prstGeom>
              <a:blipFill>
                <a:blip r:embed="rId2"/>
                <a:stretch>
                  <a:fillRect b="-16456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-171416"/>
            <a:ext cx="65" cy="276999"/>
          </a:xfrm>
          <a:prstGeom prst="rect">
            <a:avLst/>
          </a:prstGeom>
          <a:solidFill>
            <a:srgbClr val="FFFD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ángulo 2"/>
              <p:cNvSpPr/>
              <p:nvPr/>
            </p:nvSpPr>
            <p:spPr>
              <a:xfrm>
                <a:off x="3630441" y="2278700"/>
                <a:ext cx="3357207" cy="5411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>
                  <a:lnSpc>
                    <a:spcPts val="35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acc>
                        <m:accPr>
                          <m:chr m:val="⃗"/>
                          <m:ctrlPr>
                            <a:rPr lang="es-ES" sz="1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ES" sz="1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s-ES" sz="16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s-ES" sz="16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acc>
                        <m:accPr>
                          <m:chr m:val="⃗"/>
                          <m:ctrlPr>
                            <a:rPr lang="es-ES" sz="1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ES" sz="1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s-ES" sz="16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sz="16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s-ES" sz="16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ctrlPr>
                            <a:rPr lang="es-ES" sz="1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sz="1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s-ES" sz="1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s-ES" sz="1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es-ES" sz="1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</m:d>
                      <m:acc>
                        <m:accPr>
                          <m:chr m:val="⃗"/>
                          <m:ctrlPr>
                            <a:rPr lang="es-ES" sz="1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ES" sz="1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s-ES" sz="16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sz="16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s-ES" sz="16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" name="Rectá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0441" y="2278700"/>
                <a:ext cx="3357207" cy="54117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ángulo 12"/>
              <p:cNvSpPr/>
              <p:nvPr/>
            </p:nvSpPr>
            <p:spPr>
              <a:xfrm>
                <a:off x="717535" y="1937372"/>
                <a:ext cx="10143129" cy="30469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ES" sz="1600" dirty="0">
                    <a:solidFill>
                      <a:srgbClr val="002060"/>
                    </a:solidFill>
                  </a:rPr>
                  <a:t>Solving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sz="1600" dirty="0">
                    <a:solidFill>
                      <a:srgbClr val="002060"/>
                    </a:solidFill>
                  </a:rPr>
                  <a:t> EVP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is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equivalent</a:t>
                </a:r>
                <a:r>
                  <a:rPr lang="es-ES" sz="1600" dirty="0">
                    <a:solidFill>
                      <a:srgbClr val="002060"/>
                    </a:solidFill>
                  </a:rPr>
                  <a:t> to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find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an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eigenpair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s-ES" sz="16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s-ES" sz="1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s-ES" sz="1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acc>
                      <m:accPr>
                        <m:chr m:val="⃗"/>
                        <m:ctrlP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  <m:r>
                      <a:rPr lang="es-ES" sz="1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that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satisfies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homogeneus</a:t>
                </a:r>
                <a:r>
                  <a:rPr lang="es-ES" sz="1600" dirty="0">
                    <a:solidFill>
                      <a:srgbClr val="002060"/>
                    </a:solidFill>
                  </a:rPr>
                  <a:t> linear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system</a:t>
                </a:r>
                <a:r>
                  <a:rPr lang="es-ES" sz="1600" dirty="0">
                    <a:solidFill>
                      <a:srgbClr val="002060"/>
                    </a:solidFill>
                  </a:rPr>
                  <a:t>:</a:t>
                </a:r>
              </a:p>
              <a:p>
                <a:endParaRPr lang="es-ES" sz="1600" dirty="0">
                  <a:solidFill>
                    <a:srgbClr val="002060"/>
                  </a:solidFill>
                </a:endParaRPr>
              </a:p>
              <a:p>
                <a:endParaRPr lang="es-ES" sz="1600" dirty="0">
                  <a:solidFill>
                    <a:srgbClr val="002060"/>
                  </a:solidFill>
                </a:endParaRPr>
              </a:p>
              <a:p>
                <a:endParaRPr lang="es-ES" sz="1600" dirty="0">
                  <a:solidFill>
                    <a:srgbClr val="002060"/>
                  </a:solidFill>
                </a:endParaRPr>
              </a:p>
              <a:p>
                <a:pPr marL="0" lvl="1"/>
                <a:r>
                  <a:rPr lang="es-ES" sz="1600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system</a:t>
                </a:r>
                <a:r>
                  <a:rPr lang="es-ES" sz="1600" dirty="0">
                    <a:solidFill>
                      <a:srgbClr val="002060"/>
                    </a:solidFill>
                  </a:rPr>
                  <a:t> has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nontrivial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solutions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if</a:t>
                </a:r>
                <a:r>
                  <a:rPr lang="es-ES" sz="1600" dirty="0">
                    <a:solidFill>
                      <a:srgbClr val="002060"/>
                    </a:solidFill>
                  </a:rPr>
                  <a:t> and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only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if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s-ES" sz="1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s-E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</m:d>
                    <m:r>
                      <a:rPr lang="es-ES" sz="16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  <m: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</m:d>
                    <m:r>
                      <a:rPr lang="es-ES" sz="1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s-ES" sz="1600" dirty="0">
                    <a:solidFill>
                      <a:srgbClr val="002060"/>
                    </a:solidFill>
                  </a:rPr>
                  <a:t>. 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This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is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called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b="1" dirty="0" err="1">
                    <a:solidFill>
                      <a:srgbClr val="002060"/>
                    </a:solidFill>
                  </a:rPr>
                  <a:t>characteristic</a:t>
                </a:r>
                <a:r>
                  <a:rPr lang="es-ES" sz="1600" b="1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b="1" dirty="0" err="1">
                    <a:solidFill>
                      <a:srgbClr val="002060"/>
                    </a:solidFill>
                  </a:rPr>
                  <a:t>equation</a:t>
                </a:r>
                <a:r>
                  <a:rPr lang="es-ES" sz="1600" b="1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>
                    <a:solidFill>
                      <a:srgbClr val="002060"/>
                    </a:solidFill>
                  </a:rPr>
                  <a:t>of </a:t>
                </a:r>
                <a14:m>
                  <m:oMath xmlns:m="http://schemas.openxmlformats.org/officeDocument/2006/math">
                    <m:r>
                      <a:rPr lang="es-ES" sz="1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es-ES" sz="1600" dirty="0">
                  <a:solidFill>
                    <a:srgbClr val="002060"/>
                  </a:solidFill>
                </a:endParaRPr>
              </a:p>
              <a:p>
                <a:pPr marL="0" lvl="1"/>
                <a:endParaRPr lang="es-ES" sz="1600" dirty="0">
                  <a:solidFill>
                    <a:srgbClr val="002060"/>
                  </a:solidFill>
                </a:endParaRPr>
              </a:p>
              <a:p>
                <a:pPr marL="0" lvl="1">
                  <a:lnSpc>
                    <a:spcPct val="150000"/>
                  </a:lnSpc>
                </a:pPr>
                <a:r>
                  <a:rPr lang="es-ES" sz="1600" dirty="0" err="1">
                    <a:solidFill>
                      <a:srgbClr val="002060"/>
                    </a:solidFill>
                  </a:rPr>
                  <a:t>If</a:t>
                </a:r>
                <a:r>
                  <a:rPr lang="es-ES" sz="1600" dirty="0">
                    <a:solidFill>
                      <a:srgbClr val="002060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ES" sz="160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s-ES" sz="1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p>
                        <m: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𝑛𝑥𝑛</m:t>
                        </m:r>
                      </m:sup>
                    </m:sSup>
                  </m:oMath>
                </a14:m>
                <a:r>
                  <a:rPr lang="es-ES" sz="1600" dirty="0">
                    <a:solidFill>
                      <a:srgbClr val="002060"/>
                    </a:solidFill>
                  </a:rPr>
                  <a:t> the </a:t>
                </a:r>
                <a:r>
                  <a:rPr lang="en-US" sz="1600" dirty="0">
                    <a:solidFill>
                      <a:srgbClr val="002060"/>
                    </a:solidFill>
                  </a:rPr>
                  <a:t>characteristic polynomial </a:t>
                </a:r>
                <a:r>
                  <a:rPr lang="es-ES" sz="1600" dirty="0">
                    <a:solidFill>
                      <a:srgbClr val="00206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s-ES" sz="1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</m:d>
                    <m:r>
                      <a:rPr lang="es-ES" sz="160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s-ES" sz="1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s-E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  <m:sSup>
                      <m:sSupPr>
                        <m:ctrlPr>
                          <a:rPr lang="es-ES" sz="1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p>
                        <m:r>
                          <a:rPr lang="es-E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s-ES" sz="1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s-E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b>
                    </m:sSub>
                    <m:sSup>
                      <m:sSupPr>
                        <m:ctrlP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p>
                        <m: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s-E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s-ES" sz="1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+…+</m:t>
                    </m:r>
                    <m:sSub>
                      <m:sSubPr>
                        <m:ctrlP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s-E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s-ES" sz="1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s-ES" sz="1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s-ES" sz="1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s-E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rgbClr val="002060"/>
                    </a:solidFill>
                  </a:rPr>
                  <a:t> has degree n, the coefficient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s-ES" sz="1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s-E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s-ES" sz="16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ES" sz="16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e>
                      <m:sup>
                        <m:r>
                          <a:rPr lang="es-E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1600" dirty="0">
                    <a:solidFill>
                      <a:srgbClr val="002060"/>
                    </a:solidFill>
                  </a:rPr>
                  <a:t>, the coefficient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s-ES" sz="1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s-ES" sz="16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ES" sz="16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e>
                      <m:sup>
                        <m: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s-E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s-ES" sz="1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𝑇𝑟𝑎𝑐𝑒</m:t>
                    </m:r>
                    <m:r>
                      <a:rPr lang="es-ES" sz="1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s-ES" sz="1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es-ES" sz="1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600" dirty="0">
                    <a:solidFill>
                      <a:srgbClr val="002060"/>
                    </a:solidFill>
                  </a:rPr>
                  <a:t> and the constant term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s-ES" sz="1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s-E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E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d>
                  </m:oMath>
                </a14:m>
                <a:r>
                  <a:rPr lang="es-ES" sz="1600" dirty="0">
                    <a:solidFill>
                      <a:srgbClr val="002060"/>
                    </a:solidFill>
                  </a:rPr>
                  <a:t>.</a:t>
                </a:r>
              </a:p>
              <a:p>
                <a:pPr marL="0" lvl="1">
                  <a:lnSpc>
                    <a:spcPct val="150000"/>
                  </a:lnSpc>
                </a:pPr>
                <a:endParaRPr lang="es-ES" sz="1600" dirty="0">
                  <a:solidFill>
                    <a:srgbClr val="002060"/>
                  </a:solidFill>
                </a:endParaRPr>
              </a:p>
              <a:p>
                <a:pPr marL="0" lvl="1">
                  <a:lnSpc>
                    <a:spcPct val="150000"/>
                  </a:lnSpc>
                </a:pPr>
                <a:r>
                  <a:rPr lang="es-ES" sz="1600" dirty="0" err="1">
                    <a:solidFill>
                      <a:srgbClr val="002060"/>
                    </a:solidFill>
                  </a:rPr>
                  <a:t>Finding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roots</a:t>
                </a:r>
                <a:r>
                  <a:rPr lang="es-ES" sz="1600" dirty="0">
                    <a:solidFill>
                      <a:srgbClr val="002060"/>
                    </a:solidFill>
                  </a:rPr>
                  <a:t> of a </a:t>
                </a:r>
                <a14:m>
                  <m:oMath xmlns:m="http://schemas.openxmlformats.org/officeDocument/2006/math">
                    <m:r>
                      <a:rPr lang="es-ES" sz="1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s-ES" sz="1600" dirty="0">
                    <a:solidFill>
                      <a:srgbClr val="002060"/>
                    </a:solidFill>
                  </a:rPr>
                  <a:t>-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degree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polynomial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is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not</a:t>
                </a:r>
                <a:r>
                  <a:rPr lang="es-ES" sz="1600" dirty="0">
                    <a:solidFill>
                      <a:srgbClr val="002060"/>
                    </a:solidFill>
                  </a:rPr>
                  <a:t> a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good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option</a:t>
                </a:r>
                <a:r>
                  <a:rPr lang="es-ES" sz="1600" dirty="0">
                    <a:solidFill>
                      <a:srgbClr val="002060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13" name="Rectángulo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535" y="1937372"/>
                <a:ext cx="10143129" cy="3046988"/>
              </a:xfrm>
              <a:prstGeom prst="rect">
                <a:avLst/>
              </a:prstGeom>
              <a:blipFill>
                <a:blip r:embed="rId4"/>
                <a:stretch>
                  <a:fillRect l="-361" t="-1600" b="-40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13">
            <a:hlinkClick r:id="rId5"/>
          </p:cNvPr>
          <p:cNvPicPr>
            <a:picLocks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374" y="5151423"/>
            <a:ext cx="612000" cy="79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4">
            <a:hlinkClick r:id="rId7"/>
          </p:cNvPr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449" y="5151423"/>
            <a:ext cx="612000" cy="800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ángulo 7"/>
              <p:cNvSpPr/>
              <p:nvPr/>
            </p:nvSpPr>
            <p:spPr>
              <a:xfrm>
                <a:off x="2756851" y="5944047"/>
                <a:ext cx="1747177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4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es-ES" sz="14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s-ES" sz="1400" dirty="0">
                  <a:solidFill>
                    <a:srgbClr val="002060"/>
                  </a:solidFill>
                </a:endParaRPr>
              </a:p>
              <a:p>
                <a:pPr marL="0" lvl="1"/>
                <a:r>
                  <a:rPr lang="es-ES" sz="1400" dirty="0">
                    <a:solidFill>
                      <a:srgbClr val="002060"/>
                    </a:solidFill>
                  </a:rPr>
                  <a:t>    </a:t>
                </a:r>
                <a:r>
                  <a:rPr lang="es-ES" sz="1400" dirty="0" err="1">
                    <a:solidFill>
                      <a:srgbClr val="002060"/>
                    </a:solidFill>
                  </a:rPr>
                  <a:t>Cardano</a:t>
                </a:r>
                <a:r>
                  <a:rPr lang="es-ES" sz="1400" dirty="0">
                    <a:solidFill>
                      <a:srgbClr val="002060"/>
                    </a:solidFill>
                  </a:rPr>
                  <a:t> formula</a:t>
                </a:r>
              </a:p>
            </p:txBody>
          </p:sp>
        </mc:Choice>
        <mc:Fallback xmlns="">
          <p:sp>
            <p:nvSpPr>
              <p:cNvPr id="8" name="Rectángu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6851" y="5944047"/>
                <a:ext cx="1747177" cy="523220"/>
              </a:xfrm>
              <a:prstGeom prst="rect">
                <a:avLst/>
              </a:prstGeom>
              <a:blipFill>
                <a:blip r:embed="rId9"/>
                <a:stretch>
                  <a:fillRect b="-11628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ángulo 11"/>
              <p:cNvSpPr/>
              <p:nvPr/>
            </p:nvSpPr>
            <p:spPr>
              <a:xfrm>
                <a:off x="4648185" y="5944047"/>
                <a:ext cx="1747177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4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es-ES" sz="14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s-ES" sz="1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s-ES" sz="1400" dirty="0">
                  <a:solidFill>
                    <a:srgbClr val="002060"/>
                  </a:solidFill>
                </a:endParaRPr>
              </a:p>
              <a:p>
                <a:pPr marL="0" lvl="1"/>
                <a:r>
                  <a:rPr lang="es-ES" sz="1400" dirty="0">
                    <a:solidFill>
                      <a:srgbClr val="002060"/>
                    </a:solidFill>
                  </a:rPr>
                  <a:t>    Descartes formula</a:t>
                </a:r>
              </a:p>
            </p:txBody>
          </p:sp>
        </mc:Choice>
        <mc:Fallback xmlns="">
          <p:sp>
            <p:nvSpPr>
              <p:cNvPr id="12" name="Rectángu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185" y="5944047"/>
                <a:ext cx="1747177" cy="523220"/>
              </a:xfrm>
              <a:prstGeom prst="rect">
                <a:avLst/>
              </a:prstGeom>
              <a:blipFill>
                <a:blip r:embed="rId10"/>
                <a:stretch>
                  <a:fillRect b="-11628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6" descr="http://pixabay.com/static/uploads/photo/2013/07/12/19/17/cursor-154478_640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75252">
            <a:off x="3943875" y="5691478"/>
            <a:ext cx="307696" cy="398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7" descr="http://pixabay.com/static/uploads/photo/2013/07/12/19/17/cursor-154478_640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75252">
            <a:off x="5885768" y="5671302"/>
            <a:ext cx="304201" cy="39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ángulo 15"/>
              <p:cNvSpPr/>
              <p:nvPr/>
            </p:nvSpPr>
            <p:spPr>
              <a:xfrm>
                <a:off x="6654297" y="5969277"/>
                <a:ext cx="1716653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lvl="1" algn="ctr"/>
                <a14:m>
                  <m:oMath xmlns:m="http://schemas.openxmlformats.org/officeDocument/2006/math">
                    <m:r>
                      <a:rPr lang="es-ES" sz="140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s-ES" sz="140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≥5</m:t>
                    </m:r>
                  </m:oMath>
                </a14:m>
                <a:r>
                  <a:rPr lang="es-ES" sz="1400" dirty="0">
                    <a:solidFill>
                      <a:srgbClr val="002060"/>
                    </a:solidFill>
                  </a:rPr>
                  <a:t>    </a:t>
                </a:r>
              </a:p>
              <a:p>
                <a:pPr marL="0" lvl="1" algn="ctr"/>
                <a:r>
                  <a:rPr lang="es-ES" sz="1400" dirty="0">
                    <a:solidFill>
                      <a:srgbClr val="002060"/>
                    </a:solidFill>
                  </a:rPr>
                  <a:t>Newton </a:t>
                </a:r>
                <a:r>
                  <a:rPr lang="es-ES" sz="1400" dirty="0" err="1">
                    <a:solidFill>
                      <a:srgbClr val="002060"/>
                    </a:solidFill>
                  </a:rPr>
                  <a:t>Method</a:t>
                </a:r>
                <a:r>
                  <a:rPr lang="es-ES" sz="1400" dirty="0">
                    <a:solidFill>
                      <a:srgbClr val="002060"/>
                    </a:solidFill>
                  </a:rPr>
                  <a:t> </a:t>
                </a:r>
                <a:r>
                  <a:rPr lang="es-ES" sz="1400" dirty="0" err="1">
                    <a:solidFill>
                      <a:srgbClr val="002060"/>
                    </a:solidFill>
                  </a:rPr>
                  <a:t>for</a:t>
                </a:r>
                <a:r>
                  <a:rPr lang="es-ES" sz="1400" dirty="0">
                    <a:solidFill>
                      <a:srgbClr val="002060"/>
                    </a:solidFill>
                  </a:rPr>
                  <a:t> non-linear </a:t>
                </a:r>
                <a:r>
                  <a:rPr lang="es-ES" sz="1400" dirty="0" err="1">
                    <a:solidFill>
                      <a:srgbClr val="002060"/>
                    </a:solidFill>
                  </a:rPr>
                  <a:t>equations</a:t>
                </a:r>
                <a:endParaRPr lang="es-ES" sz="1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6" name="Rectángulo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4297" y="5969277"/>
                <a:ext cx="1716653" cy="738664"/>
              </a:xfrm>
              <a:prstGeom prst="rect">
                <a:avLst/>
              </a:prstGeom>
              <a:blipFill>
                <a:blip r:embed="rId13"/>
                <a:stretch>
                  <a:fillRect b="-8264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agen 10">
            <a:hlinkClick r:id="rId14"/>
          </p:cNvPr>
          <p:cNvPicPr>
            <a:picLocks/>
          </p:cNvPicPr>
          <p:nvPr/>
        </p:nvPicPr>
        <p:blipFill rotWithShape="1">
          <a:blip r:embed="rId15"/>
          <a:srcRect l="2" r="1174"/>
          <a:stretch/>
        </p:blipFill>
        <p:spPr>
          <a:xfrm>
            <a:off x="7122275" y="5151423"/>
            <a:ext cx="684000" cy="792000"/>
          </a:xfrm>
          <a:prstGeom prst="rect">
            <a:avLst/>
          </a:prstGeom>
        </p:spPr>
      </p:pic>
      <p:pic>
        <p:nvPicPr>
          <p:cNvPr id="19" name="Picture 17" descr="http://pixabay.com/static/uploads/photo/2013/07/12/19/17/cursor-154478_640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75252">
            <a:off x="7864617" y="5696532"/>
            <a:ext cx="304201" cy="39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29">
            <a:extLst>
              <a:ext uri="{FF2B5EF4-FFF2-40B4-BE49-F238E27FC236}">
                <a16:creationId xmlns:a16="http://schemas.microsoft.com/office/drawing/2014/main" id="{D1D39E4E-32F4-4DC7-ADBD-DB4E2512AF02}"/>
              </a:ext>
            </a:extLst>
          </p:cNvPr>
          <p:cNvSpPr txBox="1"/>
          <p:nvPr/>
        </p:nvSpPr>
        <p:spPr>
          <a:xfrm>
            <a:off x="320841" y="679518"/>
            <a:ext cx="11145961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168BBA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es-ES" b="1" dirty="0" err="1">
                <a:solidFill>
                  <a:srgbClr val="002060"/>
                </a:solidFill>
              </a:rPr>
              <a:t>Introduction</a:t>
            </a:r>
            <a:r>
              <a:rPr lang="en-US" dirty="0">
                <a:solidFill>
                  <a:srgbClr val="002060"/>
                </a:solidFill>
              </a:rPr>
              <a:t>. </a:t>
            </a:r>
            <a:r>
              <a:rPr lang="es-ES" dirty="0" err="1">
                <a:solidFill>
                  <a:srgbClr val="002060"/>
                </a:solidFill>
              </a:rPr>
              <a:t>Mathematical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approach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to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the</a:t>
            </a:r>
            <a:r>
              <a:rPr lang="es-ES" dirty="0">
                <a:solidFill>
                  <a:srgbClr val="002060"/>
                </a:solidFill>
              </a:rPr>
              <a:t> Linear </a:t>
            </a:r>
            <a:r>
              <a:rPr lang="es-ES" dirty="0" err="1">
                <a:solidFill>
                  <a:srgbClr val="002060"/>
                </a:solidFill>
              </a:rPr>
              <a:t>Eigenvalue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Problem</a:t>
            </a:r>
            <a:r>
              <a:rPr lang="es-ES" dirty="0">
                <a:solidFill>
                  <a:srgbClr val="002060"/>
                </a:solidFill>
              </a:rPr>
              <a:t> (EVP).</a:t>
            </a:r>
          </a:p>
        </p:txBody>
      </p:sp>
    </p:spTree>
    <p:extLst>
      <p:ext uri="{BB962C8B-B14F-4D97-AF65-F5344CB8AC3E}">
        <p14:creationId xmlns:p14="http://schemas.microsoft.com/office/powerpoint/2010/main" val="30281155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8401616" y="2"/>
            <a:ext cx="3790384" cy="3651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5">
                    <a:lumMod val="50000"/>
                  </a:schemeClr>
                </a:solidFill>
              </a:rPr>
              <a:t>Eigenvalue Problems in Engineering with application to fluid dynamics</a:t>
            </a:r>
            <a:endParaRPr lang="es-ES" sz="1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4FCC0-1602-4E53-A4A9-B84AD752D31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-171416"/>
            <a:ext cx="65" cy="276999"/>
          </a:xfrm>
          <a:prstGeom prst="rect">
            <a:avLst/>
          </a:prstGeom>
          <a:solidFill>
            <a:srgbClr val="FFFD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ángulo 12"/>
              <p:cNvSpPr/>
              <p:nvPr/>
            </p:nvSpPr>
            <p:spPr>
              <a:xfrm>
                <a:off x="934347" y="1459657"/>
                <a:ext cx="10143129" cy="26139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ES" sz="1600" dirty="0">
                    <a:solidFill>
                      <a:srgbClr val="002060"/>
                    </a:solidFill>
                  </a:rPr>
                  <a:t>If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matrix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s-ES" sz="1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s-ES" sz="1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ES" sz="1600" dirty="0" err="1">
                    <a:solidFill>
                      <a:srgbClr val="002060"/>
                    </a:solidFill>
                  </a:rPr>
                  <a:t>is</a:t>
                </a:r>
                <a:r>
                  <a:rPr lang="es-ES" sz="1600" dirty="0">
                    <a:solidFill>
                      <a:srgbClr val="002060"/>
                    </a:solidFill>
                  </a:rPr>
                  <a:t> real, </a:t>
                </a:r>
                <a14:m>
                  <m:oMath xmlns:m="http://schemas.openxmlformats.org/officeDocument/2006/math">
                    <m:r>
                      <a:rPr lang="es-ES" sz="1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s-ES" sz="1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∈</m:t>
                    </m:r>
                    <m:sSup>
                      <m:sSupPr>
                        <m:ctrlP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p>
                        <m: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𝑛𝑥𝑛</m:t>
                        </m:r>
                      </m:sup>
                    </m:sSup>
                    <m:r>
                      <a:rPr lang="es-ES" sz="1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s-ES" sz="160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es-ES" sz="1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s-ES" sz="1600" dirty="0">
                    <a:solidFill>
                      <a:srgbClr val="002060"/>
                    </a:solidFill>
                  </a:rPr>
                  <a:t>, eigenvalues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may</a:t>
                </a:r>
                <a:r>
                  <a:rPr lang="es-ES" sz="1600" dirty="0">
                    <a:solidFill>
                      <a:srgbClr val="002060"/>
                    </a:solidFill>
                  </a:rPr>
                  <a:t> be real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or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complex</a:t>
                </a:r>
                <a:r>
                  <a:rPr lang="es-ES" sz="1600" dirty="0">
                    <a:solidFill>
                      <a:srgbClr val="002060"/>
                    </a:solidFill>
                  </a:rPr>
                  <a:t>,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occurring</a:t>
                </a:r>
                <a:r>
                  <a:rPr lang="es-ES" sz="1600" dirty="0">
                    <a:solidFill>
                      <a:srgbClr val="002060"/>
                    </a:solidFill>
                  </a:rPr>
                  <a:t> as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complex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conjugate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pairs</a:t>
                </a:r>
                <a:r>
                  <a:rPr lang="es-ES" sz="1600" dirty="0">
                    <a:solidFill>
                      <a:srgbClr val="002060"/>
                    </a:solidFill>
                  </a:rPr>
                  <a:t>.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If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</m:oMath>
                </a14:m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is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an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eigenvector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corresponding</a:t>
                </a:r>
                <a:r>
                  <a:rPr lang="es-ES" sz="1600" dirty="0">
                    <a:solidFill>
                      <a:srgbClr val="002060"/>
                    </a:solidFill>
                  </a:rPr>
                  <a:t> to a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complex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eigenvalue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s-ES" sz="1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s-ES" sz="1600" dirty="0">
                    <a:solidFill>
                      <a:srgbClr val="002060"/>
                    </a:solidFill>
                  </a:rPr>
                  <a:t>, </a:t>
                </a:r>
                <a:r>
                  <a:rPr lang="en-US" sz="1600" dirty="0">
                    <a:solidFill>
                      <a:srgbClr val="002060"/>
                    </a:solidFill>
                  </a:rPr>
                  <a:t>then the complex conjugate vector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ES" sz="1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s-ES" sz="16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 sz="16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e>
                      <m:sup>
                        <m:r>
                          <a:rPr lang="es-E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1600" dirty="0">
                    <a:solidFill>
                      <a:srgbClr val="002060"/>
                    </a:solidFill>
                  </a:rPr>
                  <a:t> is the eigenvector corresponding to the complex conjugate eigenvalue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ES" sz="1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p>
                        <m:r>
                          <a:rPr lang="es-E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s-ES" sz="1600" dirty="0">
                    <a:solidFill>
                      <a:srgbClr val="002060"/>
                    </a:solidFill>
                  </a:rPr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s-ES" sz="1600" dirty="0">
                  <a:solidFill>
                    <a:srgbClr val="00206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ES" sz="1600" dirty="0" err="1">
                    <a:solidFill>
                      <a:srgbClr val="002060"/>
                    </a:solidFill>
                  </a:rPr>
                  <a:t>If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matrix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s-ES" sz="1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s-ES" sz="1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ES" sz="1600" dirty="0" err="1">
                    <a:solidFill>
                      <a:srgbClr val="002060"/>
                    </a:solidFill>
                  </a:rPr>
                  <a:t>is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symmetric</a:t>
                </a:r>
                <a:r>
                  <a:rPr lang="es-ES" sz="1600" dirty="0">
                    <a:solidFill>
                      <a:srgbClr val="002060"/>
                    </a:solidFill>
                  </a:rPr>
                  <a:t>,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all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eigenvalues</a:t>
                </a:r>
                <a:r>
                  <a:rPr lang="es-ES" sz="1600" dirty="0">
                    <a:solidFill>
                      <a:srgbClr val="002060"/>
                    </a:solidFill>
                  </a:rPr>
                  <a:t> are real.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s-ES" sz="1600" dirty="0">
                  <a:solidFill>
                    <a:srgbClr val="00206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ES" sz="1600" dirty="0" err="1">
                    <a:solidFill>
                      <a:srgbClr val="002060"/>
                    </a:solidFill>
                  </a:rPr>
                  <a:t>If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matrix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s-ES" sz="1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is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orthogonal</a:t>
                </a:r>
                <a:r>
                  <a:rPr lang="es-ES" sz="1600" dirty="0">
                    <a:solidFill>
                      <a:srgbClr val="002060"/>
                    </a:solidFill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ES" sz="1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s-E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s-ES" sz="1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s-E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s-E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s-ES" sz="1600" dirty="0">
                    <a:solidFill>
                      <a:srgbClr val="002060"/>
                    </a:solidFill>
                  </a:rPr>
                  <a:t>, all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eigenvalues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fulfill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s-ES" sz="1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</m:d>
                    <m:r>
                      <a:rPr lang="es-ES" sz="1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</a:p>
              <a:p>
                <a:endParaRPr lang="es-ES" sz="1600" dirty="0">
                  <a:solidFill>
                    <a:srgbClr val="002060"/>
                  </a:solidFill>
                </a:endParaRPr>
              </a:p>
              <a:p>
                <a:endParaRPr lang="es-ES" sz="1600" dirty="0">
                  <a:solidFill>
                    <a:srgbClr val="002060"/>
                  </a:solidFill>
                </a:endParaRPr>
              </a:p>
              <a:p>
                <a:endParaRPr lang="es-ES" sz="16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3" name="Rectángulo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347" y="1459657"/>
                <a:ext cx="10143129" cy="2613985"/>
              </a:xfrm>
              <a:prstGeom prst="rect">
                <a:avLst/>
              </a:prstGeom>
              <a:blipFill>
                <a:blip r:embed="rId2"/>
                <a:stretch>
                  <a:fillRect l="-240" t="-1865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ángulo redondeado 5"/>
          <p:cNvSpPr/>
          <p:nvPr/>
        </p:nvSpPr>
        <p:spPr>
          <a:xfrm>
            <a:off x="796873" y="1257150"/>
            <a:ext cx="10679473" cy="2285983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Rectángulo redondeado 17"/>
          <p:cNvSpPr/>
          <p:nvPr/>
        </p:nvSpPr>
        <p:spPr>
          <a:xfrm>
            <a:off x="796873" y="3543132"/>
            <a:ext cx="10679473" cy="1735877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ángulo 16"/>
              <p:cNvSpPr/>
              <p:nvPr/>
            </p:nvSpPr>
            <p:spPr>
              <a:xfrm>
                <a:off x="934346" y="3901595"/>
                <a:ext cx="10143129" cy="8960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ES" sz="1600" dirty="0">
                    <a:solidFill>
                      <a:srgbClr val="002060"/>
                    </a:solidFill>
                  </a:rPr>
                  <a:t>If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matrix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s-ES" sz="160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s-ES" sz="160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ES" sz="1600" dirty="0" err="1">
                    <a:solidFill>
                      <a:srgbClr val="002060"/>
                    </a:solidFill>
                  </a:rPr>
                  <a:t>is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Hermitian</a:t>
                </a:r>
                <a:r>
                  <a:rPr lang="es-ES" sz="1600" dirty="0">
                    <a:solidFill>
                      <a:srgbClr val="002060"/>
                    </a:solidFill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sz="16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s-ES" sz="16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s-ES" sz="160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s-ES" sz="1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s-ES" sz="1600" dirty="0">
                    <a:solidFill>
                      <a:srgbClr val="002060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s-ES" sz="16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s-ES" sz="1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s-E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s-E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  <m:sup>
                        <m:r>
                          <a:rPr lang="es-E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s-ES" sz="1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s-E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s-ES" sz="16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 sz="16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acc>
                      </m:e>
                      <m:sub>
                        <m:r>
                          <a:rPr lang="es-E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𝑗𝑖</m:t>
                        </m:r>
                      </m:sub>
                    </m:sSub>
                  </m:oMath>
                </a14:m>
                <a:r>
                  <a:rPr lang="es-ES" sz="1600" dirty="0">
                    <a:solidFill>
                      <a:srgbClr val="002060"/>
                    </a:solidFill>
                  </a:rPr>
                  <a:t>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sz="16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s-ES" sz="16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conjugate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transpose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matrix</a:t>
                </a:r>
                <a:r>
                  <a:rPr lang="es-ES" sz="1600" dirty="0">
                    <a:solidFill>
                      <a:srgbClr val="002060"/>
                    </a:solidFill>
                  </a:rPr>
                  <a:t> )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all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eigenvalues</a:t>
                </a:r>
                <a:r>
                  <a:rPr lang="es-ES" sz="1600" dirty="0">
                    <a:solidFill>
                      <a:srgbClr val="002060"/>
                    </a:solidFill>
                  </a:rPr>
                  <a:t> are real.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s-ES" sz="1600" dirty="0">
                  <a:solidFill>
                    <a:srgbClr val="00206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ES" sz="1600" dirty="0" err="1">
                    <a:solidFill>
                      <a:srgbClr val="002060"/>
                    </a:solidFill>
                  </a:rPr>
                  <a:t>If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matrix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s-ES" sz="160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is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unitary</a:t>
                </a:r>
                <a:r>
                  <a:rPr lang="es-ES" sz="1600" dirty="0">
                    <a:solidFill>
                      <a:srgbClr val="002060"/>
                    </a:solidFill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sz="16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s-ES" sz="16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s-ES" sz="160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sz="16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s-ES" sz="16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s-ES" sz="1600" dirty="0">
                    <a:solidFill>
                      <a:srgbClr val="002060"/>
                    </a:solidFill>
                  </a:rPr>
                  <a:t>, all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eigenvalues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fulfill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ES" sz="16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</m:d>
                    <m:r>
                      <a:rPr lang="es-ES" sz="160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</a:p>
            </p:txBody>
          </p:sp>
        </mc:Choice>
        <mc:Fallback>
          <p:sp>
            <p:nvSpPr>
              <p:cNvPr id="17" name="Rectángulo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346" y="3901595"/>
                <a:ext cx="10143129" cy="896015"/>
              </a:xfrm>
              <a:prstGeom prst="rect">
                <a:avLst/>
              </a:prstGeom>
              <a:blipFill>
                <a:blip r:embed="rId3"/>
                <a:stretch>
                  <a:fillRect l="-240" t="-680" b="-4762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ángulo 20"/>
              <p:cNvSpPr/>
              <p:nvPr/>
            </p:nvSpPr>
            <p:spPr>
              <a:xfrm rot="16200000">
                <a:off x="-134738" y="2138531"/>
                <a:ext cx="1340431" cy="523220"/>
              </a:xfrm>
              <a:prstGeom prst="rect">
                <a:avLst/>
              </a:prstGeom>
              <a:ln w="28575">
                <a:solidFill>
                  <a:schemeClr val="accent1">
                    <a:shade val="50000"/>
                  </a:schemeClr>
                </a:solidFill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ES" sz="1400" dirty="0" err="1">
                    <a:solidFill>
                      <a:srgbClr val="002060"/>
                    </a:solidFill>
                  </a:rPr>
                  <a:t>Re</a:t>
                </a:r>
                <a:r>
                  <a:rPr lang="es-ES" sz="1400" dirty="0">
                    <a:solidFill>
                      <a:srgbClr val="002060"/>
                    </a:solidFill>
                  </a:rPr>
                  <a:t>al Matrix 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s-ES" sz="14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s-ES" sz="14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∈</m:t>
                    </m:r>
                    <m:sSup>
                      <m:sSupPr>
                        <m:ctrlPr>
                          <a:rPr lang="es-ES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p>
                        <m:r>
                          <a:rPr lang="es-ES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𝑛𝑥𝑛</m:t>
                        </m:r>
                      </m:sup>
                    </m:sSup>
                    <m:r>
                      <a:rPr lang="es-ES" sz="14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s-ES" sz="14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es-ES" sz="14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s-ES" sz="1400" dirty="0">
                    <a:solidFill>
                      <a:srgbClr val="002060"/>
                    </a:solidFill>
                  </a:rPr>
                  <a:t> </a:t>
                </a:r>
                <a:endParaRPr lang="es-ES" sz="1400" dirty="0"/>
              </a:p>
            </p:txBody>
          </p:sp>
        </mc:Choice>
        <mc:Fallback xmlns="">
          <p:sp>
            <p:nvSpPr>
              <p:cNvPr id="21" name="Rectángulo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134738" y="2138531"/>
                <a:ext cx="1340431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accent1">
                    <a:shade val="50000"/>
                  </a:schemeClr>
                </a:solidFill>
              </a:ln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ángulo 21"/>
              <p:cNvSpPr/>
              <p:nvPr/>
            </p:nvSpPr>
            <p:spPr>
              <a:xfrm rot="16200000">
                <a:off x="-150491" y="4148986"/>
                <a:ext cx="1382558" cy="523220"/>
              </a:xfrm>
              <a:prstGeom prst="rect">
                <a:avLst/>
              </a:prstGeom>
              <a:ln w="28575">
                <a:solidFill>
                  <a:schemeClr val="accent1">
                    <a:shade val="50000"/>
                  </a:schemeClr>
                </a:solidFill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ES" sz="1400" dirty="0" err="1">
                    <a:solidFill>
                      <a:srgbClr val="002060"/>
                    </a:solidFill>
                  </a:rPr>
                  <a:t>Complex</a:t>
                </a:r>
                <a:r>
                  <a:rPr lang="es-ES" sz="1400" dirty="0">
                    <a:solidFill>
                      <a:srgbClr val="002060"/>
                    </a:solidFill>
                  </a:rPr>
                  <a:t> </a:t>
                </a:r>
                <a:r>
                  <a:rPr lang="es-ES" sz="1400" dirty="0" err="1">
                    <a:solidFill>
                      <a:srgbClr val="002060"/>
                    </a:solidFill>
                  </a:rPr>
                  <a:t>Matrix</a:t>
                </a:r>
                <a:endParaRPr lang="es-ES" sz="1400" dirty="0">
                  <a:solidFill>
                    <a:srgbClr val="002060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4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s-ES" sz="14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∈</m:t>
                      </m:r>
                      <m:sSup>
                        <m:sSupPr>
                          <m:ctrlPr>
                            <a:rPr lang="es-ES" sz="1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sz="1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ℳ</m:t>
                          </m:r>
                        </m:e>
                        <m:sup>
                          <m:r>
                            <a:rPr lang="es-ES" sz="1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𝑛𝑥𝑛</m:t>
                          </m:r>
                        </m:sup>
                      </m:sSup>
                      <m:r>
                        <a:rPr lang="es-ES" sz="14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s-ES" sz="14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ℂ</m:t>
                      </m:r>
                      <m:r>
                        <a:rPr lang="es-ES" sz="14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s-ES" sz="1400" dirty="0"/>
              </a:p>
            </p:txBody>
          </p:sp>
        </mc:Choice>
        <mc:Fallback xmlns="">
          <p:sp>
            <p:nvSpPr>
              <p:cNvPr id="22" name="Rectángulo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150491" y="4148986"/>
                <a:ext cx="1382558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chemeClr val="accent1">
                    <a:shade val="50000"/>
                  </a:schemeClr>
                </a:solidFill>
              </a:ln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ángulo redondeado 22"/>
          <p:cNvSpPr/>
          <p:nvPr/>
        </p:nvSpPr>
        <p:spPr>
          <a:xfrm>
            <a:off x="796872" y="5278060"/>
            <a:ext cx="10679473" cy="1443418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ángulo 23"/>
              <p:cNvSpPr/>
              <p:nvPr/>
            </p:nvSpPr>
            <p:spPr>
              <a:xfrm>
                <a:off x="934345" y="5460337"/>
                <a:ext cx="10143129" cy="12189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ES" sz="1600" dirty="0">
                    <a:solidFill>
                      <a:srgbClr val="002060"/>
                    </a:solidFill>
                  </a:rPr>
                  <a:t>If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matrix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s-ES" sz="160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s-ES" sz="160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ES" sz="1600" dirty="0" err="1">
                    <a:solidFill>
                      <a:srgbClr val="002060"/>
                    </a:solidFill>
                  </a:rPr>
                  <a:t>is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symmetric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or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Hermitian</a:t>
                </a:r>
                <a:r>
                  <a:rPr lang="es-ES" sz="1600" dirty="0">
                    <a:solidFill>
                      <a:srgbClr val="002060"/>
                    </a:solidFill>
                  </a:rPr>
                  <a:t> and positive-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definite</a:t>
                </a:r>
                <a:r>
                  <a:rPr lang="es-ES" sz="1600" dirty="0">
                    <a:solidFill>
                      <a:srgbClr val="002060"/>
                    </a:solidFill>
                  </a:rPr>
                  <a:t>, positive-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semidefinite</a:t>
                </a:r>
                <a:r>
                  <a:rPr lang="es-ES" sz="1600" dirty="0">
                    <a:solidFill>
                      <a:srgbClr val="002060"/>
                    </a:solidFill>
                  </a:rPr>
                  <a:t>,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negative-definite</a:t>
                </a:r>
                <a:r>
                  <a:rPr lang="es-ES" sz="1600" dirty="0">
                    <a:solidFill>
                      <a:srgbClr val="002060"/>
                    </a:solidFill>
                  </a:rPr>
                  <a:t>,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or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negative-semidefinite</a:t>
                </a:r>
                <a:r>
                  <a:rPr lang="es-ES" sz="1600" dirty="0">
                    <a:solidFill>
                      <a:srgbClr val="002060"/>
                    </a:solidFill>
                  </a:rPr>
                  <a:t>,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then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every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eigenvalue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is</a:t>
                </a:r>
                <a:r>
                  <a:rPr lang="es-ES" sz="1600" dirty="0">
                    <a:solidFill>
                      <a:srgbClr val="002060"/>
                    </a:solidFill>
                  </a:rPr>
                  <a:t> positive, non-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negative</a:t>
                </a:r>
                <a:r>
                  <a:rPr lang="es-ES" sz="1600" dirty="0">
                    <a:solidFill>
                      <a:srgbClr val="002060"/>
                    </a:solidFill>
                  </a:rPr>
                  <a:t>,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negative</a:t>
                </a:r>
                <a:r>
                  <a:rPr lang="es-ES" sz="1600" dirty="0">
                    <a:solidFill>
                      <a:srgbClr val="002060"/>
                    </a:solidFill>
                  </a:rPr>
                  <a:t>,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or</a:t>
                </a:r>
                <a:r>
                  <a:rPr lang="es-ES" sz="1600" dirty="0">
                    <a:solidFill>
                      <a:srgbClr val="002060"/>
                    </a:solidFill>
                  </a:rPr>
                  <a:t> non-positive,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respectively</a:t>
                </a:r>
                <a:r>
                  <a:rPr lang="es-ES" sz="1600" dirty="0">
                    <a:solidFill>
                      <a:srgbClr val="002060"/>
                    </a:solidFill>
                  </a:rPr>
                  <a:t>.</a:t>
                </a:r>
              </a:p>
              <a:p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ES" sz="1600" dirty="0" err="1">
                    <a:solidFill>
                      <a:srgbClr val="002060"/>
                    </a:solidFill>
                  </a:rPr>
                  <a:t>If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matrix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s-ES" sz="160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is</a:t>
                </a:r>
                <a:r>
                  <a:rPr lang="es-ES" sz="1600" dirty="0">
                    <a:solidFill>
                      <a:srgbClr val="002060"/>
                    </a:solidFill>
                  </a:rPr>
                  <a:t> invertible,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then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eigenvalues</a:t>
                </a:r>
                <a:r>
                  <a:rPr lang="es-ES" sz="1600" dirty="0">
                    <a:solidFill>
                      <a:srgbClr val="002060"/>
                    </a:solidFill>
                  </a:rPr>
                  <a:t>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E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sz="16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s-ES" sz="16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s-ES" sz="1600" dirty="0">
                    <a:solidFill>
                      <a:srgbClr val="002060"/>
                    </a:solidFill>
                  </a:rPr>
                  <a:t> are: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s-ES" sz="1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s-ES" sz="160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sz="160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s-ES" sz="16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</m:oMath>
                </a14:m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with</a:t>
                </a:r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1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s-E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s-ES" sz="1600" dirty="0">
                    <a:solidFill>
                      <a:srgbClr val="002060"/>
                    </a:solidFill>
                  </a:rPr>
                  <a:t> </a:t>
                </a:r>
                <a:r>
                  <a:rPr lang="es-ES" sz="1600" dirty="0" err="1">
                    <a:solidFill>
                      <a:srgbClr val="002060"/>
                    </a:solidFill>
                  </a:rPr>
                  <a:t>eigenvalue</a:t>
                </a:r>
                <a:r>
                  <a:rPr lang="es-ES" sz="1600" dirty="0">
                    <a:solidFill>
                      <a:srgbClr val="002060"/>
                    </a:solidFill>
                  </a:rPr>
                  <a:t> of </a:t>
                </a:r>
                <a14:m>
                  <m:oMath xmlns:m="http://schemas.openxmlformats.org/officeDocument/2006/math">
                    <m:r>
                      <a:rPr lang="es-ES" sz="160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s-ES" sz="1600" dirty="0">
                    <a:solidFill>
                      <a:srgbClr val="002060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24" name="Rectángulo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345" y="5460337"/>
                <a:ext cx="10143129" cy="1218923"/>
              </a:xfrm>
              <a:prstGeom prst="rect">
                <a:avLst/>
              </a:prstGeom>
              <a:blipFill>
                <a:blip r:embed="rId6"/>
                <a:stretch>
                  <a:fillRect l="-240" t="-150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29">
            <a:extLst>
              <a:ext uri="{FF2B5EF4-FFF2-40B4-BE49-F238E27FC236}">
                <a16:creationId xmlns:a16="http://schemas.microsoft.com/office/drawing/2014/main" id="{3ED1B568-4B74-4E8D-B202-38575F253B0C}"/>
              </a:ext>
            </a:extLst>
          </p:cNvPr>
          <p:cNvSpPr txBox="1"/>
          <p:nvPr/>
        </p:nvSpPr>
        <p:spPr>
          <a:xfrm>
            <a:off x="320841" y="679518"/>
            <a:ext cx="11145961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168BBA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es-ES" b="1" dirty="0" err="1">
                <a:solidFill>
                  <a:srgbClr val="002060"/>
                </a:solidFill>
              </a:rPr>
              <a:t>Introduction</a:t>
            </a:r>
            <a:r>
              <a:rPr lang="en-US" dirty="0">
                <a:solidFill>
                  <a:srgbClr val="002060"/>
                </a:solidFill>
              </a:rPr>
              <a:t>. </a:t>
            </a:r>
            <a:r>
              <a:rPr lang="es-ES" dirty="0" err="1">
                <a:solidFill>
                  <a:srgbClr val="002060"/>
                </a:solidFill>
              </a:rPr>
              <a:t>Mathematical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approach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to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the</a:t>
            </a:r>
            <a:r>
              <a:rPr lang="es-ES" dirty="0">
                <a:solidFill>
                  <a:srgbClr val="002060"/>
                </a:solidFill>
              </a:rPr>
              <a:t> Linear </a:t>
            </a:r>
            <a:r>
              <a:rPr lang="es-ES" dirty="0" err="1">
                <a:solidFill>
                  <a:srgbClr val="002060"/>
                </a:solidFill>
              </a:rPr>
              <a:t>Eigenvalue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Problem</a:t>
            </a:r>
            <a:r>
              <a:rPr lang="es-ES" dirty="0">
                <a:solidFill>
                  <a:srgbClr val="002060"/>
                </a:solidFill>
              </a:rPr>
              <a:t> (EVP).</a:t>
            </a:r>
          </a:p>
        </p:txBody>
      </p:sp>
    </p:spTree>
    <p:extLst>
      <p:ext uri="{BB962C8B-B14F-4D97-AF65-F5344CB8AC3E}">
        <p14:creationId xmlns:p14="http://schemas.microsoft.com/office/powerpoint/2010/main" val="16931525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8401616" y="2"/>
            <a:ext cx="3790384" cy="3651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5">
                    <a:lumMod val="50000"/>
                  </a:schemeClr>
                </a:solidFill>
              </a:rPr>
              <a:t>Eigenvalue Problems in Engineering with application to fluid dynamics</a:t>
            </a:r>
            <a:endParaRPr lang="es-ES" sz="1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4FCC0-1602-4E53-A4A9-B84AD752D31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-171416"/>
            <a:ext cx="65" cy="276999"/>
          </a:xfrm>
          <a:prstGeom prst="rect">
            <a:avLst/>
          </a:prstGeom>
          <a:solidFill>
            <a:srgbClr val="FFFD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915494" y="1147589"/>
            <a:ext cx="10143129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1600" dirty="0">
              <a:solidFill>
                <a:srgbClr val="00206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ES" sz="2400" dirty="0" err="1">
                <a:solidFill>
                  <a:srgbClr val="002060"/>
                </a:solidFill>
              </a:rPr>
              <a:t>Introduction</a:t>
            </a:r>
            <a:r>
              <a:rPr lang="es-ES" sz="2400" dirty="0">
                <a:solidFill>
                  <a:srgbClr val="002060"/>
                </a:solidFill>
              </a:rPr>
              <a:t> to </a:t>
            </a:r>
            <a:r>
              <a:rPr lang="es-ES" sz="2400" dirty="0" err="1">
                <a:solidFill>
                  <a:srgbClr val="002060"/>
                </a:solidFill>
              </a:rPr>
              <a:t>the</a:t>
            </a:r>
            <a:r>
              <a:rPr lang="es-ES" sz="2400" dirty="0">
                <a:solidFill>
                  <a:srgbClr val="002060"/>
                </a:solidFill>
              </a:rPr>
              <a:t> </a:t>
            </a:r>
            <a:r>
              <a:rPr lang="es-ES" sz="2400" dirty="0" err="1">
                <a:solidFill>
                  <a:srgbClr val="002060"/>
                </a:solidFill>
              </a:rPr>
              <a:t>Eigenvalue</a:t>
            </a:r>
            <a:r>
              <a:rPr lang="es-ES" sz="2400" dirty="0">
                <a:solidFill>
                  <a:srgbClr val="002060"/>
                </a:solidFill>
              </a:rPr>
              <a:t> </a:t>
            </a:r>
            <a:r>
              <a:rPr lang="es-ES" sz="2400" dirty="0" err="1">
                <a:solidFill>
                  <a:srgbClr val="002060"/>
                </a:solidFill>
              </a:rPr>
              <a:t>Problem</a:t>
            </a:r>
            <a:r>
              <a:rPr lang="es-ES" sz="2400" dirty="0">
                <a:solidFill>
                  <a:srgbClr val="002060"/>
                </a:solidFill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s-ES" sz="2400" dirty="0">
              <a:solidFill>
                <a:srgbClr val="00206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ES" sz="2400" dirty="0" err="1">
                <a:solidFill>
                  <a:srgbClr val="002060"/>
                </a:solidFill>
              </a:rPr>
              <a:t>Three</a:t>
            </a:r>
            <a:r>
              <a:rPr lang="es-ES" sz="2400" dirty="0">
                <a:solidFill>
                  <a:srgbClr val="002060"/>
                </a:solidFill>
              </a:rPr>
              <a:t> </a:t>
            </a:r>
            <a:r>
              <a:rPr lang="es-ES" sz="2400" dirty="0" err="1">
                <a:solidFill>
                  <a:srgbClr val="002060"/>
                </a:solidFill>
              </a:rPr>
              <a:t>significant</a:t>
            </a:r>
            <a:r>
              <a:rPr lang="es-ES" sz="2400" dirty="0">
                <a:solidFill>
                  <a:srgbClr val="002060"/>
                </a:solidFill>
              </a:rPr>
              <a:t> </a:t>
            </a:r>
            <a:r>
              <a:rPr lang="es-ES" sz="2400" dirty="0" err="1">
                <a:solidFill>
                  <a:srgbClr val="002060"/>
                </a:solidFill>
              </a:rPr>
              <a:t>Eigenvalue</a:t>
            </a:r>
            <a:r>
              <a:rPr lang="es-ES" sz="2400" dirty="0">
                <a:solidFill>
                  <a:srgbClr val="002060"/>
                </a:solidFill>
              </a:rPr>
              <a:t> </a:t>
            </a:r>
            <a:r>
              <a:rPr lang="es-ES" sz="2400" dirty="0" err="1">
                <a:solidFill>
                  <a:srgbClr val="002060"/>
                </a:solidFill>
              </a:rPr>
              <a:t>Problems</a:t>
            </a:r>
            <a:r>
              <a:rPr lang="es-ES" sz="2400" dirty="0">
                <a:solidFill>
                  <a:srgbClr val="002060"/>
                </a:solidFill>
              </a:rPr>
              <a:t>: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s-ES" sz="2400" dirty="0">
              <a:solidFill>
                <a:srgbClr val="002060"/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s-ES" sz="2400" dirty="0">
                <a:solidFill>
                  <a:srgbClr val="002060"/>
                </a:solidFill>
              </a:rPr>
              <a:t>Google </a:t>
            </a:r>
            <a:r>
              <a:rPr lang="es-ES" sz="2400" dirty="0" err="1">
                <a:solidFill>
                  <a:srgbClr val="002060"/>
                </a:solidFill>
              </a:rPr>
              <a:t>Pagerank</a:t>
            </a:r>
            <a:r>
              <a:rPr lang="es-ES" sz="2400" dirty="0">
                <a:solidFill>
                  <a:srgbClr val="002060"/>
                </a:solidFill>
              </a:rPr>
              <a:t> </a:t>
            </a:r>
            <a:r>
              <a:rPr lang="es-ES" sz="2400" dirty="0" err="1">
                <a:solidFill>
                  <a:srgbClr val="002060"/>
                </a:solidFill>
              </a:rPr>
              <a:t>Algorithm</a:t>
            </a:r>
            <a:r>
              <a:rPr lang="es-ES" sz="2400" dirty="0">
                <a:solidFill>
                  <a:srgbClr val="002060"/>
                </a:solidFill>
              </a:rPr>
              <a:t>.</a:t>
            </a:r>
          </a:p>
          <a:p>
            <a:pPr marL="914400" lvl="1" indent="-457200">
              <a:buFont typeface="+mj-lt"/>
              <a:buAutoNum type="arabicPeriod"/>
            </a:pPr>
            <a:r>
              <a:rPr lang="es-ES" sz="2400" dirty="0">
                <a:solidFill>
                  <a:srgbClr val="002060"/>
                </a:solidFill>
              </a:rPr>
              <a:t>Principal </a:t>
            </a:r>
            <a:r>
              <a:rPr lang="es-ES" sz="2400" dirty="0" err="1">
                <a:solidFill>
                  <a:srgbClr val="002060"/>
                </a:solidFill>
              </a:rPr>
              <a:t>Component</a:t>
            </a:r>
            <a:r>
              <a:rPr lang="es-ES" sz="2400" dirty="0">
                <a:solidFill>
                  <a:srgbClr val="002060"/>
                </a:solidFill>
              </a:rPr>
              <a:t> </a:t>
            </a:r>
            <a:r>
              <a:rPr lang="es-ES" sz="2400" dirty="0" err="1">
                <a:solidFill>
                  <a:srgbClr val="002060"/>
                </a:solidFill>
              </a:rPr>
              <a:t>Analysis</a:t>
            </a:r>
            <a:r>
              <a:rPr lang="es-ES" sz="2400" dirty="0">
                <a:solidFill>
                  <a:srgbClr val="002060"/>
                </a:solidFill>
              </a:rPr>
              <a:t>.</a:t>
            </a:r>
          </a:p>
          <a:p>
            <a:pPr marL="914400" lvl="1" indent="-457200">
              <a:buFont typeface="+mj-lt"/>
              <a:buAutoNum type="arabicPeriod"/>
            </a:pPr>
            <a:r>
              <a:rPr lang="es-ES" sz="2400" dirty="0">
                <a:solidFill>
                  <a:srgbClr val="002060"/>
                </a:solidFill>
              </a:rPr>
              <a:t>Global </a:t>
            </a:r>
            <a:r>
              <a:rPr lang="es-ES" sz="2400" dirty="0" err="1">
                <a:solidFill>
                  <a:srgbClr val="002060"/>
                </a:solidFill>
              </a:rPr>
              <a:t>Stability</a:t>
            </a:r>
            <a:r>
              <a:rPr lang="es-ES" sz="2400" dirty="0">
                <a:solidFill>
                  <a:srgbClr val="002060"/>
                </a:solidFill>
              </a:rPr>
              <a:t> </a:t>
            </a:r>
            <a:r>
              <a:rPr lang="es-ES" sz="2400" dirty="0" err="1">
                <a:solidFill>
                  <a:srgbClr val="002060"/>
                </a:solidFill>
              </a:rPr>
              <a:t>Analysis</a:t>
            </a:r>
            <a:r>
              <a:rPr lang="es-ES" sz="2400" dirty="0">
                <a:solidFill>
                  <a:srgbClr val="002060"/>
                </a:solidFill>
              </a:rPr>
              <a:t>.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s-ES" sz="2400" dirty="0">
              <a:solidFill>
                <a:srgbClr val="00206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ES" sz="2400" dirty="0" err="1">
                <a:solidFill>
                  <a:srgbClr val="002060"/>
                </a:solidFill>
              </a:rPr>
              <a:t>Numerical</a:t>
            </a:r>
            <a:r>
              <a:rPr lang="es-ES" sz="2400" dirty="0">
                <a:solidFill>
                  <a:srgbClr val="002060"/>
                </a:solidFill>
              </a:rPr>
              <a:t> </a:t>
            </a:r>
            <a:r>
              <a:rPr lang="es-ES" sz="2400" dirty="0" err="1">
                <a:solidFill>
                  <a:srgbClr val="002060"/>
                </a:solidFill>
              </a:rPr>
              <a:t>Methods</a:t>
            </a:r>
            <a:r>
              <a:rPr lang="es-ES" sz="2400" dirty="0">
                <a:solidFill>
                  <a:srgbClr val="002060"/>
                </a:solidFill>
              </a:rPr>
              <a:t> </a:t>
            </a:r>
            <a:r>
              <a:rPr lang="es-ES" sz="2400" dirty="0" err="1">
                <a:solidFill>
                  <a:srgbClr val="002060"/>
                </a:solidFill>
              </a:rPr>
              <a:t>for</a:t>
            </a:r>
            <a:r>
              <a:rPr lang="es-ES" sz="2400" dirty="0">
                <a:solidFill>
                  <a:srgbClr val="002060"/>
                </a:solidFill>
              </a:rPr>
              <a:t> </a:t>
            </a:r>
            <a:r>
              <a:rPr lang="es-ES" sz="2400" dirty="0" err="1">
                <a:solidFill>
                  <a:srgbClr val="002060"/>
                </a:solidFill>
              </a:rPr>
              <a:t>Eigenvalue</a:t>
            </a:r>
            <a:r>
              <a:rPr lang="es-ES" sz="2400" dirty="0">
                <a:solidFill>
                  <a:srgbClr val="002060"/>
                </a:solidFill>
              </a:rPr>
              <a:t> </a:t>
            </a:r>
            <a:r>
              <a:rPr lang="es-ES" sz="2400" dirty="0" err="1">
                <a:solidFill>
                  <a:srgbClr val="002060"/>
                </a:solidFill>
              </a:rPr>
              <a:t>Problems</a:t>
            </a:r>
            <a:r>
              <a:rPr lang="es-ES" sz="2400" dirty="0">
                <a:solidFill>
                  <a:srgbClr val="002060"/>
                </a:solidFill>
              </a:rPr>
              <a:t>.  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s-ES" sz="2400" dirty="0">
              <a:solidFill>
                <a:srgbClr val="002060"/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s-ES" sz="2400" dirty="0">
                <a:solidFill>
                  <a:srgbClr val="002060"/>
                </a:solidFill>
              </a:rPr>
              <a:t>Single Vector </a:t>
            </a:r>
            <a:r>
              <a:rPr lang="es-ES" sz="2400" dirty="0" err="1">
                <a:solidFill>
                  <a:srgbClr val="002060"/>
                </a:solidFill>
              </a:rPr>
              <a:t>Iteration</a:t>
            </a:r>
            <a:r>
              <a:rPr lang="es-ES" sz="2400" dirty="0">
                <a:solidFill>
                  <a:srgbClr val="002060"/>
                </a:solidFill>
              </a:rPr>
              <a:t> </a:t>
            </a:r>
            <a:r>
              <a:rPr lang="es-ES" sz="2400" dirty="0" err="1">
                <a:solidFill>
                  <a:srgbClr val="002060"/>
                </a:solidFill>
              </a:rPr>
              <a:t>Methods</a:t>
            </a:r>
            <a:r>
              <a:rPr lang="es-ES" sz="2400" dirty="0">
                <a:solidFill>
                  <a:srgbClr val="002060"/>
                </a:solidFill>
              </a:rPr>
              <a:t>.</a:t>
            </a:r>
          </a:p>
          <a:p>
            <a:pPr marL="914400" lvl="1" indent="-457200">
              <a:buFont typeface="+mj-lt"/>
              <a:buAutoNum type="arabicPeriod"/>
            </a:pPr>
            <a:r>
              <a:rPr lang="es-ES" sz="2400" dirty="0">
                <a:solidFill>
                  <a:srgbClr val="002060"/>
                </a:solidFill>
              </a:rPr>
              <a:t>Full </a:t>
            </a:r>
            <a:r>
              <a:rPr lang="es-ES" sz="2400" dirty="0" err="1">
                <a:solidFill>
                  <a:srgbClr val="002060"/>
                </a:solidFill>
              </a:rPr>
              <a:t>Spectrum</a:t>
            </a:r>
            <a:r>
              <a:rPr lang="es-ES" sz="2400" dirty="0">
                <a:solidFill>
                  <a:srgbClr val="002060"/>
                </a:solidFill>
              </a:rPr>
              <a:t> </a:t>
            </a:r>
            <a:r>
              <a:rPr lang="es-ES" sz="2400" dirty="0" err="1">
                <a:solidFill>
                  <a:srgbClr val="002060"/>
                </a:solidFill>
              </a:rPr>
              <a:t>Computation</a:t>
            </a:r>
            <a:r>
              <a:rPr lang="es-ES" sz="2400" dirty="0">
                <a:solidFill>
                  <a:srgbClr val="002060"/>
                </a:solidFill>
              </a:rPr>
              <a:t>.</a:t>
            </a:r>
          </a:p>
          <a:p>
            <a:pPr marL="914400" lvl="1" indent="-457200">
              <a:buFont typeface="+mj-lt"/>
              <a:buAutoNum type="arabicPeriod"/>
            </a:pPr>
            <a:r>
              <a:rPr lang="es-ES" sz="2400" dirty="0" err="1">
                <a:solidFill>
                  <a:srgbClr val="002060"/>
                </a:solidFill>
              </a:rPr>
              <a:t>Subspace</a:t>
            </a:r>
            <a:r>
              <a:rPr lang="es-ES" sz="2400" dirty="0">
                <a:solidFill>
                  <a:srgbClr val="002060"/>
                </a:solidFill>
              </a:rPr>
              <a:t> </a:t>
            </a:r>
            <a:r>
              <a:rPr lang="es-ES" sz="2400" dirty="0" err="1">
                <a:solidFill>
                  <a:srgbClr val="002060"/>
                </a:solidFill>
              </a:rPr>
              <a:t>Projection</a:t>
            </a:r>
            <a:r>
              <a:rPr lang="es-ES" sz="2400" dirty="0">
                <a:solidFill>
                  <a:srgbClr val="002060"/>
                </a:solidFill>
              </a:rPr>
              <a:t> </a:t>
            </a:r>
            <a:r>
              <a:rPr lang="es-ES" sz="2400" dirty="0" err="1">
                <a:solidFill>
                  <a:srgbClr val="002060"/>
                </a:solidFill>
              </a:rPr>
              <a:t>Methods</a:t>
            </a:r>
            <a:r>
              <a:rPr lang="es-ES" sz="2400">
                <a:solidFill>
                  <a:srgbClr val="002060"/>
                </a:solidFill>
              </a:rPr>
              <a:t>.</a:t>
            </a:r>
            <a:endParaRPr lang="es-ES" sz="1600" dirty="0">
              <a:solidFill>
                <a:srgbClr val="002060"/>
              </a:solidFill>
            </a:endParaRPr>
          </a:p>
          <a:p>
            <a:endParaRPr lang="es-ES" sz="1600" dirty="0">
              <a:solidFill>
                <a:srgbClr val="002060"/>
              </a:solidFill>
            </a:endParaRPr>
          </a:p>
        </p:txBody>
      </p:sp>
      <p:sp>
        <p:nvSpPr>
          <p:cNvPr id="8" name="TextBox 29">
            <a:extLst>
              <a:ext uri="{FF2B5EF4-FFF2-40B4-BE49-F238E27FC236}">
                <a16:creationId xmlns:a16="http://schemas.microsoft.com/office/drawing/2014/main" id="{327C38CF-E2E8-47C4-A4D3-8F98C95BB48A}"/>
              </a:ext>
            </a:extLst>
          </p:cNvPr>
          <p:cNvSpPr txBox="1"/>
          <p:nvPr/>
        </p:nvSpPr>
        <p:spPr>
          <a:xfrm>
            <a:off x="320841" y="679518"/>
            <a:ext cx="11145961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168BBA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es-ES" b="1" dirty="0" err="1">
                <a:solidFill>
                  <a:srgbClr val="002060"/>
                </a:solidFill>
              </a:rPr>
              <a:t>Introduction</a:t>
            </a:r>
            <a:r>
              <a:rPr lang="en-US" dirty="0">
                <a:solidFill>
                  <a:srgbClr val="002060"/>
                </a:solidFill>
              </a:rPr>
              <a:t>. </a:t>
            </a:r>
            <a:r>
              <a:rPr lang="es-ES" dirty="0" err="1">
                <a:solidFill>
                  <a:srgbClr val="002060"/>
                </a:solidFill>
              </a:rPr>
              <a:t>Outline</a:t>
            </a:r>
            <a:endParaRPr lang="es-E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852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31573</TotalTime>
  <Words>892</Words>
  <Application>Microsoft Office PowerPoint</Application>
  <PresentationFormat>Panorámica</PresentationFormat>
  <Paragraphs>121</Paragraphs>
  <Slides>7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Cambria Math</vt:lpstr>
      <vt:lpstr>Wingdings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uss</dc:creator>
  <cp:lastModifiedBy>Javier de Vicente</cp:lastModifiedBy>
  <cp:revision>295</cp:revision>
  <cp:lastPrinted>2021-09-19T17:47:03Z</cp:lastPrinted>
  <dcterms:created xsi:type="dcterms:W3CDTF">2018-11-26T16:12:09Z</dcterms:created>
  <dcterms:modified xsi:type="dcterms:W3CDTF">2021-12-03T09:19:56Z</dcterms:modified>
</cp:coreProperties>
</file>